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tags/tag14.xml" ContentType="application/vnd.openxmlformats-officedocument.presentationml.tags+xml"/>
  <Override PartName="/ppt/notesSlides/notesSlide16.xml" ContentType="application/vnd.openxmlformats-officedocument.presentationml.notesSlide+xml"/>
  <Override PartName="/ppt/tags/tag1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6.xml" ContentType="application/vnd.openxmlformats-officedocument.presentationml.tags+xml"/>
  <Override PartName="/ppt/notesSlides/notesSlide25.xml" ContentType="application/vnd.openxmlformats-officedocument.presentationml.notesSlide+xml"/>
  <Override PartName="/ppt/tags/tag17.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8.xml" ContentType="application/vnd.openxmlformats-officedocument.presentationml.tags+xml"/>
  <Override PartName="/ppt/notesSlides/notesSlide29.xml" ContentType="application/vnd.openxmlformats-officedocument.presentationml.notesSlide+xml"/>
  <Override PartName="/ppt/tags/tag19.xml" ContentType="application/vnd.openxmlformats-officedocument.presentationml.tags+xml"/>
  <Override PartName="/ppt/notesSlides/notesSlide30.xml" ContentType="application/vnd.openxmlformats-officedocument.presentationml.notesSlide+xml"/>
  <Override PartName="/ppt/tags/tag20.xml" ContentType="application/vnd.openxmlformats-officedocument.presentationml.tags+xml"/>
  <Override PartName="/ppt/notesSlides/notesSlide31.xml" ContentType="application/vnd.openxmlformats-officedocument.presentationml.notesSlide+xml"/>
  <Override PartName="/ppt/tags/tag21.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40"/>
  </p:notesMasterIdLst>
  <p:sldIdLst>
    <p:sldId id="11089083" r:id="rId2"/>
    <p:sldId id="11089076" r:id="rId3"/>
    <p:sldId id="11089069" r:id="rId4"/>
    <p:sldId id="11899" r:id="rId5"/>
    <p:sldId id="2224" r:id="rId6"/>
    <p:sldId id="256" r:id="rId7"/>
    <p:sldId id="2208" r:id="rId8"/>
    <p:sldId id="2213" r:id="rId9"/>
    <p:sldId id="11089072" r:id="rId10"/>
    <p:sldId id="11089102" r:id="rId11"/>
    <p:sldId id="11089070" r:id="rId12"/>
    <p:sldId id="266" r:id="rId13"/>
    <p:sldId id="2222" r:id="rId14"/>
    <p:sldId id="2214" r:id="rId15"/>
    <p:sldId id="2228" r:id="rId16"/>
    <p:sldId id="2229" r:id="rId17"/>
    <p:sldId id="348" r:id="rId18"/>
    <p:sldId id="424" r:id="rId19"/>
    <p:sldId id="350" r:id="rId20"/>
    <p:sldId id="345" r:id="rId21"/>
    <p:sldId id="2227" r:id="rId22"/>
    <p:sldId id="533" r:id="rId23"/>
    <p:sldId id="11089086" r:id="rId24"/>
    <p:sldId id="11089103" r:id="rId25"/>
    <p:sldId id="11089097" r:id="rId26"/>
    <p:sldId id="11089099" r:id="rId27"/>
    <p:sldId id="11089199" r:id="rId28"/>
    <p:sldId id="11089198" r:id="rId29"/>
    <p:sldId id="11089202" r:id="rId30"/>
    <p:sldId id="341" r:id="rId31"/>
    <p:sldId id="11089077" r:id="rId32"/>
    <p:sldId id="459" r:id="rId33"/>
    <p:sldId id="11089078" r:id="rId34"/>
    <p:sldId id="349" r:id="rId35"/>
    <p:sldId id="2230" r:id="rId36"/>
    <p:sldId id="11089079" r:id="rId37"/>
    <p:sldId id="11089080" r:id="rId38"/>
    <p:sldId id="11089081" r:id="rId39"/>
  </p:sldIdLst>
  <p:sldSz cx="12192000" cy="6858000"/>
  <p:notesSz cx="6858000" cy="9144000"/>
  <p:embeddedFontLst>
    <p:embeddedFont>
      <p:font typeface="Agency FB" panose="020B0503020202020204" pitchFamily="34" charset="0"/>
      <p:regular r:id="rId41"/>
      <p:bold r:id="rId42"/>
    </p:embeddedFont>
    <p:embeddedFont>
      <p:font typeface="Century Gothic" panose="020B0502020202020204" pitchFamily="34" charset="0"/>
      <p:regular r:id="rId43"/>
      <p:bold r:id="rId44"/>
      <p:italic r:id="rId45"/>
      <p:boldItalic r:id="rId46"/>
    </p:embeddedFont>
    <p:embeddedFont>
      <p:font typeface="Verdana" panose="020B0604030504040204" pitchFamily="34" charset="0"/>
      <p:regular r:id="rId47"/>
      <p:bold r:id="rId48"/>
      <p:italic r:id="rId49"/>
      <p:boldItalic r:id="rId50"/>
    </p:embeddedFont>
    <p:embeddedFont>
      <p:font typeface="等线" panose="02010600030101010101" pitchFamily="2" charset="-122"/>
      <p:regular r:id="rId51"/>
      <p:bold r:id="rId52"/>
    </p:embeddedFont>
    <p:embeddedFont>
      <p:font typeface="黑体" panose="02010609060101010101" pitchFamily="49" charset="-122"/>
      <p:regular r:id="rId53"/>
    </p:embeddedFont>
    <p:embeddedFont>
      <p:font typeface="华文中宋" panose="02010600040101010101" pitchFamily="2" charset="-122"/>
      <p:regular r:id="rId54"/>
    </p:embeddedFont>
    <p:embeddedFont>
      <p:font typeface="金山云技术体" pitchFamily="2" charset="-122"/>
      <p:regular r:id="rId55"/>
    </p:embeddedFont>
    <p:embeddedFont>
      <p:font typeface="思源黑体 Normal" panose="020B0400000000000000" pitchFamily="34" charset="-122"/>
      <p:regular r:id="rId56"/>
    </p:embeddedFont>
    <p:embeddedFont>
      <p:font typeface="微软雅黑" panose="020B0503020204020204" pitchFamily="34" charset="-122"/>
      <p:regular r:id="rId57"/>
      <p:bold r:id="rId58"/>
    </p:embeddedFont>
    <p:embeddedFont>
      <p:font typeface="微软雅黑" panose="020B0503020204020204" pitchFamily="34" charset="-122"/>
      <p:regular r:id="rId57"/>
      <p:bold r:id="rId58"/>
    </p:embeddedFont>
    <p:embeddedFont>
      <p:font typeface="优设标题黑" panose="00000500000000000000" pitchFamily="2" charset="-122"/>
      <p:regular r:id="rId59"/>
    </p:embeddedFont>
  </p:embeddedFontLst>
  <p:custDataLst>
    <p:tags r:id="rId6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8CC5"/>
    <a:srgbClr val="4C4676"/>
    <a:srgbClr val="23B2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60" autoAdjust="0"/>
    <p:restoredTop sz="94660"/>
  </p:normalViewPr>
  <p:slideViewPr>
    <p:cSldViewPr snapToGrid="0" showGuides="1">
      <p:cViewPr varScale="1">
        <p:scale>
          <a:sx n="62" d="100"/>
          <a:sy n="62" d="100"/>
        </p:scale>
        <p:origin x="740" y="52"/>
      </p:cViewPr>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DAF21E-AA1D-4678-9985-583FF147C867}" type="datetimeFigureOut">
              <a:rPr lang="zh-CN" altLang="en-US" smtClean="0"/>
              <a:t>2024/6/27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7E13EF-56DF-477F-9799-2CC6E8A63DC6}" type="slidenum">
              <a:rPr lang="zh-CN" altLang="en-US" smtClean="0"/>
              <a:t>‹#›</a:t>
            </a:fld>
            <a:endParaRPr lang="zh-CN" altLang="en-US"/>
          </a:p>
        </p:txBody>
      </p:sp>
    </p:spTree>
    <p:extLst>
      <p:ext uri="{BB962C8B-B14F-4D97-AF65-F5344CB8AC3E}">
        <p14:creationId xmlns:p14="http://schemas.microsoft.com/office/powerpoint/2010/main" val="3668839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E284C95-AC36-47D7-BA46-D13F2CF6C509}" type="slidenum">
              <a:rPr kumimoji="0" lang="ru-R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ru-RU"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67985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14</a:t>
            </a:fld>
            <a:endParaRPr lang="zh-CN" altLang="en-US"/>
          </a:p>
        </p:txBody>
      </p:sp>
    </p:spTree>
    <p:extLst>
      <p:ext uri="{BB962C8B-B14F-4D97-AF65-F5344CB8AC3E}">
        <p14:creationId xmlns:p14="http://schemas.microsoft.com/office/powerpoint/2010/main" val="1510300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15</a:t>
            </a:fld>
            <a:endParaRPr lang="zh-CN" altLang="en-US"/>
          </a:p>
        </p:txBody>
      </p:sp>
    </p:spTree>
    <p:extLst>
      <p:ext uri="{BB962C8B-B14F-4D97-AF65-F5344CB8AC3E}">
        <p14:creationId xmlns:p14="http://schemas.microsoft.com/office/powerpoint/2010/main" val="1414835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16</a:t>
            </a:fld>
            <a:endParaRPr lang="zh-CN" altLang="en-US"/>
          </a:p>
        </p:txBody>
      </p:sp>
    </p:spTree>
    <p:extLst>
      <p:ext uri="{BB962C8B-B14F-4D97-AF65-F5344CB8AC3E}">
        <p14:creationId xmlns:p14="http://schemas.microsoft.com/office/powerpoint/2010/main" val="4274766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17</a:t>
            </a:fld>
            <a:endParaRPr lang="zh-CN" altLang="en-US"/>
          </a:p>
        </p:txBody>
      </p:sp>
    </p:spTree>
    <p:extLst>
      <p:ext uri="{BB962C8B-B14F-4D97-AF65-F5344CB8AC3E}">
        <p14:creationId xmlns:p14="http://schemas.microsoft.com/office/powerpoint/2010/main" val="27075472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幻灯片图像占位符 1"/>
          <p:cNvSpPr>
            <a:spLocks noGrp="1" noRot="1" noChangeAspect="1"/>
          </p:cNvSpPr>
          <p:nvPr>
            <p:ph type="sldImg"/>
          </p:nvPr>
        </p:nvSpPr>
        <p:spPr/>
      </p:sp>
      <p:sp>
        <p:nvSpPr>
          <p:cNvPr id="6146" name="备注占位符 2"/>
          <p:cNvSpPr>
            <a:spLocks noGrp="1"/>
          </p:cNvSpPr>
          <p:nvPr>
            <p:ph type="body"/>
          </p:nvPr>
        </p:nvSpPr>
        <p:spPr/>
        <p:txBody>
          <a:bodyPr lIns="91440" tIns="45720" rIns="91440" bIns="45720" anchor="t"/>
          <a:lstStyle/>
          <a:p>
            <a:pPr lvl="0"/>
            <a:endParaRPr lang="zh-CN" altLang="en-US"/>
          </a:p>
        </p:txBody>
      </p:sp>
      <p:sp>
        <p:nvSpPr>
          <p:cNvPr id="6147" name="灯片编号占位符 3"/>
          <p:cNvSpPr>
            <a:spLocks noGrp="1"/>
          </p:cNvSpPr>
          <p:nvPr>
            <p:ph type="sldNum" sz="quarter"/>
          </p:nvPr>
        </p:nvSpPr>
        <p:spPr>
          <a:xfrm>
            <a:off x="4024313" y="9721850"/>
            <a:ext cx="3078162" cy="512763"/>
          </a:xfrm>
          <a:prstGeom prst="rect">
            <a:avLst/>
          </a:prstGeom>
          <a:noFill/>
          <a:ln w="9525">
            <a:noFill/>
          </a:ln>
        </p:spPr>
        <p:txBody>
          <a:bodyPr vert="horz" lIns="91440" tIns="45720" rIns="91440" bIns="45720" anchor="b"/>
          <a:lstStyle/>
          <a:p>
            <a:pPr lvl="0" indent="0" algn="r"/>
            <a:fld id="{9A0DB2DC-4C9A-4742-B13C-FB6460FD3503}" type="slidenum">
              <a:rPr lang="zh-CN" altLang="en-US" sz="1200"/>
              <a:t>18</a:t>
            </a:fld>
            <a:endParaRPr lang="zh-CN" alt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19</a:t>
            </a:fld>
            <a:endParaRPr lang="zh-CN" altLang="en-US"/>
          </a:p>
        </p:txBody>
      </p:sp>
    </p:spTree>
    <p:extLst>
      <p:ext uri="{BB962C8B-B14F-4D97-AF65-F5344CB8AC3E}">
        <p14:creationId xmlns:p14="http://schemas.microsoft.com/office/powerpoint/2010/main" val="18123522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20</a:t>
            </a:fld>
            <a:endParaRPr lang="zh-CN" altLang="en-US"/>
          </a:p>
        </p:txBody>
      </p:sp>
    </p:spTree>
    <p:extLst>
      <p:ext uri="{BB962C8B-B14F-4D97-AF65-F5344CB8AC3E}">
        <p14:creationId xmlns:p14="http://schemas.microsoft.com/office/powerpoint/2010/main" val="42060373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21</a:t>
            </a:fld>
            <a:endParaRPr lang="zh-CN" altLang="en-US"/>
          </a:p>
        </p:txBody>
      </p:sp>
    </p:spTree>
    <p:extLst>
      <p:ext uri="{BB962C8B-B14F-4D97-AF65-F5344CB8AC3E}">
        <p14:creationId xmlns:p14="http://schemas.microsoft.com/office/powerpoint/2010/main" val="2705910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7E13EF-56DF-477F-9799-2CC6E8A63DC6}" type="slidenum">
              <a:rPr lang="zh-CN" altLang="en-US" smtClean="0"/>
              <a:t>23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0401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7E13EF-56DF-477F-9799-2CC6E8A63DC6}" type="slidenum">
              <a:rPr lang="zh-CN" altLang="en-US" smtClean="0"/>
              <a:t>25</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7E13EF-56DF-477F-9799-2CC6E8A63DC6}" type="slidenum">
              <a:rPr lang="zh-CN" altLang="en-US" smtClean="0"/>
              <a:t>26</a:t>
            </a:fld>
            <a:endParaRPr lang="zh-CN" altLang="en-US"/>
          </a:p>
        </p:txBody>
      </p:sp>
    </p:spTree>
    <p:extLst>
      <p:ext uri="{BB962C8B-B14F-4D97-AF65-F5344CB8AC3E}">
        <p14:creationId xmlns:p14="http://schemas.microsoft.com/office/powerpoint/2010/main" val="11707617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7E13EF-56DF-477F-9799-2CC6E8A63DC6}" type="slidenum">
              <a:rPr lang="zh-CN" altLang="en-US" smtClean="0"/>
              <a:t>27</a:t>
            </a:fld>
            <a:endParaRPr lang="zh-CN" altLang="en-US"/>
          </a:p>
        </p:txBody>
      </p:sp>
    </p:spTree>
    <p:extLst>
      <p:ext uri="{BB962C8B-B14F-4D97-AF65-F5344CB8AC3E}">
        <p14:creationId xmlns:p14="http://schemas.microsoft.com/office/powerpoint/2010/main" val="38998618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7E13EF-56DF-477F-9799-2CC6E8A63DC6}" type="slidenum">
              <a:rPr lang="zh-CN" altLang="en-US" smtClean="0"/>
              <a:t>28</a:t>
            </a:fld>
            <a:endParaRPr lang="zh-CN" altLang="en-US"/>
          </a:p>
        </p:txBody>
      </p:sp>
    </p:spTree>
    <p:extLst>
      <p:ext uri="{BB962C8B-B14F-4D97-AF65-F5344CB8AC3E}">
        <p14:creationId xmlns:p14="http://schemas.microsoft.com/office/powerpoint/2010/main" val="13197509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7E13EF-56DF-477F-9799-2CC6E8A63DC6}" type="slidenum">
              <a:rPr lang="zh-CN" altLang="en-US" smtClean="0"/>
              <a:t>29</a:t>
            </a:fld>
            <a:endParaRPr lang="zh-CN" altLang="en-US"/>
          </a:p>
        </p:txBody>
      </p:sp>
    </p:spTree>
    <p:extLst>
      <p:ext uri="{BB962C8B-B14F-4D97-AF65-F5344CB8AC3E}">
        <p14:creationId xmlns:p14="http://schemas.microsoft.com/office/powerpoint/2010/main" val="42747118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30</a:t>
            </a:fld>
            <a:endParaRPr lang="zh-CN" altLang="en-US"/>
          </a:p>
        </p:txBody>
      </p:sp>
    </p:spTree>
    <p:extLst>
      <p:ext uri="{BB962C8B-B14F-4D97-AF65-F5344CB8AC3E}">
        <p14:creationId xmlns:p14="http://schemas.microsoft.com/office/powerpoint/2010/main" val="1761447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F7E13EF-56DF-477F-9799-2CC6E8A63DC6}" type="slidenum">
              <a:rPr lang="zh-CN" altLang="en-US" smtClean="0"/>
              <a:t>31</a:t>
            </a:fld>
            <a:endParaRPr lang="zh-CN" altLang="en-US"/>
          </a:p>
        </p:txBody>
      </p:sp>
    </p:spTree>
    <p:extLst>
      <p:ext uri="{BB962C8B-B14F-4D97-AF65-F5344CB8AC3E}">
        <p14:creationId xmlns:p14="http://schemas.microsoft.com/office/powerpoint/2010/main" val="2697633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https://www.ypppt.com/</a:t>
            </a:r>
            <a:endParaRPr lang="zh-CN" altLang="en-US"/>
          </a:p>
        </p:txBody>
      </p:sp>
      <p:sp>
        <p:nvSpPr>
          <p:cNvPr id="4" name="灯片编号占位符 3"/>
          <p:cNvSpPr>
            <a:spLocks noGrp="1"/>
          </p:cNvSpPr>
          <p:nvPr>
            <p:ph type="sldNum" sz="quarter" idx="10"/>
          </p:nvPr>
        </p:nvSpPr>
        <p:spPr/>
        <p:txBody>
          <a:bodyPr/>
          <a:lstStyle/>
          <a:p>
            <a:fld id="{D50DEE79-D6A9-404B-B2E7-14B1D3548937}" type="slidenum">
              <a:rPr lang="zh-CN" altLang="en-US" smtClean="0"/>
              <a:pPr/>
              <a:t>32</a:t>
            </a:fld>
            <a:endParaRPr lang="zh-CN" altLang="en-US"/>
          </a:p>
        </p:txBody>
      </p:sp>
    </p:spTree>
    <p:extLst>
      <p:ext uri="{BB962C8B-B14F-4D97-AF65-F5344CB8AC3E}">
        <p14:creationId xmlns:p14="http://schemas.microsoft.com/office/powerpoint/2010/main" val="40332681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https://www.ypppt.com/</a:t>
            </a:r>
            <a:endParaRPr lang="zh-CN" altLang="en-US"/>
          </a:p>
        </p:txBody>
      </p:sp>
      <p:sp>
        <p:nvSpPr>
          <p:cNvPr id="4" name="灯片编号占位符 3"/>
          <p:cNvSpPr>
            <a:spLocks noGrp="1"/>
          </p:cNvSpPr>
          <p:nvPr>
            <p:ph type="sldNum" sz="quarter" idx="10"/>
          </p:nvPr>
        </p:nvSpPr>
        <p:spPr/>
        <p:txBody>
          <a:bodyPr/>
          <a:lstStyle/>
          <a:p>
            <a:fld id="{D50DEE79-D6A9-404B-B2E7-14B1D3548937}" type="slidenum">
              <a:rPr lang="zh-CN" altLang="en-US" smtClean="0"/>
              <a:pPr/>
              <a:t>33</a:t>
            </a:fld>
            <a:endParaRPr lang="zh-CN" altLang="en-US"/>
          </a:p>
        </p:txBody>
      </p:sp>
    </p:spTree>
    <p:extLst>
      <p:ext uri="{BB962C8B-B14F-4D97-AF65-F5344CB8AC3E}">
        <p14:creationId xmlns:p14="http://schemas.microsoft.com/office/powerpoint/2010/main" val="28946629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34</a:t>
            </a:fld>
            <a:endParaRPr lang="zh-CN" altLang="en-US"/>
          </a:p>
        </p:txBody>
      </p:sp>
    </p:spTree>
    <p:extLst>
      <p:ext uri="{BB962C8B-B14F-4D97-AF65-F5344CB8AC3E}">
        <p14:creationId xmlns:p14="http://schemas.microsoft.com/office/powerpoint/2010/main" val="4230361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p:cNvSpPr>
            <a:spLocks noGrp="1" noRot="1" noChangeAspect="1" noChangeArrowheads="1"/>
          </p:cNvSpPr>
          <p:nvPr>
            <p:ph type="sldImg" idx="4294967295"/>
          </p:nvPr>
        </p:nvSpPr>
        <p:spPr>
          <a:ln>
            <a:miter lim="800000"/>
          </a:ln>
        </p:spPr>
      </p:sp>
      <p:sp>
        <p:nvSpPr>
          <p:cNvPr id="17410" name="备注占位符 2"/>
          <p:cNvSpPr>
            <a:spLocks noGrp="1" noChangeArrowheads="1"/>
          </p:cNvSpPr>
          <p:nvPr>
            <p:ph type="body" idx="4294967295"/>
          </p:nvPr>
        </p:nvSpPr>
        <p:spPr/>
        <p:txBody>
          <a:bodyPr/>
          <a:lstStyle/>
          <a:p>
            <a:endParaRPr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nchor="b"/>
          <a:lstStyle/>
          <a:p>
            <a:pPr algn="r"/>
            <a:fld id="{2055D338-B237-4183-8DD4-CA9A11168F3C}" type="slidenum">
              <a:rPr lang="zh-CN" altLang="en-US" sz="1200">
                <a:solidFill>
                  <a:srgbClr val="000000"/>
                </a:solidFill>
                <a:latin typeface="等线" panose="02010600030101010101" charset="-122"/>
                <a:ea typeface="等线" panose="02010600030101010101" charset="-122"/>
                <a:cs typeface="等线" panose="02010600030101010101" charset="-122"/>
              </a:rPr>
              <a:t>7</a:t>
            </a:fld>
            <a:endParaRPr lang="zh-CN" altLang="en-US" sz="1200">
              <a:solidFill>
                <a:srgbClr val="000000"/>
              </a:solidFill>
              <a:latin typeface="等线" panose="02010600030101010101" charset="-122"/>
              <a:ea typeface="等线" panose="02010600030101010101" charset="-122"/>
              <a:cs typeface="等线" panose="02010600030101010101"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F7E13EF-56DF-477F-9799-2CC6E8A63DC6}" type="slidenum">
              <a:rPr lang="zh-CN" altLang="en-US" smtClean="0"/>
              <a:t>35</a:t>
            </a:fld>
            <a:endParaRPr lang="zh-CN" altLang="en-US"/>
          </a:p>
        </p:txBody>
      </p:sp>
    </p:spTree>
    <p:extLst>
      <p:ext uri="{BB962C8B-B14F-4D97-AF65-F5344CB8AC3E}">
        <p14:creationId xmlns:p14="http://schemas.microsoft.com/office/powerpoint/2010/main" val="21239052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36</a:t>
            </a:fld>
            <a:endParaRPr lang="zh-CN" altLang="en-US"/>
          </a:p>
        </p:txBody>
      </p:sp>
    </p:spTree>
    <p:extLst>
      <p:ext uri="{BB962C8B-B14F-4D97-AF65-F5344CB8AC3E}">
        <p14:creationId xmlns:p14="http://schemas.microsoft.com/office/powerpoint/2010/main" val="2405312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37</a:t>
            </a:fld>
            <a:endParaRPr lang="zh-CN" altLang="en-US"/>
          </a:p>
        </p:txBody>
      </p:sp>
    </p:spTree>
    <p:extLst>
      <p:ext uri="{BB962C8B-B14F-4D97-AF65-F5344CB8AC3E}">
        <p14:creationId xmlns:p14="http://schemas.microsoft.com/office/powerpoint/2010/main" val="21183839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38</a:t>
            </a:fld>
            <a:endParaRPr lang="zh-CN" altLang="en-US"/>
          </a:p>
        </p:txBody>
      </p:sp>
    </p:spTree>
    <p:extLst>
      <p:ext uri="{BB962C8B-B14F-4D97-AF65-F5344CB8AC3E}">
        <p14:creationId xmlns:p14="http://schemas.microsoft.com/office/powerpoint/2010/main" val="3512645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p:cNvSpPr>
            <a:spLocks noGrp="1" noRot="1" noChangeAspect="1" noChangeArrowheads="1"/>
          </p:cNvSpPr>
          <p:nvPr>
            <p:ph type="sldImg" idx="4294967295"/>
          </p:nvPr>
        </p:nvSpPr>
        <p:spPr>
          <a:ln>
            <a:miter lim="800000"/>
          </a:ln>
        </p:spPr>
      </p:sp>
      <p:sp>
        <p:nvSpPr>
          <p:cNvPr id="17410" name="备注占位符 2"/>
          <p:cNvSpPr>
            <a:spLocks noGrp="1" noChangeArrowheads="1"/>
          </p:cNvSpPr>
          <p:nvPr>
            <p:ph type="body" idx="4294967295"/>
          </p:nvPr>
        </p:nvSpPr>
        <p:spPr/>
        <p:txBody>
          <a:bodyPr/>
          <a:lstStyle/>
          <a:p>
            <a:endParaRPr lang="zh-CN" altLang="en-US" dirty="0"/>
          </a:p>
        </p:txBody>
      </p:sp>
      <p:sp>
        <p:nvSpPr>
          <p:cNvPr id="4" name="灯片编号占位符 3"/>
          <p:cNvSpPr>
            <a:spLocks noGrp="1"/>
          </p:cNvSpPr>
          <p:nvPr>
            <p:ph type="sldNum" sz="quarter" idx="5"/>
          </p:nvPr>
        </p:nvSpPr>
        <p:spPr>
          <a:xfrm>
            <a:off x="3884613" y="8685213"/>
            <a:ext cx="2971800" cy="458787"/>
          </a:xfrm>
          <a:prstGeom prst="rect">
            <a:avLst/>
          </a:prstGeom>
        </p:spPr>
        <p:txBody>
          <a:bodyPr anchor="b"/>
          <a:lstStyle/>
          <a:p>
            <a:pPr algn="r"/>
            <a:fld id="{2055D338-B237-4183-8DD4-CA9A11168F3C}" type="slidenum">
              <a:rPr lang="zh-CN" altLang="en-US" sz="1200">
                <a:solidFill>
                  <a:srgbClr val="000000"/>
                </a:solidFill>
                <a:latin typeface="等线" panose="02010600030101010101" charset="-122"/>
                <a:ea typeface="等线" panose="02010600030101010101" charset="-122"/>
                <a:cs typeface="等线" panose="02010600030101010101" charset="-122"/>
              </a:rPr>
              <a:t>8</a:t>
            </a:fld>
            <a:endParaRPr lang="zh-CN" altLang="en-US" sz="1200">
              <a:solidFill>
                <a:srgbClr val="000000"/>
              </a:solidFill>
              <a:latin typeface="等线" panose="02010600030101010101" charset="-122"/>
              <a:ea typeface="等线" panose="02010600030101010101" charset="-122"/>
              <a:cs typeface="等线" panose="02010600030101010101"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9</a:t>
            </a:fld>
            <a:endParaRPr lang="zh-CN" altLang="en-US"/>
          </a:p>
        </p:txBody>
      </p:sp>
    </p:spTree>
    <p:extLst>
      <p:ext uri="{BB962C8B-B14F-4D97-AF65-F5344CB8AC3E}">
        <p14:creationId xmlns:p14="http://schemas.microsoft.com/office/powerpoint/2010/main" val="1940548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10</a:t>
            </a:fld>
            <a:endParaRPr lang="zh-CN" altLang="en-US"/>
          </a:p>
        </p:txBody>
      </p:sp>
    </p:spTree>
    <p:extLst>
      <p:ext uri="{BB962C8B-B14F-4D97-AF65-F5344CB8AC3E}">
        <p14:creationId xmlns:p14="http://schemas.microsoft.com/office/powerpoint/2010/main" val="1530489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11</a:t>
            </a:fld>
            <a:endParaRPr lang="zh-CN" altLang="en-US"/>
          </a:p>
        </p:txBody>
      </p:sp>
    </p:spTree>
    <p:extLst>
      <p:ext uri="{BB962C8B-B14F-4D97-AF65-F5344CB8AC3E}">
        <p14:creationId xmlns:p14="http://schemas.microsoft.com/office/powerpoint/2010/main" val="4003106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12</a:t>
            </a:fld>
            <a:endParaRPr lang="zh-CN" altLang="en-US"/>
          </a:p>
        </p:txBody>
      </p:sp>
    </p:spTree>
    <p:extLst>
      <p:ext uri="{BB962C8B-B14F-4D97-AF65-F5344CB8AC3E}">
        <p14:creationId xmlns:p14="http://schemas.microsoft.com/office/powerpoint/2010/main" val="1186547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7E13EF-56DF-477F-9799-2CC6E8A63DC6}" type="slidenum">
              <a:rPr lang="zh-CN" altLang="en-US" smtClean="0"/>
              <a:t>13</a:t>
            </a:fld>
            <a:endParaRPr lang="zh-CN" altLang="en-US"/>
          </a:p>
        </p:txBody>
      </p:sp>
    </p:spTree>
    <p:extLst>
      <p:ext uri="{BB962C8B-B14F-4D97-AF65-F5344CB8AC3E}">
        <p14:creationId xmlns:p14="http://schemas.microsoft.com/office/powerpoint/2010/main" val="1462312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545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2024/6/27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78066891"/>
      </p:ext>
    </p:extLst>
  </p:cSld>
  <p:clrMapOvr>
    <a:masterClrMapping/>
  </p:clrMapOvr>
  <p:transition spd="slow" advClick="0" advTm="3000">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正文页">
    <p:spTree>
      <p:nvGrpSpPr>
        <p:cNvPr id="1" name=""/>
        <p:cNvGrpSpPr/>
        <p:nvPr/>
      </p:nvGrpSpPr>
      <p:grpSpPr>
        <a:xfrm>
          <a:off x="0" y="0"/>
          <a:ext cx="0" cy="0"/>
          <a:chOff x="0" y="0"/>
          <a:chExt cx="0" cy="0"/>
        </a:xfrm>
      </p:grpSpPr>
      <p:cxnSp>
        <p:nvCxnSpPr>
          <p:cNvPr id="3" name="直接连接符 2"/>
          <p:cNvCxnSpPr/>
          <p:nvPr userDrawn="1"/>
        </p:nvCxnSpPr>
        <p:spPr>
          <a:xfrm>
            <a:off x="831850" y="711200"/>
            <a:ext cx="3937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nvCxnSpPr>
        <p:spPr>
          <a:xfrm>
            <a:off x="7423150" y="711200"/>
            <a:ext cx="3937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占位符 8"/>
          <p:cNvSpPr>
            <a:spLocks noGrp="1"/>
          </p:cNvSpPr>
          <p:nvPr>
            <p:ph type="body" sz="quarter" idx="13" hasCustomPrompt="1"/>
          </p:nvPr>
        </p:nvSpPr>
        <p:spPr>
          <a:xfrm>
            <a:off x="4786944" y="411490"/>
            <a:ext cx="2618112" cy="523220"/>
          </a:xfrm>
        </p:spPr>
        <p:txBody>
          <a:bodyPr>
            <a:spAutoFit/>
          </a:bodyPr>
          <a:lstStyle>
            <a:lvl1pPr marL="0" marR="0" indent="0" algn="ctr" defTabSz="914400" rtl="0" eaLnBrk="1" fontAlgn="auto" latinLnBrk="0" hangingPunct="1">
              <a:lnSpc>
                <a:spcPct val="100000"/>
              </a:lnSpc>
              <a:spcBef>
                <a:spcPts val="0"/>
              </a:spcBef>
              <a:spcAft>
                <a:spcPts val="0"/>
              </a:spcAft>
              <a:buClrTx/>
              <a:buSzTx/>
              <a:buFontTx/>
              <a:buNone/>
              <a:defRPr kumimoji="0" lang="en-US" altLang="zh-CN" sz="2800" b="1" i="0" u="none" strike="noStrike" kern="120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cs typeface="+mn-cs"/>
              </a:defRPr>
            </a:lvl1pPr>
          </a:lstStyle>
          <a:p>
            <a:pPr lvl="0"/>
            <a:r>
              <a:rPr lang="en-US" altLang="zh-CN" noProof="0"/>
              <a:t>TITLE HERE</a:t>
            </a:r>
          </a:p>
        </p:txBody>
      </p:sp>
      <p:sp>
        <p:nvSpPr>
          <p:cNvPr id="5" name="日期占位符 1"/>
          <p:cNvSpPr>
            <a:spLocks noGrp="1"/>
          </p:cNvSpPr>
          <p:nvPr>
            <p:ph type="dt" sz="half" idx="14"/>
          </p:nvPr>
        </p:nvSpPr>
        <p:spPr/>
        <p:txBody>
          <a:bodyPr/>
          <a:lstStyle>
            <a:lvl1pPr>
              <a:defRPr/>
            </a:lvl1pPr>
          </a:lstStyle>
          <a:p>
            <a:fld id="{E4DDF3E2-2416-4902-99FA-F71964FDC53B}" type="datetimeFigureOut">
              <a:rPr lang="zh-CN" altLang="en-US"/>
              <a:t>2024/6/27</a:t>
            </a:fld>
            <a:endParaRPr lang="zh-CN" altLang="en-US"/>
          </a:p>
        </p:txBody>
      </p:sp>
      <p:sp>
        <p:nvSpPr>
          <p:cNvPr id="6" name="页脚占位符 2"/>
          <p:cNvSpPr>
            <a:spLocks noGrp="1"/>
          </p:cNvSpPr>
          <p:nvPr>
            <p:ph type="ftr" sz="quarter" idx="15"/>
          </p:nvPr>
        </p:nvSpPr>
        <p:spPr/>
        <p:txBody>
          <a:bodyPr/>
          <a:lstStyle>
            <a:lvl1pPr>
              <a:defRPr/>
            </a:lvl1pPr>
          </a:lstStyle>
          <a:p>
            <a:endParaRPr lang="zh-CN" altLang="en-US"/>
          </a:p>
        </p:txBody>
      </p:sp>
      <p:sp>
        <p:nvSpPr>
          <p:cNvPr id="7" name="灯片编号占位符 3"/>
          <p:cNvSpPr>
            <a:spLocks noGrp="1"/>
          </p:cNvSpPr>
          <p:nvPr>
            <p:ph type="sldNum" sz="quarter" idx="16"/>
          </p:nvPr>
        </p:nvSpPr>
        <p:spPr/>
        <p:txBody>
          <a:bodyPr/>
          <a:lstStyle>
            <a:lvl1pPr>
              <a:defRPr/>
            </a:lvl1pPr>
          </a:lstStyle>
          <a:p>
            <a:fld id="{E02431EF-D64A-4FA3-B260-68DFE0D8899D}" type="slidenum">
              <a:rPr lang="zh-CN" altLang="en-US"/>
              <a:t>‹#›</a:t>
            </a:fld>
            <a:endParaRPr lang="zh-CN" altLang="en-US"/>
          </a:p>
        </p:txBody>
      </p:sp>
    </p:spTree>
    <p:extLst>
      <p:ext uri="{BB962C8B-B14F-4D97-AF65-F5344CB8AC3E}">
        <p14:creationId xmlns:p14="http://schemas.microsoft.com/office/powerpoint/2010/main" val="14450498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7A4CA56-C766-4643-9C49-0B5937DF92E1}" type="datetimeFigureOut">
              <a:rPr lang="zh-CN" altLang="en-US" smtClean="0"/>
              <a:t>2024/6/27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931A4B-E62A-4F8E-837E-E9B10A41F2CC}" type="slidenum">
              <a:rPr lang="zh-CN" altLang="en-US" smtClean="0"/>
              <a:t>‹#›</a:t>
            </a:fld>
            <a:endParaRPr lang="zh-CN" altLang="en-US"/>
          </a:p>
        </p:txBody>
      </p:sp>
    </p:spTree>
    <p:extLst>
      <p:ext uri="{BB962C8B-B14F-4D97-AF65-F5344CB8AC3E}">
        <p14:creationId xmlns:p14="http://schemas.microsoft.com/office/powerpoint/2010/main" val="19904998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1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718346" y="1770745"/>
            <a:ext cx="2444216" cy="3846285"/>
          </a:xfrm>
          <a:custGeom>
            <a:avLst/>
            <a:gdLst>
              <a:gd name="connsiteX0" fmla="*/ 0 w 2444216"/>
              <a:gd name="connsiteY0" fmla="*/ 0 h 3846285"/>
              <a:gd name="connsiteX1" fmla="*/ 2444216 w 2444216"/>
              <a:gd name="connsiteY1" fmla="*/ 0 h 3846285"/>
              <a:gd name="connsiteX2" fmla="*/ 2444216 w 2444216"/>
              <a:gd name="connsiteY2" fmla="*/ 3846285 h 3846285"/>
              <a:gd name="connsiteX3" fmla="*/ 0 w 2444216"/>
              <a:gd name="connsiteY3" fmla="*/ 3846285 h 3846285"/>
            </a:gdLst>
            <a:ahLst/>
            <a:cxnLst>
              <a:cxn ang="0">
                <a:pos x="connsiteX0" y="connsiteY0"/>
              </a:cxn>
              <a:cxn ang="0">
                <a:pos x="connsiteX1" y="connsiteY1"/>
              </a:cxn>
              <a:cxn ang="0">
                <a:pos x="connsiteX2" y="connsiteY2"/>
              </a:cxn>
              <a:cxn ang="0">
                <a:pos x="connsiteX3" y="connsiteY3"/>
              </a:cxn>
            </a:cxnLst>
            <a:rect l="l" t="t" r="r" b="b"/>
            <a:pathLst>
              <a:path w="2444216" h="3846285">
                <a:moveTo>
                  <a:pt x="0" y="0"/>
                </a:moveTo>
                <a:lnTo>
                  <a:pt x="2444216" y="0"/>
                </a:lnTo>
                <a:lnTo>
                  <a:pt x="2444216" y="3846285"/>
                </a:lnTo>
                <a:lnTo>
                  <a:pt x="0" y="3846285"/>
                </a:ln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3496384" y="1770745"/>
            <a:ext cx="2444216" cy="3846285"/>
          </a:xfrm>
          <a:custGeom>
            <a:avLst/>
            <a:gdLst>
              <a:gd name="connsiteX0" fmla="*/ 0 w 2444216"/>
              <a:gd name="connsiteY0" fmla="*/ 0 h 3846285"/>
              <a:gd name="connsiteX1" fmla="*/ 2444216 w 2444216"/>
              <a:gd name="connsiteY1" fmla="*/ 0 h 3846285"/>
              <a:gd name="connsiteX2" fmla="*/ 2444216 w 2444216"/>
              <a:gd name="connsiteY2" fmla="*/ 3846285 h 3846285"/>
              <a:gd name="connsiteX3" fmla="*/ 0 w 2444216"/>
              <a:gd name="connsiteY3" fmla="*/ 3846285 h 3846285"/>
            </a:gdLst>
            <a:ahLst/>
            <a:cxnLst>
              <a:cxn ang="0">
                <a:pos x="connsiteX0" y="connsiteY0"/>
              </a:cxn>
              <a:cxn ang="0">
                <a:pos x="connsiteX1" y="connsiteY1"/>
              </a:cxn>
              <a:cxn ang="0">
                <a:pos x="connsiteX2" y="connsiteY2"/>
              </a:cxn>
              <a:cxn ang="0">
                <a:pos x="connsiteX3" y="connsiteY3"/>
              </a:cxn>
            </a:cxnLst>
            <a:rect l="l" t="t" r="r" b="b"/>
            <a:pathLst>
              <a:path w="2444216" h="3846285">
                <a:moveTo>
                  <a:pt x="0" y="0"/>
                </a:moveTo>
                <a:lnTo>
                  <a:pt x="2444216" y="0"/>
                </a:lnTo>
                <a:lnTo>
                  <a:pt x="2444216" y="3846285"/>
                </a:lnTo>
                <a:lnTo>
                  <a:pt x="0" y="3846285"/>
                </a:ln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6274422" y="1770745"/>
            <a:ext cx="2444216" cy="3846285"/>
          </a:xfrm>
          <a:custGeom>
            <a:avLst/>
            <a:gdLst>
              <a:gd name="connsiteX0" fmla="*/ 0 w 2444216"/>
              <a:gd name="connsiteY0" fmla="*/ 0 h 3846285"/>
              <a:gd name="connsiteX1" fmla="*/ 2444216 w 2444216"/>
              <a:gd name="connsiteY1" fmla="*/ 0 h 3846285"/>
              <a:gd name="connsiteX2" fmla="*/ 2444216 w 2444216"/>
              <a:gd name="connsiteY2" fmla="*/ 3846285 h 3846285"/>
              <a:gd name="connsiteX3" fmla="*/ 0 w 2444216"/>
              <a:gd name="connsiteY3" fmla="*/ 3846285 h 3846285"/>
            </a:gdLst>
            <a:ahLst/>
            <a:cxnLst>
              <a:cxn ang="0">
                <a:pos x="connsiteX0" y="connsiteY0"/>
              </a:cxn>
              <a:cxn ang="0">
                <a:pos x="connsiteX1" y="connsiteY1"/>
              </a:cxn>
              <a:cxn ang="0">
                <a:pos x="connsiteX2" y="connsiteY2"/>
              </a:cxn>
              <a:cxn ang="0">
                <a:pos x="connsiteX3" y="connsiteY3"/>
              </a:cxn>
            </a:cxnLst>
            <a:rect l="l" t="t" r="r" b="b"/>
            <a:pathLst>
              <a:path w="2444216" h="3846285">
                <a:moveTo>
                  <a:pt x="0" y="0"/>
                </a:moveTo>
                <a:lnTo>
                  <a:pt x="2444216" y="0"/>
                </a:lnTo>
                <a:lnTo>
                  <a:pt x="2444216" y="3846285"/>
                </a:lnTo>
                <a:lnTo>
                  <a:pt x="0" y="3846285"/>
                </a:ln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9052459" y="1770745"/>
            <a:ext cx="2444216" cy="3846285"/>
          </a:xfrm>
          <a:custGeom>
            <a:avLst/>
            <a:gdLst>
              <a:gd name="connsiteX0" fmla="*/ 0 w 2444216"/>
              <a:gd name="connsiteY0" fmla="*/ 0 h 3846285"/>
              <a:gd name="connsiteX1" fmla="*/ 2444216 w 2444216"/>
              <a:gd name="connsiteY1" fmla="*/ 0 h 3846285"/>
              <a:gd name="connsiteX2" fmla="*/ 2444216 w 2444216"/>
              <a:gd name="connsiteY2" fmla="*/ 3846285 h 3846285"/>
              <a:gd name="connsiteX3" fmla="*/ 0 w 2444216"/>
              <a:gd name="connsiteY3" fmla="*/ 3846285 h 3846285"/>
            </a:gdLst>
            <a:ahLst/>
            <a:cxnLst>
              <a:cxn ang="0">
                <a:pos x="connsiteX0" y="connsiteY0"/>
              </a:cxn>
              <a:cxn ang="0">
                <a:pos x="connsiteX1" y="connsiteY1"/>
              </a:cxn>
              <a:cxn ang="0">
                <a:pos x="connsiteX2" y="connsiteY2"/>
              </a:cxn>
              <a:cxn ang="0">
                <a:pos x="connsiteX3" y="connsiteY3"/>
              </a:cxn>
            </a:cxnLst>
            <a:rect l="l" t="t" r="r" b="b"/>
            <a:pathLst>
              <a:path w="2444216" h="3846285">
                <a:moveTo>
                  <a:pt x="0" y="0"/>
                </a:moveTo>
                <a:lnTo>
                  <a:pt x="2444216" y="0"/>
                </a:lnTo>
                <a:lnTo>
                  <a:pt x="2444216" y="3846285"/>
                </a:lnTo>
                <a:lnTo>
                  <a:pt x="0" y="3846285"/>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668997425"/>
      </p:ext>
    </p:extLst>
  </p:cSld>
  <p:clrMapOvr>
    <a:masterClrMapping/>
  </p:clrMapOvr>
  <p:transition spd="slow" advClick="0" advTm="3000">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5510613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6343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3319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685124" y="2266122"/>
            <a:ext cx="1829038" cy="1828676"/>
          </a:xfrm>
          <a:custGeom>
            <a:avLst/>
            <a:gdLst>
              <a:gd name="connsiteX0" fmla="*/ 1080000 w 2160000"/>
              <a:gd name="connsiteY0" fmla="*/ 0 h 2159572"/>
              <a:gd name="connsiteX1" fmla="*/ 2160000 w 2160000"/>
              <a:gd name="connsiteY1" fmla="*/ 1079786 h 2159572"/>
              <a:gd name="connsiteX2" fmla="*/ 1080000 w 2160000"/>
              <a:gd name="connsiteY2" fmla="*/ 2159572 h 2159572"/>
              <a:gd name="connsiteX3" fmla="*/ 0 w 2160000"/>
              <a:gd name="connsiteY3" fmla="*/ 1079786 h 2159572"/>
              <a:gd name="connsiteX4" fmla="*/ 1080000 w 2160000"/>
              <a:gd name="connsiteY4" fmla="*/ 0 h 2159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00" h="2159572">
                <a:moveTo>
                  <a:pt x="1080000" y="0"/>
                </a:moveTo>
                <a:cubicBezTo>
                  <a:pt x="1676468" y="0"/>
                  <a:pt x="2160000" y="483437"/>
                  <a:pt x="2160000" y="1079786"/>
                </a:cubicBezTo>
                <a:cubicBezTo>
                  <a:pt x="2160000" y="1676135"/>
                  <a:pt x="1676468" y="2159572"/>
                  <a:pt x="1080000" y="2159572"/>
                </a:cubicBezTo>
                <a:cubicBezTo>
                  <a:pt x="483532" y="2159572"/>
                  <a:pt x="0" y="1676135"/>
                  <a:pt x="0" y="1079786"/>
                </a:cubicBezTo>
                <a:cubicBezTo>
                  <a:pt x="0" y="483437"/>
                  <a:pt x="483532" y="0"/>
                  <a:pt x="1080000" y="0"/>
                </a:cubicBez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5182274" y="2266122"/>
            <a:ext cx="1829038" cy="1828676"/>
          </a:xfrm>
          <a:custGeom>
            <a:avLst/>
            <a:gdLst>
              <a:gd name="connsiteX0" fmla="*/ 1080000 w 2160000"/>
              <a:gd name="connsiteY0" fmla="*/ 0 h 2159572"/>
              <a:gd name="connsiteX1" fmla="*/ 2160000 w 2160000"/>
              <a:gd name="connsiteY1" fmla="*/ 1079786 h 2159572"/>
              <a:gd name="connsiteX2" fmla="*/ 1080000 w 2160000"/>
              <a:gd name="connsiteY2" fmla="*/ 2159572 h 2159572"/>
              <a:gd name="connsiteX3" fmla="*/ 0 w 2160000"/>
              <a:gd name="connsiteY3" fmla="*/ 1079786 h 2159572"/>
              <a:gd name="connsiteX4" fmla="*/ 1080000 w 2160000"/>
              <a:gd name="connsiteY4" fmla="*/ 0 h 2159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00" h="2159572">
                <a:moveTo>
                  <a:pt x="1080000" y="0"/>
                </a:moveTo>
                <a:cubicBezTo>
                  <a:pt x="1676468" y="0"/>
                  <a:pt x="2160000" y="483437"/>
                  <a:pt x="2160000" y="1079786"/>
                </a:cubicBezTo>
                <a:cubicBezTo>
                  <a:pt x="2160000" y="1676135"/>
                  <a:pt x="1676468" y="2159572"/>
                  <a:pt x="1080000" y="2159572"/>
                </a:cubicBezTo>
                <a:cubicBezTo>
                  <a:pt x="483532" y="2159572"/>
                  <a:pt x="0" y="1676135"/>
                  <a:pt x="0" y="1079786"/>
                </a:cubicBezTo>
                <a:cubicBezTo>
                  <a:pt x="0" y="483437"/>
                  <a:pt x="483532" y="0"/>
                  <a:pt x="1080000" y="0"/>
                </a:cubicBez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8679425" y="2266122"/>
            <a:ext cx="1829038" cy="1828676"/>
          </a:xfrm>
          <a:custGeom>
            <a:avLst/>
            <a:gdLst>
              <a:gd name="connsiteX0" fmla="*/ 1080000 w 2160000"/>
              <a:gd name="connsiteY0" fmla="*/ 0 h 2159572"/>
              <a:gd name="connsiteX1" fmla="*/ 2160000 w 2160000"/>
              <a:gd name="connsiteY1" fmla="*/ 1079786 h 2159572"/>
              <a:gd name="connsiteX2" fmla="*/ 1080000 w 2160000"/>
              <a:gd name="connsiteY2" fmla="*/ 2159572 h 2159572"/>
              <a:gd name="connsiteX3" fmla="*/ 0 w 2160000"/>
              <a:gd name="connsiteY3" fmla="*/ 1079786 h 2159572"/>
              <a:gd name="connsiteX4" fmla="*/ 1080000 w 2160000"/>
              <a:gd name="connsiteY4" fmla="*/ 0 h 2159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00" h="2159572">
                <a:moveTo>
                  <a:pt x="1080000" y="0"/>
                </a:moveTo>
                <a:cubicBezTo>
                  <a:pt x="1676468" y="0"/>
                  <a:pt x="2160000" y="483437"/>
                  <a:pt x="2160000" y="1079786"/>
                </a:cubicBezTo>
                <a:cubicBezTo>
                  <a:pt x="2160000" y="1676135"/>
                  <a:pt x="1676468" y="2159572"/>
                  <a:pt x="1080000" y="2159572"/>
                </a:cubicBezTo>
                <a:cubicBezTo>
                  <a:pt x="483532" y="2159572"/>
                  <a:pt x="0" y="1676135"/>
                  <a:pt x="0" y="1079786"/>
                </a:cubicBezTo>
                <a:cubicBezTo>
                  <a:pt x="0" y="483437"/>
                  <a:pt x="483532" y="0"/>
                  <a:pt x="1080000"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137150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4" name="图片占位符 13"/>
          <p:cNvSpPr>
            <a:spLocks noGrp="1"/>
          </p:cNvSpPr>
          <p:nvPr>
            <p:ph type="pic" sz="quarter" idx="10"/>
          </p:nvPr>
        </p:nvSpPr>
        <p:spPr>
          <a:xfrm>
            <a:off x="1293017" y="1787635"/>
            <a:ext cx="1767538" cy="1768040"/>
          </a:xfrm>
          <a:custGeom>
            <a:avLst/>
            <a:gdLst>
              <a:gd name="connsiteX0" fmla="*/ 883769 w 1767538"/>
              <a:gd name="connsiteY0" fmla="*/ 0 h 1768040"/>
              <a:gd name="connsiteX1" fmla="*/ 1767538 w 1767538"/>
              <a:gd name="connsiteY1" fmla="*/ 884020 h 1768040"/>
              <a:gd name="connsiteX2" fmla="*/ 883769 w 1767538"/>
              <a:gd name="connsiteY2" fmla="*/ 1768040 h 1768040"/>
              <a:gd name="connsiteX3" fmla="*/ 0 w 1767538"/>
              <a:gd name="connsiteY3" fmla="*/ 884020 h 1768040"/>
            </a:gdLst>
            <a:ahLst/>
            <a:cxnLst>
              <a:cxn ang="0">
                <a:pos x="connsiteX0" y="connsiteY0"/>
              </a:cxn>
              <a:cxn ang="0">
                <a:pos x="connsiteX1" y="connsiteY1"/>
              </a:cxn>
              <a:cxn ang="0">
                <a:pos x="connsiteX2" y="connsiteY2"/>
              </a:cxn>
              <a:cxn ang="0">
                <a:pos x="connsiteX3" y="connsiteY3"/>
              </a:cxn>
            </a:cxnLst>
            <a:rect l="l" t="t" r="r" b="b"/>
            <a:pathLst>
              <a:path w="1767538" h="1768040">
                <a:moveTo>
                  <a:pt x="883769" y="0"/>
                </a:moveTo>
                <a:lnTo>
                  <a:pt x="1767538" y="884020"/>
                </a:lnTo>
                <a:lnTo>
                  <a:pt x="883769" y="1768040"/>
                </a:lnTo>
                <a:lnTo>
                  <a:pt x="0" y="884020"/>
                </a:lnTo>
                <a:close/>
              </a:path>
            </a:pathLst>
          </a:custGeom>
        </p:spPr>
        <p:txBody>
          <a:bodyPr wrap="square">
            <a:noAutofit/>
          </a:bodyPr>
          <a:lstStyle/>
          <a:p>
            <a:endParaRPr lang="zh-CN" altLang="en-US"/>
          </a:p>
        </p:txBody>
      </p:sp>
      <p:sp>
        <p:nvSpPr>
          <p:cNvPr id="15" name="图片占位符 14"/>
          <p:cNvSpPr>
            <a:spLocks noGrp="1"/>
          </p:cNvSpPr>
          <p:nvPr>
            <p:ph type="pic" sz="quarter" idx="11"/>
          </p:nvPr>
        </p:nvSpPr>
        <p:spPr>
          <a:xfrm>
            <a:off x="3230786" y="2427901"/>
            <a:ext cx="1767538" cy="1768040"/>
          </a:xfrm>
          <a:custGeom>
            <a:avLst/>
            <a:gdLst>
              <a:gd name="connsiteX0" fmla="*/ 883769 w 1767538"/>
              <a:gd name="connsiteY0" fmla="*/ 0 h 1768040"/>
              <a:gd name="connsiteX1" fmla="*/ 1767538 w 1767538"/>
              <a:gd name="connsiteY1" fmla="*/ 884020 h 1768040"/>
              <a:gd name="connsiteX2" fmla="*/ 883769 w 1767538"/>
              <a:gd name="connsiteY2" fmla="*/ 1768040 h 1768040"/>
              <a:gd name="connsiteX3" fmla="*/ 0 w 1767538"/>
              <a:gd name="connsiteY3" fmla="*/ 884020 h 1768040"/>
            </a:gdLst>
            <a:ahLst/>
            <a:cxnLst>
              <a:cxn ang="0">
                <a:pos x="connsiteX0" y="connsiteY0"/>
              </a:cxn>
              <a:cxn ang="0">
                <a:pos x="connsiteX1" y="connsiteY1"/>
              </a:cxn>
              <a:cxn ang="0">
                <a:pos x="connsiteX2" y="connsiteY2"/>
              </a:cxn>
              <a:cxn ang="0">
                <a:pos x="connsiteX3" y="connsiteY3"/>
              </a:cxn>
            </a:cxnLst>
            <a:rect l="l" t="t" r="r" b="b"/>
            <a:pathLst>
              <a:path w="1767538" h="1768040">
                <a:moveTo>
                  <a:pt x="883769" y="0"/>
                </a:moveTo>
                <a:lnTo>
                  <a:pt x="1767538" y="884020"/>
                </a:lnTo>
                <a:lnTo>
                  <a:pt x="883769" y="1768040"/>
                </a:lnTo>
                <a:lnTo>
                  <a:pt x="0" y="884020"/>
                </a:lnTo>
                <a:close/>
              </a:path>
            </a:pathLst>
          </a:custGeom>
        </p:spPr>
        <p:txBody>
          <a:bodyPr wrap="square">
            <a:noAutofit/>
          </a:bodyPr>
          <a:lstStyle/>
          <a:p>
            <a:endParaRPr lang="zh-CN" altLang="en-US"/>
          </a:p>
        </p:txBody>
      </p:sp>
      <p:sp>
        <p:nvSpPr>
          <p:cNvPr id="16" name="图片占位符 15"/>
          <p:cNvSpPr>
            <a:spLocks noGrp="1"/>
          </p:cNvSpPr>
          <p:nvPr>
            <p:ph type="pic" sz="quarter" idx="12"/>
          </p:nvPr>
        </p:nvSpPr>
        <p:spPr>
          <a:xfrm>
            <a:off x="5168555" y="1787635"/>
            <a:ext cx="1767538" cy="1768040"/>
          </a:xfrm>
          <a:custGeom>
            <a:avLst/>
            <a:gdLst>
              <a:gd name="connsiteX0" fmla="*/ 883769 w 1767538"/>
              <a:gd name="connsiteY0" fmla="*/ 0 h 1768040"/>
              <a:gd name="connsiteX1" fmla="*/ 1767538 w 1767538"/>
              <a:gd name="connsiteY1" fmla="*/ 884020 h 1768040"/>
              <a:gd name="connsiteX2" fmla="*/ 883769 w 1767538"/>
              <a:gd name="connsiteY2" fmla="*/ 1768040 h 1768040"/>
              <a:gd name="connsiteX3" fmla="*/ 0 w 1767538"/>
              <a:gd name="connsiteY3" fmla="*/ 884020 h 1768040"/>
            </a:gdLst>
            <a:ahLst/>
            <a:cxnLst>
              <a:cxn ang="0">
                <a:pos x="connsiteX0" y="connsiteY0"/>
              </a:cxn>
              <a:cxn ang="0">
                <a:pos x="connsiteX1" y="connsiteY1"/>
              </a:cxn>
              <a:cxn ang="0">
                <a:pos x="connsiteX2" y="connsiteY2"/>
              </a:cxn>
              <a:cxn ang="0">
                <a:pos x="connsiteX3" y="connsiteY3"/>
              </a:cxn>
            </a:cxnLst>
            <a:rect l="l" t="t" r="r" b="b"/>
            <a:pathLst>
              <a:path w="1767538" h="1768040">
                <a:moveTo>
                  <a:pt x="883769" y="0"/>
                </a:moveTo>
                <a:lnTo>
                  <a:pt x="1767538" y="884020"/>
                </a:lnTo>
                <a:lnTo>
                  <a:pt x="883769" y="1768040"/>
                </a:lnTo>
                <a:lnTo>
                  <a:pt x="0" y="884020"/>
                </a:lnTo>
                <a:close/>
              </a:path>
            </a:pathLst>
          </a:custGeom>
        </p:spPr>
        <p:txBody>
          <a:bodyPr wrap="square">
            <a:noAutofit/>
          </a:bodyPr>
          <a:lstStyle/>
          <a:p>
            <a:endParaRPr lang="zh-CN" altLang="en-US"/>
          </a:p>
        </p:txBody>
      </p:sp>
      <p:sp>
        <p:nvSpPr>
          <p:cNvPr id="18" name="图片占位符 17"/>
          <p:cNvSpPr>
            <a:spLocks noGrp="1"/>
          </p:cNvSpPr>
          <p:nvPr>
            <p:ph type="pic" sz="quarter" idx="13"/>
          </p:nvPr>
        </p:nvSpPr>
        <p:spPr>
          <a:xfrm>
            <a:off x="7167864" y="2427901"/>
            <a:ext cx="1767538" cy="1768040"/>
          </a:xfrm>
          <a:custGeom>
            <a:avLst/>
            <a:gdLst>
              <a:gd name="connsiteX0" fmla="*/ 883769 w 1767538"/>
              <a:gd name="connsiteY0" fmla="*/ 0 h 1768040"/>
              <a:gd name="connsiteX1" fmla="*/ 1767538 w 1767538"/>
              <a:gd name="connsiteY1" fmla="*/ 884020 h 1768040"/>
              <a:gd name="connsiteX2" fmla="*/ 883769 w 1767538"/>
              <a:gd name="connsiteY2" fmla="*/ 1768040 h 1768040"/>
              <a:gd name="connsiteX3" fmla="*/ 0 w 1767538"/>
              <a:gd name="connsiteY3" fmla="*/ 884020 h 1768040"/>
            </a:gdLst>
            <a:ahLst/>
            <a:cxnLst>
              <a:cxn ang="0">
                <a:pos x="connsiteX0" y="connsiteY0"/>
              </a:cxn>
              <a:cxn ang="0">
                <a:pos x="connsiteX1" y="connsiteY1"/>
              </a:cxn>
              <a:cxn ang="0">
                <a:pos x="connsiteX2" y="connsiteY2"/>
              </a:cxn>
              <a:cxn ang="0">
                <a:pos x="connsiteX3" y="connsiteY3"/>
              </a:cxn>
            </a:cxnLst>
            <a:rect l="l" t="t" r="r" b="b"/>
            <a:pathLst>
              <a:path w="1767538" h="1768040">
                <a:moveTo>
                  <a:pt x="883769" y="0"/>
                </a:moveTo>
                <a:lnTo>
                  <a:pt x="1767538" y="884020"/>
                </a:lnTo>
                <a:lnTo>
                  <a:pt x="883769" y="1768040"/>
                </a:lnTo>
                <a:lnTo>
                  <a:pt x="0" y="884020"/>
                </a:lnTo>
                <a:close/>
              </a:path>
            </a:pathLst>
          </a:custGeom>
        </p:spPr>
        <p:txBody>
          <a:bodyPr wrap="square">
            <a:noAutofit/>
          </a:bodyPr>
          <a:lstStyle/>
          <a:p>
            <a:endParaRPr lang="zh-CN" altLang="en-US"/>
          </a:p>
        </p:txBody>
      </p:sp>
      <p:sp>
        <p:nvSpPr>
          <p:cNvPr id="17" name="图片占位符 16"/>
          <p:cNvSpPr>
            <a:spLocks noGrp="1"/>
          </p:cNvSpPr>
          <p:nvPr>
            <p:ph type="pic" sz="quarter" idx="14"/>
          </p:nvPr>
        </p:nvSpPr>
        <p:spPr>
          <a:xfrm>
            <a:off x="9131445" y="1787635"/>
            <a:ext cx="1767538" cy="1768040"/>
          </a:xfrm>
          <a:custGeom>
            <a:avLst/>
            <a:gdLst>
              <a:gd name="connsiteX0" fmla="*/ 883769 w 1767538"/>
              <a:gd name="connsiteY0" fmla="*/ 0 h 1768040"/>
              <a:gd name="connsiteX1" fmla="*/ 1767538 w 1767538"/>
              <a:gd name="connsiteY1" fmla="*/ 884020 h 1768040"/>
              <a:gd name="connsiteX2" fmla="*/ 883769 w 1767538"/>
              <a:gd name="connsiteY2" fmla="*/ 1768040 h 1768040"/>
              <a:gd name="connsiteX3" fmla="*/ 0 w 1767538"/>
              <a:gd name="connsiteY3" fmla="*/ 884020 h 1768040"/>
            </a:gdLst>
            <a:ahLst/>
            <a:cxnLst>
              <a:cxn ang="0">
                <a:pos x="connsiteX0" y="connsiteY0"/>
              </a:cxn>
              <a:cxn ang="0">
                <a:pos x="connsiteX1" y="connsiteY1"/>
              </a:cxn>
              <a:cxn ang="0">
                <a:pos x="connsiteX2" y="connsiteY2"/>
              </a:cxn>
              <a:cxn ang="0">
                <a:pos x="connsiteX3" y="connsiteY3"/>
              </a:cxn>
            </a:cxnLst>
            <a:rect l="l" t="t" r="r" b="b"/>
            <a:pathLst>
              <a:path w="1767538" h="1768040">
                <a:moveTo>
                  <a:pt x="883769" y="0"/>
                </a:moveTo>
                <a:lnTo>
                  <a:pt x="1767538" y="884020"/>
                </a:lnTo>
                <a:lnTo>
                  <a:pt x="883769" y="1768040"/>
                </a:lnTo>
                <a:lnTo>
                  <a:pt x="0" y="88402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610095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038226" y="1866901"/>
            <a:ext cx="3143250" cy="3946525"/>
          </a:xfrm>
          <a:custGeom>
            <a:avLst/>
            <a:gdLst>
              <a:gd name="connsiteX0" fmla="*/ 0 w 3143250"/>
              <a:gd name="connsiteY0" fmla="*/ 0 h 3946525"/>
              <a:gd name="connsiteX1" fmla="*/ 3143250 w 3143250"/>
              <a:gd name="connsiteY1" fmla="*/ 0 h 3946525"/>
              <a:gd name="connsiteX2" fmla="*/ 3143250 w 3143250"/>
              <a:gd name="connsiteY2" fmla="*/ 3946525 h 3946525"/>
              <a:gd name="connsiteX3" fmla="*/ 0 w 3143250"/>
              <a:gd name="connsiteY3" fmla="*/ 3946525 h 3946525"/>
            </a:gdLst>
            <a:ahLst/>
            <a:cxnLst>
              <a:cxn ang="0">
                <a:pos x="connsiteX0" y="connsiteY0"/>
              </a:cxn>
              <a:cxn ang="0">
                <a:pos x="connsiteX1" y="connsiteY1"/>
              </a:cxn>
              <a:cxn ang="0">
                <a:pos x="connsiteX2" y="connsiteY2"/>
              </a:cxn>
              <a:cxn ang="0">
                <a:pos x="connsiteX3" y="connsiteY3"/>
              </a:cxn>
            </a:cxnLst>
            <a:rect l="l" t="t" r="r" b="b"/>
            <a:pathLst>
              <a:path w="3143250" h="3946525">
                <a:moveTo>
                  <a:pt x="0" y="0"/>
                </a:moveTo>
                <a:lnTo>
                  <a:pt x="3143250" y="0"/>
                </a:lnTo>
                <a:lnTo>
                  <a:pt x="3143250" y="3946525"/>
                </a:lnTo>
                <a:lnTo>
                  <a:pt x="0" y="3946525"/>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6905625" y="1866901"/>
            <a:ext cx="4248150" cy="1910119"/>
          </a:xfrm>
          <a:custGeom>
            <a:avLst/>
            <a:gdLst>
              <a:gd name="connsiteX0" fmla="*/ 0 w 4248150"/>
              <a:gd name="connsiteY0" fmla="*/ 0 h 1910119"/>
              <a:gd name="connsiteX1" fmla="*/ 4248150 w 4248150"/>
              <a:gd name="connsiteY1" fmla="*/ 0 h 1910119"/>
              <a:gd name="connsiteX2" fmla="*/ 4248150 w 4248150"/>
              <a:gd name="connsiteY2" fmla="*/ 1910119 h 1910119"/>
              <a:gd name="connsiteX3" fmla="*/ 0 w 4248150"/>
              <a:gd name="connsiteY3" fmla="*/ 1910119 h 1910119"/>
            </a:gdLst>
            <a:ahLst/>
            <a:cxnLst>
              <a:cxn ang="0">
                <a:pos x="connsiteX0" y="connsiteY0"/>
              </a:cxn>
              <a:cxn ang="0">
                <a:pos x="connsiteX1" y="connsiteY1"/>
              </a:cxn>
              <a:cxn ang="0">
                <a:pos x="connsiteX2" y="connsiteY2"/>
              </a:cxn>
              <a:cxn ang="0">
                <a:pos x="connsiteX3" y="connsiteY3"/>
              </a:cxn>
            </a:cxnLst>
            <a:rect l="l" t="t" r="r" b="b"/>
            <a:pathLst>
              <a:path w="4248150" h="1910119">
                <a:moveTo>
                  <a:pt x="0" y="0"/>
                </a:moveTo>
                <a:lnTo>
                  <a:pt x="4248150" y="0"/>
                </a:lnTo>
                <a:lnTo>
                  <a:pt x="4248150" y="1910119"/>
                </a:lnTo>
                <a:lnTo>
                  <a:pt x="0" y="1910119"/>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6905625" y="3903307"/>
            <a:ext cx="4248150" cy="1910119"/>
          </a:xfrm>
          <a:custGeom>
            <a:avLst/>
            <a:gdLst>
              <a:gd name="connsiteX0" fmla="*/ 0 w 4248150"/>
              <a:gd name="connsiteY0" fmla="*/ 0 h 1910119"/>
              <a:gd name="connsiteX1" fmla="*/ 4248150 w 4248150"/>
              <a:gd name="connsiteY1" fmla="*/ 0 h 1910119"/>
              <a:gd name="connsiteX2" fmla="*/ 4248150 w 4248150"/>
              <a:gd name="connsiteY2" fmla="*/ 1910119 h 1910119"/>
              <a:gd name="connsiteX3" fmla="*/ 0 w 4248150"/>
              <a:gd name="connsiteY3" fmla="*/ 1910119 h 1910119"/>
            </a:gdLst>
            <a:ahLst/>
            <a:cxnLst>
              <a:cxn ang="0">
                <a:pos x="connsiteX0" y="connsiteY0"/>
              </a:cxn>
              <a:cxn ang="0">
                <a:pos x="connsiteX1" y="connsiteY1"/>
              </a:cxn>
              <a:cxn ang="0">
                <a:pos x="connsiteX2" y="connsiteY2"/>
              </a:cxn>
              <a:cxn ang="0">
                <a:pos x="connsiteX3" y="connsiteY3"/>
              </a:cxn>
            </a:cxnLst>
            <a:rect l="l" t="t" r="r" b="b"/>
            <a:pathLst>
              <a:path w="4248150" h="1910119">
                <a:moveTo>
                  <a:pt x="0" y="0"/>
                </a:moveTo>
                <a:lnTo>
                  <a:pt x="4248150" y="0"/>
                </a:lnTo>
                <a:lnTo>
                  <a:pt x="4248150" y="1910119"/>
                </a:lnTo>
                <a:lnTo>
                  <a:pt x="0" y="1910119"/>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625796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904224" y="1683655"/>
            <a:ext cx="7583462" cy="4287616"/>
          </a:xfrm>
          <a:custGeom>
            <a:avLst/>
            <a:gdLst>
              <a:gd name="connsiteX0" fmla="*/ 0 w 7583462"/>
              <a:gd name="connsiteY0" fmla="*/ 0 h 4287616"/>
              <a:gd name="connsiteX1" fmla="*/ 7583462 w 7583462"/>
              <a:gd name="connsiteY1" fmla="*/ 0 h 4287616"/>
              <a:gd name="connsiteX2" fmla="*/ 7583462 w 7583462"/>
              <a:gd name="connsiteY2" fmla="*/ 4287616 h 4287616"/>
              <a:gd name="connsiteX3" fmla="*/ 0 w 7583462"/>
              <a:gd name="connsiteY3" fmla="*/ 4287616 h 4287616"/>
            </a:gdLst>
            <a:ahLst/>
            <a:cxnLst>
              <a:cxn ang="0">
                <a:pos x="connsiteX0" y="connsiteY0"/>
              </a:cxn>
              <a:cxn ang="0">
                <a:pos x="connsiteX1" y="connsiteY1"/>
              </a:cxn>
              <a:cxn ang="0">
                <a:pos x="connsiteX2" y="connsiteY2"/>
              </a:cxn>
              <a:cxn ang="0">
                <a:pos x="connsiteX3" y="connsiteY3"/>
              </a:cxn>
            </a:cxnLst>
            <a:rect l="l" t="t" r="r" b="b"/>
            <a:pathLst>
              <a:path w="7583462" h="4287616">
                <a:moveTo>
                  <a:pt x="0" y="0"/>
                </a:moveTo>
                <a:lnTo>
                  <a:pt x="7583462" y="0"/>
                </a:lnTo>
                <a:lnTo>
                  <a:pt x="7583462" y="4287616"/>
                </a:lnTo>
                <a:lnTo>
                  <a:pt x="0" y="4287616"/>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413687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952500" y="1574801"/>
            <a:ext cx="5168900" cy="2214563"/>
          </a:xfrm>
          <a:custGeom>
            <a:avLst/>
            <a:gdLst>
              <a:gd name="connsiteX0" fmla="*/ 0 w 5168900"/>
              <a:gd name="connsiteY0" fmla="*/ 0 h 2214563"/>
              <a:gd name="connsiteX1" fmla="*/ 5168900 w 5168900"/>
              <a:gd name="connsiteY1" fmla="*/ 0 h 2214563"/>
              <a:gd name="connsiteX2" fmla="*/ 5168900 w 5168900"/>
              <a:gd name="connsiteY2" fmla="*/ 2214563 h 2214563"/>
              <a:gd name="connsiteX3" fmla="*/ 0 w 5168900"/>
              <a:gd name="connsiteY3" fmla="*/ 2214563 h 2214563"/>
            </a:gdLst>
            <a:ahLst/>
            <a:cxnLst>
              <a:cxn ang="0">
                <a:pos x="connsiteX0" y="connsiteY0"/>
              </a:cxn>
              <a:cxn ang="0">
                <a:pos x="connsiteX1" y="connsiteY1"/>
              </a:cxn>
              <a:cxn ang="0">
                <a:pos x="connsiteX2" y="connsiteY2"/>
              </a:cxn>
              <a:cxn ang="0">
                <a:pos x="connsiteX3" y="connsiteY3"/>
              </a:cxn>
            </a:cxnLst>
            <a:rect l="l" t="t" r="r" b="b"/>
            <a:pathLst>
              <a:path w="5168900" h="2214563">
                <a:moveTo>
                  <a:pt x="0" y="0"/>
                </a:moveTo>
                <a:lnTo>
                  <a:pt x="5168900" y="0"/>
                </a:lnTo>
                <a:lnTo>
                  <a:pt x="5168900" y="2214563"/>
                </a:lnTo>
                <a:lnTo>
                  <a:pt x="0" y="2214563"/>
                </a:ln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6527800" y="3910167"/>
            <a:ext cx="4687888" cy="2100107"/>
          </a:xfrm>
          <a:custGeom>
            <a:avLst/>
            <a:gdLst>
              <a:gd name="connsiteX0" fmla="*/ 0 w 4687888"/>
              <a:gd name="connsiteY0" fmla="*/ 0 h 2100107"/>
              <a:gd name="connsiteX1" fmla="*/ 4687888 w 4687888"/>
              <a:gd name="connsiteY1" fmla="*/ 0 h 2100107"/>
              <a:gd name="connsiteX2" fmla="*/ 4687888 w 4687888"/>
              <a:gd name="connsiteY2" fmla="*/ 2100107 h 2100107"/>
              <a:gd name="connsiteX3" fmla="*/ 0 w 4687888"/>
              <a:gd name="connsiteY3" fmla="*/ 2100107 h 2100107"/>
            </a:gdLst>
            <a:ahLst/>
            <a:cxnLst>
              <a:cxn ang="0">
                <a:pos x="connsiteX0" y="connsiteY0"/>
              </a:cxn>
              <a:cxn ang="0">
                <a:pos x="connsiteX1" y="connsiteY1"/>
              </a:cxn>
              <a:cxn ang="0">
                <a:pos x="connsiteX2" y="connsiteY2"/>
              </a:cxn>
              <a:cxn ang="0">
                <a:pos x="connsiteX3" y="connsiteY3"/>
              </a:cxn>
            </a:cxnLst>
            <a:rect l="l" t="t" r="r" b="b"/>
            <a:pathLst>
              <a:path w="4687888" h="2100107">
                <a:moveTo>
                  <a:pt x="0" y="0"/>
                </a:moveTo>
                <a:lnTo>
                  <a:pt x="4687888" y="0"/>
                </a:lnTo>
                <a:lnTo>
                  <a:pt x="4687888" y="2100107"/>
                </a:lnTo>
                <a:lnTo>
                  <a:pt x="0" y="2100107"/>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678586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3432175" y="1"/>
            <a:ext cx="8759827" cy="7893048"/>
          </a:xfrm>
          <a:custGeom>
            <a:avLst/>
            <a:gdLst>
              <a:gd name="connsiteX0" fmla="*/ 7838282 w 8759827"/>
              <a:gd name="connsiteY0" fmla="*/ 3101973 h 7893048"/>
              <a:gd name="connsiteX1" fmla="*/ 8759827 w 8759827"/>
              <a:gd name="connsiteY1" fmla="*/ 4025048 h 7893048"/>
              <a:gd name="connsiteX2" fmla="*/ 8759827 w 8759827"/>
              <a:gd name="connsiteY2" fmla="*/ 6969974 h 7893048"/>
              <a:gd name="connsiteX3" fmla="*/ 7838282 w 8759827"/>
              <a:gd name="connsiteY3" fmla="*/ 7893048 h 7893048"/>
              <a:gd name="connsiteX4" fmla="*/ 5446713 w 8759827"/>
              <a:gd name="connsiteY4" fmla="*/ 5497511 h 7893048"/>
              <a:gd name="connsiteX5" fmla="*/ 5087145 w 8759827"/>
              <a:gd name="connsiteY5" fmla="*/ 352424 h 7893048"/>
              <a:gd name="connsiteX6" fmla="*/ 7478714 w 8759827"/>
              <a:gd name="connsiteY6" fmla="*/ 2747962 h 7893048"/>
              <a:gd name="connsiteX7" fmla="*/ 5087145 w 8759827"/>
              <a:gd name="connsiteY7" fmla="*/ 5143499 h 7893048"/>
              <a:gd name="connsiteX8" fmla="*/ 2695578 w 8759827"/>
              <a:gd name="connsiteY8" fmla="*/ 2747962 h 7893048"/>
              <a:gd name="connsiteX9" fmla="*/ 5459391 w 8759827"/>
              <a:gd name="connsiteY9" fmla="*/ 0 h 7893048"/>
              <a:gd name="connsiteX10" fmla="*/ 8759827 w 8759827"/>
              <a:gd name="connsiteY10" fmla="*/ 0 h 7893048"/>
              <a:gd name="connsiteX11" fmla="*/ 8759827 w 8759827"/>
              <a:gd name="connsiteY11" fmla="*/ 1485162 h 7893048"/>
              <a:gd name="connsiteX12" fmla="*/ 7838282 w 8759827"/>
              <a:gd name="connsiteY12" fmla="*/ 2408236 h 7893048"/>
              <a:gd name="connsiteX13" fmla="*/ 5446713 w 8759827"/>
              <a:gd name="connsiteY13" fmla="*/ 12699 h 7893048"/>
              <a:gd name="connsiteX14" fmla="*/ 12678 w 8759827"/>
              <a:gd name="connsiteY14" fmla="*/ 0 h 7893048"/>
              <a:gd name="connsiteX15" fmla="*/ 4770461 w 8759827"/>
              <a:gd name="connsiteY15" fmla="*/ 0 h 7893048"/>
              <a:gd name="connsiteX16" fmla="*/ 4783139 w 8759827"/>
              <a:gd name="connsiteY16" fmla="*/ 12699 h 7893048"/>
              <a:gd name="connsiteX17" fmla="*/ 2391571 w 8759827"/>
              <a:gd name="connsiteY17" fmla="*/ 2408236 h 7893048"/>
              <a:gd name="connsiteX18" fmla="*/ 0 w 8759827"/>
              <a:gd name="connsiteY18" fmla="*/ 12699 h 789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59827" h="7893048">
                <a:moveTo>
                  <a:pt x="7838282" y="3101973"/>
                </a:moveTo>
                <a:lnTo>
                  <a:pt x="8759827" y="4025048"/>
                </a:lnTo>
                <a:lnTo>
                  <a:pt x="8759827" y="6969974"/>
                </a:lnTo>
                <a:lnTo>
                  <a:pt x="7838282" y="7893048"/>
                </a:lnTo>
                <a:lnTo>
                  <a:pt x="5446713" y="5497511"/>
                </a:lnTo>
                <a:close/>
                <a:moveTo>
                  <a:pt x="5087145" y="352424"/>
                </a:moveTo>
                <a:lnTo>
                  <a:pt x="7478714" y="2747962"/>
                </a:lnTo>
                <a:lnTo>
                  <a:pt x="5087145" y="5143499"/>
                </a:lnTo>
                <a:lnTo>
                  <a:pt x="2695578" y="2747962"/>
                </a:lnTo>
                <a:close/>
                <a:moveTo>
                  <a:pt x="5459391" y="0"/>
                </a:moveTo>
                <a:lnTo>
                  <a:pt x="8759827" y="0"/>
                </a:lnTo>
                <a:lnTo>
                  <a:pt x="8759827" y="1485162"/>
                </a:lnTo>
                <a:lnTo>
                  <a:pt x="7838282" y="2408236"/>
                </a:lnTo>
                <a:lnTo>
                  <a:pt x="5446713" y="12699"/>
                </a:lnTo>
                <a:close/>
                <a:moveTo>
                  <a:pt x="12678" y="0"/>
                </a:moveTo>
                <a:lnTo>
                  <a:pt x="4770461" y="0"/>
                </a:lnTo>
                <a:lnTo>
                  <a:pt x="4783139" y="12699"/>
                </a:lnTo>
                <a:lnTo>
                  <a:pt x="2391571" y="2408236"/>
                </a:lnTo>
                <a:lnTo>
                  <a:pt x="0" y="12699"/>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197070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Заголовок и объект">
    <p:spTree>
      <p:nvGrpSpPr>
        <p:cNvPr id="1" name=""/>
        <p:cNvGrpSpPr/>
        <p:nvPr/>
      </p:nvGrpSpPr>
      <p:grpSpPr>
        <a:xfrm>
          <a:off x="0" y="0"/>
          <a:ext cx="0" cy="0"/>
          <a:chOff x="0" y="0"/>
          <a:chExt cx="0" cy="0"/>
        </a:xfrm>
      </p:grpSpPr>
      <p:sp>
        <p:nvSpPr>
          <p:cNvPr id="26" name="Рисунок 10"/>
          <p:cNvSpPr>
            <a:spLocks noGrp="1"/>
          </p:cNvSpPr>
          <p:nvPr>
            <p:ph type="pic" sz="quarter" idx="10"/>
          </p:nvPr>
        </p:nvSpPr>
        <p:spPr>
          <a:xfrm>
            <a:off x="0" y="0"/>
            <a:ext cx="12191999" cy="6862074"/>
          </a:xfrm>
          <a:prstGeom prst="rect">
            <a:avLst/>
          </a:prstGeom>
        </p:spPr>
        <p:txBody>
          <a:bodyPr/>
          <a:lstStyle/>
          <a:p>
            <a:endParaRPr lang="ru-RU" dirty="0"/>
          </a:p>
        </p:txBody>
      </p:sp>
    </p:spTree>
    <p:extLst>
      <p:ext uri="{BB962C8B-B14F-4D97-AF65-F5344CB8AC3E}">
        <p14:creationId xmlns:p14="http://schemas.microsoft.com/office/powerpoint/2010/main" val="2993048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10374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8" r:id="rId3"/>
    <p:sldLayoutId id="2147483667" r:id="rId4"/>
    <p:sldLayoutId id="2147483666" r:id="rId5"/>
    <p:sldLayoutId id="2147483665" r:id="rId6"/>
    <p:sldLayoutId id="2147483664" r:id="rId7"/>
    <p:sldLayoutId id="2147483663" r:id="rId8"/>
    <p:sldLayoutId id="2147483681" r:id="rId9"/>
    <p:sldLayoutId id="2147483682" r:id="rId10"/>
    <p:sldLayoutId id="2147483683" r:id="rId11"/>
    <p:sldLayoutId id="2147483684" r:id="rId12"/>
    <p:sldLayoutId id="2147483686" r:id="rId13"/>
    <p:sldLayoutId id="2147483687" r:id="rId14"/>
    <p:sldLayoutId id="2147483688"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notesSlide" Target="../notesSlides/notesSlide7.xml"/><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6.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32.jpe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image" Target="../media/image20.png"/><Relationship Id="rId5" Type="http://schemas.openxmlformats.org/officeDocument/2006/relationships/image" Target="../media/image34.png"/><Relationship Id="rId4" Type="http://schemas.openxmlformats.org/officeDocument/2006/relationships/image" Target="../media/image33.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10.xml"/><Relationship Id="rId5" Type="http://schemas.openxmlformats.org/officeDocument/2006/relationships/image" Target="../media/image36.png"/><Relationship Id="rId4" Type="http://schemas.openxmlformats.org/officeDocument/2006/relationships/image" Target="../media/image35.jp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0.xml"/><Relationship Id="rId1" Type="http://schemas.openxmlformats.org/officeDocument/2006/relationships/tags" Target="../tags/tag12.xml"/><Relationship Id="rId6" Type="http://schemas.openxmlformats.org/officeDocument/2006/relationships/image" Target="../media/image12.png"/><Relationship Id="rId5" Type="http://schemas.openxmlformats.org/officeDocument/2006/relationships/image" Target="../media/image37.jpeg"/><Relationship Id="rId4" Type="http://schemas.openxmlformats.org/officeDocument/2006/relationships/image" Target="../media/image10.jpeg"/></Relationships>
</file>

<file path=ppt/slides/_rels/slide19.xml.rels><?xml version="1.0" encoding="UTF-8" standalone="yes"?>
<Relationships xmlns="http://schemas.openxmlformats.org/package/2006/relationships"><Relationship Id="rId8" Type="http://schemas.openxmlformats.org/officeDocument/2006/relationships/image" Target="../media/image42.jpeg"/><Relationship Id="rId13" Type="http://schemas.openxmlformats.org/officeDocument/2006/relationships/image" Target="../media/image47.png"/><Relationship Id="rId3" Type="http://schemas.openxmlformats.org/officeDocument/2006/relationships/notesSlide" Target="../notesSlides/notesSlide15.xml"/><Relationship Id="rId7" Type="http://schemas.openxmlformats.org/officeDocument/2006/relationships/image" Target="../media/image41.jpeg"/><Relationship Id="rId12" Type="http://schemas.openxmlformats.org/officeDocument/2006/relationships/image" Target="../media/image46.jpe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40.jpeg"/><Relationship Id="rId11" Type="http://schemas.openxmlformats.org/officeDocument/2006/relationships/image" Target="../media/image45.jpeg"/><Relationship Id="rId5" Type="http://schemas.openxmlformats.org/officeDocument/2006/relationships/image" Target="../media/image39.jpeg"/><Relationship Id="rId10" Type="http://schemas.openxmlformats.org/officeDocument/2006/relationships/image" Target="../media/image44.jpeg"/><Relationship Id="rId4" Type="http://schemas.openxmlformats.org/officeDocument/2006/relationships/image" Target="../media/image38.png"/><Relationship Id="rId9"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49.jpe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microsoft.com/office/2007/relationships/hdphoto" Target="../media/hdphoto1.wdp"/><Relationship Id="rId5" Type="http://schemas.openxmlformats.org/officeDocument/2006/relationships/image" Target="../media/image56.png"/><Relationship Id="rId4" Type="http://schemas.openxmlformats.org/officeDocument/2006/relationships/image" Target="../media/image55.jpeg"/></Relationships>
</file>

<file path=ppt/slides/_rels/slide2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63.jpeg"/></Relationships>
</file>

<file path=ppt/slides/_rels/slide3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notesSlide" Target="../notesSlides/notesSlide26.xml"/><Relationship Id="rId7" Type="http://schemas.openxmlformats.org/officeDocument/2006/relationships/image" Target="../media/image67.png"/><Relationship Id="rId2" Type="http://schemas.openxmlformats.org/officeDocument/2006/relationships/slideLayout" Target="../slideLayouts/slideLayout7.xml"/><Relationship Id="rId1" Type="http://schemas.openxmlformats.org/officeDocument/2006/relationships/tags" Target="../tags/tag17.xml"/><Relationship Id="rId6" Type="http://schemas.openxmlformats.org/officeDocument/2006/relationships/image" Target="../media/image66.jpe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8" Type="http://schemas.openxmlformats.org/officeDocument/2006/relationships/image" Target="../media/image75.jpeg"/><Relationship Id="rId13" Type="http://schemas.openxmlformats.org/officeDocument/2006/relationships/image" Target="../media/image80.png"/><Relationship Id="rId3" Type="http://schemas.openxmlformats.org/officeDocument/2006/relationships/image" Target="../media/image70.jpeg"/><Relationship Id="rId7" Type="http://schemas.openxmlformats.org/officeDocument/2006/relationships/image" Target="../media/image74.jpeg"/><Relationship Id="rId12" Type="http://schemas.openxmlformats.org/officeDocument/2006/relationships/image" Target="../media/image79.png"/><Relationship Id="rId2" Type="http://schemas.openxmlformats.org/officeDocument/2006/relationships/notesSlide" Target="../notesSlides/notesSlide28.xml"/><Relationship Id="rId1" Type="http://schemas.openxmlformats.org/officeDocument/2006/relationships/slideLayout" Target="../slideLayouts/slideLayout15.xml"/><Relationship Id="rId6" Type="http://schemas.openxmlformats.org/officeDocument/2006/relationships/image" Target="../media/image73.jpeg"/><Relationship Id="rId11" Type="http://schemas.openxmlformats.org/officeDocument/2006/relationships/image" Target="../media/image78.png"/><Relationship Id="rId5" Type="http://schemas.openxmlformats.org/officeDocument/2006/relationships/image" Target="../media/image72.jpeg"/><Relationship Id="rId10" Type="http://schemas.openxmlformats.org/officeDocument/2006/relationships/image" Target="../media/image77.png"/><Relationship Id="rId4" Type="http://schemas.openxmlformats.org/officeDocument/2006/relationships/image" Target="../media/image71.jpeg"/><Relationship Id="rId9" Type="http://schemas.openxmlformats.org/officeDocument/2006/relationships/image" Target="../media/image76.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18.xml"/><Relationship Id="rId5" Type="http://schemas.openxmlformats.org/officeDocument/2006/relationships/image" Target="../media/image82.jpeg"/><Relationship Id="rId4" Type="http://schemas.openxmlformats.org/officeDocument/2006/relationships/image" Target="../media/image8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86.jpeg"/><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85.jpeg"/><Relationship Id="rId5" Type="http://schemas.openxmlformats.org/officeDocument/2006/relationships/image" Target="../media/image84.jpeg"/><Relationship Id="rId4" Type="http://schemas.openxmlformats.org/officeDocument/2006/relationships/image" Target="../media/image83.jpeg"/></Relationships>
</file>

<file path=ppt/slides/_rels/slide36.xml.rels><?xml version="1.0" encoding="UTF-8" standalone="yes"?>
<Relationships xmlns="http://schemas.openxmlformats.org/package/2006/relationships"><Relationship Id="rId8" Type="http://schemas.openxmlformats.org/officeDocument/2006/relationships/image" Target="../media/image91.jpeg"/><Relationship Id="rId3" Type="http://schemas.openxmlformats.org/officeDocument/2006/relationships/notesSlide" Target="../notesSlides/notesSlide31.xml"/><Relationship Id="rId7" Type="http://schemas.openxmlformats.org/officeDocument/2006/relationships/image" Target="../media/image90.png"/><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89.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38.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Layout" Target="../slideLayouts/slideLayout14.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0.xm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48BCD57-A2C9-F78C-BEC3-0CA60AD26CC4}"/>
              </a:ext>
            </a:extLst>
          </p:cNvPr>
          <p:cNvPicPr>
            <a:picLocks noChangeAspect="1"/>
          </p:cNvPicPr>
          <p:nvPr/>
        </p:nvPicPr>
        <p:blipFill>
          <a:blip r:embed="rId3"/>
          <a:stretch>
            <a:fillRect/>
          </a:stretch>
        </p:blipFill>
        <p:spPr>
          <a:xfrm>
            <a:off x="0" y="-98934"/>
            <a:ext cx="12192000" cy="6973868"/>
          </a:xfrm>
          <a:prstGeom prst="rect">
            <a:avLst/>
          </a:prstGeom>
        </p:spPr>
      </p:pic>
    </p:spTree>
    <p:extLst>
      <p:ext uri="{BB962C8B-B14F-4D97-AF65-F5344CB8AC3E}">
        <p14:creationId xmlns:p14="http://schemas.microsoft.com/office/powerpoint/2010/main" val="2921375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直接连接符 31"/>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4718688" y="434945"/>
            <a:ext cx="2954656" cy="461665"/>
          </a:xfrm>
          <a:prstGeom prst="rect">
            <a:avLst/>
          </a:prstGeom>
          <a:noFill/>
        </p:spPr>
        <p:txBody>
          <a:bodyPr wrap="none" rtlCol="0">
            <a:spAutoFit/>
            <a:scene3d>
              <a:camera prst="orthographicFront"/>
              <a:lightRig rig="threePt" dir="t"/>
            </a:scene3d>
            <a:sp3d contourW="12700"/>
          </a:bodyPr>
          <a:lstStyle/>
          <a:p>
            <a:pPr algn="ctr"/>
            <a:r>
              <a:rPr lang="zh-CN" altLang="en-US" sz="2400" dirty="0">
                <a:latin typeface="Agency FB" panose="020B0503020202020204" pitchFamily="34" charset="0"/>
              </a:rPr>
              <a:t>竞技体育数字化平台</a:t>
            </a:r>
          </a:p>
        </p:txBody>
      </p:sp>
      <p:pic>
        <p:nvPicPr>
          <p:cNvPr id="4" name="图片 3">
            <a:extLst>
              <a:ext uri="{FF2B5EF4-FFF2-40B4-BE49-F238E27FC236}">
                <a16:creationId xmlns:a16="http://schemas.microsoft.com/office/drawing/2014/main" id="{81DDE2AD-F8B5-A6A7-9C95-B460BEF260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8266" y="2259739"/>
            <a:ext cx="10104967" cy="4559946"/>
          </a:xfrm>
          <a:prstGeom prst="rect">
            <a:avLst/>
          </a:prstGeom>
        </p:spPr>
      </p:pic>
      <p:sp>
        <p:nvSpPr>
          <p:cNvPr id="6" name="文本框 5">
            <a:extLst>
              <a:ext uri="{FF2B5EF4-FFF2-40B4-BE49-F238E27FC236}">
                <a16:creationId xmlns:a16="http://schemas.microsoft.com/office/drawing/2014/main" id="{34C85817-C077-A028-336A-C15D31E4ECE6}"/>
              </a:ext>
            </a:extLst>
          </p:cNvPr>
          <p:cNvSpPr txBox="1"/>
          <p:nvPr/>
        </p:nvSpPr>
        <p:spPr>
          <a:xfrm>
            <a:off x="1223434" y="899076"/>
            <a:ext cx="10270066" cy="810478"/>
          </a:xfrm>
          <a:prstGeom prst="rect">
            <a:avLst/>
          </a:prstGeom>
          <a:noFill/>
        </p:spPr>
        <p:txBody>
          <a:bodyPr wrap="square">
            <a:spAutoFit/>
          </a:bodyPr>
          <a:lstStyle/>
          <a:p>
            <a:pPr algn="just">
              <a:lnSpc>
                <a:spcPct val="200000"/>
              </a:lnSpc>
            </a:pPr>
            <a:r>
              <a:rPr lang="zh-CN" altLang="en-US" sz="2800" b="1" dirty="0">
                <a:solidFill>
                  <a:srgbClr val="C00000"/>
                </a:solidFill>
                <a:latin typeface="金山云技术体" pitchFamily="2" charset="-122"/>
                <a:ea typeface="金山云技术体" pitchFamily="2" charset="-122"/>
              </a:rPr>
              <a:t>竞技体育</a:t>
            </a:r>
            <a:r>
              <a:rPr lang="en-US" altLang="zh-CN" sz="2800" b="1" dirty="0">
                <a:solidFill>
                  <a:srgbClr val="C00000"/>
                </a:solidFill>
                <a:latin typeface="金山云技术体" pitchFamily="2" charset="-122"/>
                <a:ea typeface="金山云技术体" pitchFamily="2" charset="-122"/>
              </a:rPr>
              <a:t>AI</a:t>
            </a:r>
            <a:r>
              <a:rPr lang="zh-CN" altLang="en-US" sz="2800" b="1" dirty="0">
                <a:solidFill>
                  <a:srgbClr val="C00000"/>
                </a:solidFill>
                <a:latin typeface="金山云技术体" pitchFamily="2" charset="-122"/>
                <a:ea typeface="金山云技术体" pitchFamily="2" charset="-122"/>
              </a:rPr>
              <a:t>数字化深入应用，是科学训练、摘金夺银的必然发展趋势！</a:t>
            </a:r>
          </a:p>
        </p:txBody>
      </p:sp>
    </p:spTree>
    <p:custDataLst>
      <p:tags r:id="rId1"/>
    </p:custDataLst>
    <p:extLst>
      <p:ext uri="{BB962C8B-B14F-4D97-AF65-F5344CB8AC3E}">
        <p14:creationId xmlns:p14="http://schemas.microsoft.com/office/powerpoint/2010/main" val="39152423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直接连接符 31"/>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5180353" y="434945"/>
            <a:ext cx="2031325" cy="461665"/>
          </a:xfrm>
          <a:prstGeom prst="rect">
            <a:avLst/>
          </a:prstGeom>
          <a:noFill/>
        </p:spPr>
        <p:txBody>
          <a:bodyPr wrap="none" rtlCol="0">
            <a:spAutoFit/>
            <a:scene3d>
              <a:camera prst="orthographicFront"/>
              <a:lightRig rig="threePt" dir="t"/>
            </a:scene3d>
            <a:sp3d contourW="12700"/>
          </a:bodyPr>
          <a:lstStyle/>
          <a:p>
            <a:pPr algn="ctr"/>
            <a:r>
              <a:rPr lang="zh-CN" altLang="en-US" sz="2400" dirty="0">
                <a:latin typeface="Agency FB" panose="020B0503020202020204" pitchFamily="34" charset="0"/>
              </a:rPr>
              <a:t>合作科研机构</a:t>
            </a:r>
          </a:p>
        </p:txBody>
      </p:sp>
      <p:pic>
        <p:nvPicPr>
          <p:cNvPr id="45" name="图片 44">
            <a:extLst>
              <a:ext uri="{FF2B5EF4-FFF2-40B4-BE49-F238E27FC236}">
                <a16:creationId xmlns:a16="http://schemas.microsoft.com/office/drawing/2014/main" id="{DA79A7CB-FFD9-4BC5-A8A3-9B3D4ADCAB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1153" y="3703147"/>
            <a:ext cx="1172845" cy="1172845"/>
          </a:xfrm>
          <a:prstGeom prst="rect">
            <a:avLst/>
          </a:prstGeom>
        </p:spPr>
      </p:pic>
      <p:pic>
        <p:nvPicPr>
          <p:cNvPr id="3" name="图片 2">
            <a:extLst>
              <a:ext uri="{FF2B5EF4-FFF2-40B4-BE49-F238E27FC236}">
                <a16:creationId xmlns:a16="http://schemas.microsoft.com/office/drawing/2014/main" id="{1E64B873-E975-4DE1-ADE0-EAC019BDDAD8}"/>
              </a:ext>
            </a:extLst>
          </p:cNvPr>
          <p:cNvPicPr>
            <a:picLocks noChangeAspect="1"/>
          </p:cNvPicPr>
          <p:nvPr/>
        </p:nvPicPr>
        <p:blipFill>
          <a:blip r:embed="rId5"/>
          <a:stretch>
            <a:fillRect/>
          </a:stretch>
        </p:blipFill>
        <p:spPr>
          <a:xfrm>
            <a:off x="3173823" y="3569047"/>
            <a:ext cx="1492979" cy="1441050"/>
          </a:xfrm>
          <a:prstGeom prst="rect">
            <a:avLst/>
          </a:prstGeom>
        </p:spPr>
      </p:pic>
      <p:pic>
        <p:nvPicPr>
          <p:cNvPr id="5" name="图片 4">
            <a:extLst>
              <a:ext uri="{FF2B5EF4-FFF2-40B4-BE49-F238E27FC236}">
                <a16:creationId xmlns:a16="http://schemas.microsoft.com/office/drawing/2014/main" id="{CB0109E9-12A5-48CD-92F9-209D2E9DACD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72987" y="3569047"/>
            <a:ext cx="2161574" cy="1441049"/>
          </a:xfrm>
          <a:prstGeom prst="rect">
            <a:avLst/>
          </a:prstGeom>
        </p:spPr>
      </p:pic>
      <p:pic>
        <p:nvPicPr>
          <p:cNvPr id="50" name="图片 49">
            <a:extLst>
              <a:ext uri="{FF2B5EF4-FFF2-40B4-BE49-F238E27FC236}">
                <a16:creationId xmlns:a16="http://schemas.microsoft.com/office/drawing/2014/main" id="{C015FF16-19C2-4701-95BB-57F36F106D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54123" y="3569045"/>
            <a:ext cx="1445500" cy="1441051"/>
          </a:xfrm>
          <a:prstGeom prst="rect">
            <a:avLst/>
          </a:prstGeom>
        </p:spPr>
      </p:pic>
      <p:pic>
        <p:nvPicPr>
          <p:cNvPr id="7" name="图片 6">
            <a:extLst>
              <a:ext uri="{FF2B5EF4-FFF2-40B4-BE49-F238E27FC236}">
                <a16:creationId xmlns:a16="http://schemas.microsoft.com/office/drawing/2014/main" id="{14A5B18F-2984-4D6E-9DAC-BE7EAA3D294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02320" y="3569047"/>
            <a:ext cx="1445500" cy="1445500"/>
          </a:xfrm>
          <a:prstGeom prst="rect">
            <a:avLst/>
          </a:prstGeom>
        </p:spPr>
      </p:pic>
      <p:sp>
        <p:nvSpPr>
          <p:cNvPr id="53" name="文本框 52">
            <a:extLst>
              <a:ext uri="{FF2B5EF4-FFF2-40B4-BE49-F238E27FC236}">
                <a16:creationId xmlns:a16="http://schemas.microsoft.com/office/drawing/2014/main" id="{7100B1EE-CB48-4F64-9D32-5659C11779F5}"/>
              </a:ext>
            </a:extLst>
          </p:cNvPr>
          <p:cNvSpPr txBox="1"/>
          <p:nvPr/>
        </p:nvSpPr>
        <p:spPr>
          <a:xfrm>
            <a:off x="1241327" y="1821310"/>
            <a:ext cx="9544246" cy="2036455"/>
          </a:xfrm>
          <a:prstGeom prst="rect">
            <a:avLst/>
          </a:prstGeom>
          <a:noFill/>
        </p:spPr>
        <p:txBody>
          <a:bodyPr wrap="square">
            <a:spAutoFit/>
          </a:bodyPr>
          <a:lstStyle/>
          <a:p>
            <a:pPr algn="ctr">
              <a:lnSpc>
                <a:spcPct val="150000"/>
              </a:lnSpc>
            </a:pPr>
            <a:r>
              <a:rPr lang="zh-CN" altLang="en-US" sz="2800" b="1" dirty="0">
                <a:solidFill>
                  <a:schemeClr val="tx2"/>
                </a:solidFill>
                <a:latin typeface="华文中宋" panose="02010600040101010101" pitchFamily="2" charset="-122"/>
                <a:ea typeface="华文中宋" panose="02010600040101010101" pitchFamily="2" charset="-122"/>
              </a:rPr>
              <a:t>产学研合作，联合国家、省级体育科研单位，</a:t>
            </a:r>
            <a:r>
              <a:rPr lang="zh-CN" altLang="en-US" sz="2800" b="1" dirty="0">
                <a:solidFill>
                  <a:srgbClr val="FF0000"/>
                </a:solidFill>
                <a:latin typeface="华文中宋" panose="02010600040101010101" pitchFamily="2" charset="-122"/>
                <a:ea typeface="华文中宋" panose="02010600040101010101" pitchFamily="2" charset="-122"/>
              </a:rPr>
              <a:t>完全自主知识产权</a:t>
            </a:r>
            <a:r>
              <a:rPr lang="zh-CN" altLang="en-US" sz="2800" b="1" dirty="0">
                <a:solidFill>
                  <a:schemeClr val="tx2"/>
                </a:solidFill>
                <a:latin typeface="华文中宋" panose="02010600040101010101" pitchFamily="2" charset="-122"/>
                <a:ea typeface="华文中宋" panose="02010600040101010101" pitchFamily="2" charset="-122"/>
              </a:rPr>
              <a:t>，打破国外数字化训练分析软件垄断</a:t>
            </a:r>
          </a:p>
          <a:p>
            <a:pPr algn="ctr">
              <a:lnSpc>
                <a:spcPct val="150000"/>
              </a:lnSpc>
            </a:pPr>
            <a:endParaRPr lang="zh-CN" altLang="en-US" sz="3200" b="1" dirty="0">
              <a:solidFill>
                <a:schemeClr val="tx2"/>
              </a:solidFill>
              <a:latin typeface="华文中宋" panose="02010600040101010101" pitchFamily="2" charset="-122"/>
              <a:ea typeface="华文中宋" panose="02010600040101010101" pitchFamily="2" charset="-122"/>
            </a:endParaRPr>
          </a:p>
        </p:txBody>
      </p:sp>
    </p:spTree>
    <p:custDataLst>
      <p:tags r:id="rId1"/>
    </p:custDataLst>
    <p:extLst>
      <p:ext uri="{BB962C8B-B14F-4D97-AF65-F5344CB8AC3E}">
        <p14:creationId xmlns:p14="http://schemas.microsoft.com/office/powerpoint/2010/main" val="12511799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4" name="直接连接符 73"/>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4372615" y="345292"/>
            <a:ext cx="3446777" cy="461665"/>
          </a:xfrm>
          <a:prstGeom prst="rect">
            <a:avLst/>
          </a:prstGeom>
          <a:noFill/>
        </p:spPr>
        <p:txBody>
          <a:bodyPr wrap="none" rtlCol="0">
            <a:spAutoFit/>
            <a:scene3d>
              <a:camera prst="orthographicFront"/>
              <a:lightRig rig="threePt" dir="t"/>
            </a:scene3d>
            <a:sp3d contourW="12700"/>
          </a:bodyPr>
          <a:lstStyle/>
          <a:p>
            <a:pPr algn="ctr"/>
            <a:r>
              <a:rPr lang="zh-CN" altLang="en-US" sz="2400" dirty="0">
                <a:latin typeface="Agency FB" panose="020B0503020202020204" pitchFamily="34" charset="0"/>
              </a:rPr>
              <a:t>公司竞技体育</a:t>
            </a:r>
            <a:r>
              <a:rPr lang="en-US" altLang="zh-CN" sz="2400" dirty="0">
                <a:latin typeface="Agency FB" panose="020B0503020202020204" pitchFamily="34" charset="0"/>
              </a:rPr>
              <a:t>AI</a:t>
            </a:r>
            <a:r>
              <a:rPr lang="zh-CN" altLang="en-US" sz="2400" dirty="0">
                <a:latin typeface="Agency FB" panose="020B0503020202020204" pitchFamily="34" charset="0"/>
              </a:rPr>
              <a:t>应用案例</a:t>
            </a:r>
          </a:p>
        </p:txBody>
      </p:sp>
      <p:pic>
        <p:nvPicPr>
          <p:cNvPr id="8" name="图片 7">
            <a:extLst>
              <a:ext uri="{FF2B5EF4-FFF2-40B4-BE49-F238E27FC236}">
                <a16:creationId xmlns:a16="http://schemas.microsoft.com/office/drawing/2014/main" id="{D8D8DE47-2ADF-4B37-A235-F246EDB246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1984061"/>
            <a:ext cx="5387360" cy="3098798"/>
          </a:xfrm>
          <a:prstGeom prst="rect">
            <a:avLst/>
          </a:prstGeom>
        </p:spPr>
      </p:pic>
      <p:sp>
        <p:nvSpPr>
          <p:cNvPr id="15" name="文本框 14">
            <a:extLst>
              <a:ext uri="{FF2B5EF4-FFF2-40B4-BE49-F238E27FC236}">
                <a16:creationId xmlns:a16="http://schemas.microsoft.com/office/drawing/2014/main" id="{EDB23445-9E94-403A-BD6A-A21B33BBFA05}"/>
              </a:ext>
            </a:extLst>
          </p:cNvPr>
          <p:cNvSpPr txBox="1"/>
          <p:nvPr/>
        </p:nvSpPr>
        <p:spPr>
          <a:xfrm>
            <a:off x="600446" y="5181047"/>
            <a:ext cx="4623487" cy="1023870"/>
          </a:xfrm>
          <a:prstGeom prst="rect">
            <a:avLst/>
          </a:prstGeom>
          <a:noFill/>
        </p:spPr>
        <p:txBody>
          <a:bodyPr wrap="square">
            <a:spAutoFit/>
          </a:bodyPr>
          <a:lstStyle/>
          <a:p>
            <a:pPr algn="ctr">
              <a:lnSpc>
                <a:spcPct val="120000"/>
              </a:lnSpc>
            </a:pPr>
            <a:r>
              <a:rPr lang="zh-CN" altLang="en-US" dirty="0">
                <a:solidFill>
                  <a:srgbClr val="298CC5"/>
                </a:solidFill>
                <a:latin typeface="华文中宋" panose="02010600040101010101" pitchFamily="2" charset="-122"/>
                <a:ea typeface="华文中宋" panose="02010600040101010101" pitchFamily="2" charset="-122"/>
              </a:rPr>
              <a:t>（国家体操队</a:t>
            </a:r>
            <a:r>
              <a:rPr lang="en-US" altLang="zh-CN" dirty="0">
                <a:solidFill>
                  <a:srgbClr val="298CC5"/>
                </a:solidFill>
                <a:latin typeface="华文中宋" panose="02010600040101010101" pitchFamily="2" charset="-122"/>
                <a:ea typeface="华文中宋" panose="02010600040101010101" pitchFamily="2" charset="-122"/>
              </a:rPr>
              <a:t>AI</a:t>
            </a:r>
            <a:r>
              <a:rPr lang="zh-CN" altLang="en-US" dirty="0">
                <a:solidFill>
                  <a:srgbClr val="298CC5"/>
                </a:solidFill>
                <a:latin typeface="华文中宋" panose="02010600040101010101" pitchFamily="2" charset="-122"/>
                <a:ea typeface="华文中宋" panose="02010600040101010101" pitchFamily="2" charset="-122"/>
              </a:rPr>
              <a:t>分析案例）</a:t>
            </a:r>
            <a:endParaRPr lang="en-US" altLang="zh-CN" dirty="0">
              <a:solidFill>
                <a:srgbClr val="298CC5"/>
              </a:solidFill>
              <a:latin typeface="华文中宋" panose="02010600040101010101" pitchFamily="2" charset="-122"/>
              <a:ea typeface="华文中宋" panose="02010600040101010101" pitchFamily="2" charset="-122"/>
            </a:endParaRPr>
          </a:p>
          <a:p>
            <a:pPr algn="ctr">
              <a:lnSpc>
                <a:spcPct val="120000"/>
              </a:lnSpc>
            </a:pPr>
            <a:r>
              <a:rPr lang="zh-CN" altLang="en-US" sz="1600" dirty="0">
                <a:solidFill>
                  <a:schemeClr val="tx1">
                    <a:lumMod val="50000"/>
                    <a:lumOff val="50000"/>
                  </a:schemeClr>
                </a:solidFill>
                <a:latin typeface="华文中宋" panose="02010600040101010101" pitchFamily="2" charset="-122"/>
                <a:ea typeface="华文中宋" panose="02010600040101010101" pitchFamily="2" charset="-122"/>
              </a:rPr>
              <a:t>基于机器视觉识别和</a:t>
            </a:r>
            <a:r>
              <a:rPr lang="en-US" altLang="zh-CN" sz="1600" dirty="0">
                <a:solidFill>
                  <a:schemeClr val="tx1">
                    <a:lumMod val="50000"/>
                    <a:lumOff val="50000"/>
                  </a:schemeClr>
                </a:solidFill>
                <a:latin typeface="华文中宋" panose="02010600040101010101" pitchFamily="2" charset="-122"/>
                <a:ea typeface="华文中宋" panose="02010600040101010101" pitchFamily="2" charset="-122"/>
              </a:rPr>
              <a:t>AI</a:t>
            </a:r>
            <a:r>
              <a:rPr lang="zh-CN" altLang="en-US" sz="1600" dirty="0">
                <a:solidFill>
                  <a:schemeClr val="tx1">
                    <a:lumMod val="50000"/>
                    <a:lumOff val="50000"/>
                  </a:schemeClr>
                </a:solidFill>
                <a:latin typeface="华文中宋" panose="02010600040101010101" pitchFamily="2" charset="-122"/>
                <a:ea typeface="华文中宋" panose="02010600040101010101" pitchFamily="2" charset="-122"/>
              </a:rPr>
              <a:t>人工智能分析，为国家体操队动作训练和技战术评估提供量化分析</a:t>
            </a:r>
            <a:r>
              <a:rPr lang="zh-CN" altLang="en-US" dirty="0">
                <a:solidFill>
                  <a:schemeClr val="tx1">
                    <a:lumMod val="50000"/>
                    <a:lumOff val="50000"/>
                  </a:schemeClr>
                </a:solidFill>
                <a:latin typeface="华文中宋" panose="02010600040101010101" pitchFamily="2" charset="-122"/>
                <a:ea typeface="华文中宋" panose="02010600040101010101" pitchFamily="2" charset="-122"/>
              </a:rPr>
              <a:t>。</a:t>
            </a:r>
            <a:endParaRPr lang="en-US" altLang="zh-CN" b="1" dirty="0">
              <a:solidFill>
                <a:srgbClr val="FF0000"/>
              </a:solidFill>
            </a:endParaRPr>
          </a:p>
        </p:txBody>
      </p:sp>
      <p:sp>
        <p:nvSpPr>
          <p:cNvPr id="16" name="文本框 15">
            <a:extLst>
              <a:ext uri="{FF2B5EF4-FFF2-40B4-BE49-F238E27FC236}">
                <a16:creationId xmlns:a16="http://schemas.microsoft.com/office/drawing/2014/main" id="{0E28F40E-A2EF-4D2F-B45F-DF927FE49FCE}"/>
              </a:ext>
            </a:extLst>
          </p:cNvPr>
          <p:cNvSpPr txBox="1"/>
          <p:nvPr/>
        </p:nvSpPr>
        <p:spPr>
          <a:xfrm>
            <a:off x="6316821" y="5181047"/>
            <a:ext cx="5274733" cy="976678"/>
          </a:xfrm>
          <a:prstGeom prst="rect">
            <a:avLst/>
          </a:prstGeom>
          <a:noFill/>
        </p:spPr>
        <p:txBody>
          <a:bodyPr wrap="square">
            <a:spAutoFit/>
          </a:bodyPr>
          <a:lstStyle/>
          <a:p>
            <a:pPr indent="406400" algn="ctr">
              <a:lnSpc>
                <a:spcPct val="115000"/>
              </a:lnSpc>
            </a:pPr>
            <a:r>
              <a:rPr lang="zh-CN" altLang="zh-CN" sz="1800" dirty="0">
                <a:solidFill>
                  <a:srgbClr val="298CC5"/>
                </a:solidFill>
                <a:effectLst/>
                <a:latin typeface="宋体" panose="02010600030101010101" pitchFamily="2" charset="-122"/>
                <a:ea typeface="方正仿宋_GBK"/>
                <a:cs typeface="宋体" panose="02010600030101010101" pitchFamily="2" charset="-122"/>
              </a:rPr>
              <a:t>（</a:t>
            </a:r>
            <a:r>
              <a:rPr lang="zh-CN" altLang="en-US" sz="1800" dirty="0">
                <a:solidFill>
                  <a:srgbClr val="298CC5"/>
                </a:solidFill>
                <a:effectLst/>
                <a:latin typeface="宋体" panose="02010600030101010101" pitchFamily="2" charset="-122"/>
                <a:ea typeface="方正仿宋_GBK"/>
                <a:cs typeface="宋体" panose="02010600030101010101" pitchFamily="2" charset="-122"/>
              </a:rPr>
              <a:t>中国击剑协会</a:t>
            </a:r>
            <a:r>
              <a:rPr lang="zh-CN" altLang="zh-CN" sz="1800" dirty="0">
                <a:solidFill>
                  <a:srgbClr val="298CC5"/>
                </a:solidFill>
                <a:effectLst/>
                <a:latin typeface="宋体" panose="02010600030101010101" pitchFamily="2" charset="-122"/>
                <a:ea typeface="方正仿宋_GBK"/>
                <a:cs typeface="宋体" panose="02010600030101010101" pitchFamily="2" charset="-122"/>
              </a:rPr>
              <a:t>训练</a:t>
            </a:r>
            <a:r>
              <a:rPr lang="en-US" altLang="zh-CN" sz="1800" dirty="0">
                <a:solidFill>
                  <a:srgbClr val="298CC5"/>
                </a:solidFill>
                <a:effectLst/>
                <a:latin typeface="宋体" panose="02010600030101010101" pitchFamily="2" charset="-122"/>
                <a:ea typeface="方正仿宋_GBK"/>
                <a:cs typeface="宋体" panose="02010600030101010101" pitchFamily="2" charset="-122"/>
              </a:rPr>
              <a:t>AI</a:t>
            </a:r>
            <a:r>
              <a:rPr lang="zh-CN" altLang="zh-CN" sz="1800" dirty="0">
                <a:solidFill>
                  <a:srgbClr val="298CC5"/>
                </a:solidFill>
                <a:effectLst/>
                <a:latin typeface="宋体" panose="02010600030101010101" pitchFamily="2" charset="-122"/>
                <a:ea typeface="方正仿宋_GBK"/>
                <a:cs typeface="宋体" panose="02010600030101010101" pitchFamily="2" charset="-122"/>
              </a:rPr>
              <a:t>分析案例）</a:t>
            </a:r>
            <a:endParaRPr lang="zh-CN" altLang="zh-CN" sz="1800" dirty="0">
              <a:solidFill>
                <a:srgbClr val="298CC5"/>
              </a:solidFill>
              <a:effectLst/>
              <a:latin typeface="宋体" panose="02010600030101010101" pitchFamily="2" charset="-122"/>
              <a:ea typeface="宋体" panose="02010600030101010101" pitchFamily="2" charset="-122"/>
              <a:cs typeface="宋体" panose="02010600030101010101" pitchFamily="2" charset="-122"/>
            </a:endParaRPr>
          </a:p>
          <a:p>
            <a:pPr algn="ctr">
              <a:lnSpc>
                <a:spcPct val="120000"/>
              </a:lnSpc>
            </a:pPr>
            <a:r>
              <a:rPr lang="zh-CN" altLang="en-US" sz="1600" dirty="0">
                <a:solidFill>
                  <a:schemeClr val="tx1">
                    <a:lumMod val="50000"/>
                    <a:lumOff val="50000"/>
                  </a:schemeClr>
                </a:solidFill>
                <a:latin typeface="华文中宋" panose="02010600040101010101" pitchFamily="2" charset="-122"/>
                <a:ea typeface="华文中宋" panose="02010600040101010101" pitchFamily="2" charset="-122"/>
              </a:rPr>
              <a:t>基于机器视觉识别和</a:t>
            </a:r>
            <a:r>
              <a:rPr lang="en-US" altLang="zh-CN" sz="1600" dirty="0">
                <a:solidFill>
                  <a:schemeClr val="tx1">
                    <a:lumMod val="50000"/>
                    <a:lumOff val="50000"/>
                  </a:schemeClr>
                </a:solidFill>
                <a:latin typeface="华文中宋" panose="02010600040101010101" pitchFamily="2" charset="-122"/>
                <a:ea typeface="华文中宋" panose="02010600040101010101" pitchFamily="2" charset="-122"/>
              </a:rPr>
              <a:t>AI</a:t>
            </a:r>
            <a:r>
              <a:rPr lang="zh-CN" altLang="en-US" sz="1600" dirty="0">
                <a:solidFill>
                  <a:schemeClr val="tx1">
                    <a:lumMod val="50000"/>
                    <a:lumOff val="50000"/>
                  </a:schemeClr>
                </a:solidFill>
                <a:latin typeface="华文中宋" panose="02010600040101010101" pitchFamily="2" charset="-122"/>
                <a:ea typeface="华文中宋" panose="02010600040101010101" pitchFamily="2" charset="-122"/>
              </a:rPr>
              <a:t>人工智能技术，实时分析运动员出剑速度、角度和位移，只为更精准</a:t>
            </a:r>
            <a:r>
              <a:rPr lang="en-US" altLang="zh-CN" sz="1600" dirty="0">
                <a:solidFill>
                  <a:schemeClr val="tx1">
                    <a:lumMod val="50000"/>
                    <a:lumOff val="50000"/>
                  </a:schemeClr>
                </a:solidFill>
                <a:latin typeface="华文中宋" panose="02010600040101010101" pitchFamily="2" charset="-122"/>
                <a:ea typeface="华文中宋" panose="02010600040101010101" pitchFamily="2" charset="-122"/>
              </a:rPr>
              <a:t>0.01</a:t>
            </a:r>
            <a:r>
              <a:rPr lang="zh-CN" altLang="en-US" sz="1600" dirty="0">
                <a:solidFill>
                  <a:schemeClr val="tx1">
                    <a:lumMod val="50000"/>
                    <a:lumOff val="50000"/>
                  </a:schemeClr>
                </a:solidFill>
                <a:latin typeface="华文中宋" panose="02010600040101010101" pitchFamily="2" charset="-122"/>
                <a:ea typeface="华文中宋" panose="02010600040101010101" pitchFamily="2" charset="-122"/>
              </a:rPr>
              <a:t>米</a:t>
            </a:r>
            <a:endParaRPr lang="en-US" altLang="zh-CN" sz="1600" dirty="0">
              <a:solidFill>
                <a:schemeClr val="tx1">
                  <a:lumMod val="50000"/>
                  <a:lumOff val="50000"/>
                </a:schemeClr>
              </a:solidFill>
              <a:latin typeface="华文中宋" panose="02010600040101010101" pitchFamily="2" charset="-122"/>
              <a:ea typeface="华文中宋" panose="02010600040101010101" pitchFamily="2" charset="-122"/>
            </a:endParaRPr>
          </a:p>
        </p:txBody>
      </p:sp>
      <p:pic>
        <p:nvPicPr>
          <p:cNvPr id="1026" name="Picture 2">
            <a:extLst>
              <a:ext uri="{FF2B5EF4-FFF2-40B4-BE49-F238E27FC236}">
                <a16:creationId xmlns:a16="http://schemas.microsoft.com/office/drawing/2014/main" id="{229E458A-815C-4544-A9EC-451B1BB1EAD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44133" y="1445489"/>
            <a:ext cx="2218267" cy="3637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7583624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直接连接符 31"/>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4872576" y="327117"/>
            <a:ext cx="2646878" cy="461665"/>
          </a:xfrm>
          <a:prstGeom prst="rect">
            <a:avLst/>
          </a:prstGeom>
          <a:noFill/>
        </p:spPr>
        <p:txBody>
          <a:bodyPr wrap="none" rtlCol="0">
            <a:spAutoFit/>
            <a:scene3d>
              <a:camera prst="orthographicFront"/>
              <a:lightRig rig="threePt" dir="t"/>
            </a:scene3d>
            <a:sp3d contourW="12700"/>
          </a:bodyPr>
          <a:lstStyle/>
          <a:p>
            <a:pPr algn="ctr"/>
            <a:r>
              <a:rPr lang="zh-CN" altLang="en-US" sz="2400" dirty="0">
                <a:latin typeface="Agency FB" panose="020B0503020202020204" pitchFamily="34" charset="0"/>
              </a:rPr>
              <a:t>运动训练数据分析</a:t>
            </a:r>
          </a:p>
        </p:txBody>
      </p:sp>
      <p:pic>
        <p:nvPicPr>
          <p:cNvPr id="76" name="图片 75">
            <a:extLst>
              <a:ext uri="{FF2B5EF4-FFF2-40B4-BE49-F238E27FC236}">
                <a16:creationId xmlns:a16="http://schemas.microsoft.com/office/drawing/2014/main" id="{4271BFAD-92FF-4D91-BE8D-640108BCB19E}"/>
              </a:ext>
            </a:extLst>
          </p:cNvPr>
          <p:cNvPicPr>
            <a:picLocks noChangeAspect="1"/>
          </p:cNvPicPr>
          <p:nvPr/>
        </p:nvPicPr>
        <p:blipFill>
          <a:blip r:embed="rId4"/>
          <a:stretch>
            <a:fillRect/>
          </a:stretch>
        </p:blipFill>
        <p:spPr>
          <a:xfrm>
            <a:off x="1293191" y="3791564"/>
            <a:ext cx="4489605" cy="2604708"/>
          </a:xfrm>
          <a:prstGeom prst="rect">
            <a:avLst/>
          </a:prstGeom>
        </p:spPr>
      </p:pic>
      <p:pic>
        <p:nvPicPr>
          <p:cNvPr id="79" name="图片 78">
            <a:extLst>
              <a:ext uri="{FF2B5EF4-FFF2-40B4-BE49-F238E27FC236}">
                <a16:creationId xmlns:a16="http://schemas.microsoft.com/office/drawing/2014/main" id="{BA8BCD01-193B-4E99-B64A-7A181479C2E1}"/>
              </a:ext>
            </a:extLst>
          </p:cNvPr>
          <p:cNvPicPr>
            <a:picLocks noChangeAspect="1"/>
          </p:cNvPicPr>
          <p:nvPr/>
        </p:nvPicPr>
        <p:blipFill>
          <a:blip r:embed="rId5"/>
          <a:stretch>
            <a:fillRect/>
          </a:stretch>
        </p:blipFill>
        <p:spPr>
          <a:xfrm>
            <a:off x="6125696" y="3862289"/>
            <a:ext cx="4681545" cy="2596789"/>
          </a:xfrm>
          <a:prstGeom prst="rect">
            <a:avLst/>
          </a:prstGeom>
        </p:spPr>
      </p:pic>
      <p:sp>
        <p:nvSpPr>
          <p:cNvPr id="81" name="文本框 80">
            <a:extLst>
              <a:ext uri="{FF2B5EF4-FFF2-40B4-BE49-F238E27FC236}">
                <a16:creationId xmlns:a16="http://schemas.microsoft.com/office/drawing/2014/main" id="{F4F0756C-F228-409B-A7E2-82721B8713CC}"/>
              </a:ext>
            </a:extLst>
          </p:cNvPr>
          <p:cNvSpPr txBox="1"/>
          <p:nvPr/>
        </p:nvSpPr>
        <p:spPr>
          <a:xfrm>
            <a:off x="892175" y="997565"/>
            <a:ext cx="10607679" cy="2431435"/>
          </a:xfrm>
          <a:prstGeom prst="rect">
            <a:avLst/>
          </a:prstGeom>
          <a:noFill/>
        </p:spPr>
        <p:txBody>
          <a:bodyPr wrap="square">
            <a:spAutoFit/>
          </a:bodyPr>
          <a:lstStyle/>
          <a:p>
            <a:r>
              <a:rPr lang="zh-CN" altLang="en-US" sz="2000" b="1" dirty="0">
                <a:solidFill>
                  <a:schemeClr val="tx2"/>
                </a:solidFill>
                <a:latin typeface="华文中宋" panose="02010600040101010101" pitchFamily="2" charset="-122"/>
                <a:ea typeface="华文中宋" panose="02010600040101010101" pitchFamily="2" charset="-122"/>
              </a:rPr>
              <a:t>由 </a:t>
            </a:r>
            <a:r>
              <a:rPr lang="zh-CN" altLang="en-US" sz="2000" b="1" dirty="0">
                <a:solidFill>
                  <a:srgbClr val="23B294"/>
                </a:solidFill>
                <a:latin typeface="+mn-ea"/>
              </a:rPr>
              <a:t>跑吧智能 </a:t>
            </a:r>
            <a:r>
              <a:rPr lang="zh-CN" altLang="en-US" sz="2000" b="1" dirty="0">
                <a:solidFill>
                  <a:schemeClr val="tx2"/>
                </a:solidFill>
                <a:latin typeface="华文中宋" panose="02010600040101010101" pitchFamily="2" charset="-122"/>
                <a:ea typeface="华文中宋" panose="02010600040101010101" pitchFamily="2" charset="-122"/>
              </a:rPr>
              <a:t>承建的某省数字化竞技实力平台系统：</a:t>
            </a:r>
            <a:endParaRPr lang="en-US" altLang="zh-CN" sz="2000" b="1" dirty="0">
              <a:solidFill>
                <a:schemeClr val="tx2"/>
              </a:solidFill>
              <a:latin typeface="华文中宋" panose="02010600040101010101" pitchFamily="2" charset="-122"/>
              <a:ea typeface="华文中宋" panose="02010600040101010101" pitchFamily="2" charset="-122"/>
            </a:endParaRPr>
          </a:p>
          <a:p>
            <a:endParaRPr lang="en-US" altLang="zh-CN" sz="2000" b="1" dirty="0">
              <a:solidFill>
                <a:srgbClr val="298CC5"/>
              </a:solidFill>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000" b="1" dirty="0">
                <a:solidFill>
                  <a:schemeClr val="tx2"/>
                </a:solidFill>
                <a:latin typeface="华文中宋" panose="02010600040101010101" pitchFamily="2" charset="-122"/>
                <a:ea typeface="华文中宋" panose="02010600040101010101" pitchFamily="2" charset="-122"/>
              </a:rPr>
              <a:t>覆盖某省队一线运动员               </a:t>
            </a:r>
            <a:r>
              <a:rPr lang="en-US" altLang="zh-CN" sz="2400" dirty="0">
                <a:solidFill>
                  <a:srgbClr val="298CC5"/>
                </a:solidFill>
                <a:latin typeface="优设标题黑" panose="00000500000000000000" pitchFamily="2" charset="-122"/>
                <a:ea typeface="优设标题黑" panose="00000500000000000000" pitchFamily="2" charset="-122"/>
              </a:rPr>
              <a:t>1,300+</a:t>
            </a:r>
            <a:r>
              <a:rPr lang="zh-CN" altLang="en-US" sz="2400" dirty="0">
                <a:solidFill>
                  <a:srgbClr val="298CC5"/>
                </a:solidFill>
                <a:latin typeface="优设标题黑" panose="00000500000000000000" pitchFamily="2" charset="-122"/>
                <a:ea typeface="优设标题黑" panose="00000500000000000000" pitchFamily="2" charset="-122"/>
              </a:rPr>
              <a:t> 人</a:t>
            </a:r>
            <a:endParaRPr lang="en-US" altLang="zh-CN" sz="2400" dirty="0">
              <a:solidFill>
                <a:srgbClr val="298CC5"/>
              </a:solidFill>
              <a:latin typeface="优设标题黑" panose="00000500000000000000" pitchFamily="2" charset="-122"/>
              <a:ea typeface="优设标题黑" panose="00000500000000000000" pitchFamily="2" charset="-122"/>
            </a:endParaRPr>
          </a:p>
          <a:p>
            <a:pPr marL="342900" indent="-342900">
              <a:buFont typeface="Arial" panose="020B0604020202020204" pitchFamily="34" charset="0"/>
              <a:buChar char="•"/>
            </a:pPr>
            <a:endParaRPr lang="en-US" altLang="zh-CN" sz="2000" b="1" dirty="0">
              <a:solidFill>
                <a:schemeClr val="tx2"/>
              </a:solidFill>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000" b="1" dirty="0">
                <a:solidFill>
                  <a:schemeClr val="tx2"/>
                </a:solidFill>
                <a:latin typeface="华文中宋" panose="02010600040101010101" pitchFamily="2" charset="-122"/>
                <a:ea typeface="华文中宋" panose="02010600040101010101" pitchFamily="2" charset="-122"/>
              </a:rPr>
              <a:t>监控运动训练数据                   </a:t>
            </a:r>
            <a:r>
              <a:rPr lang="en-US" altLang="zh-CN" sz="2400" dirty="0">
                <a:solidFill>
                  <a:srgbClr val="298CC5"/>
                </a:solidFill>
                <a:latin typeface="优设标题黑" panose="00000500000000000000" pitchFamily="2" charset="-122"/>
                <a:ea typeface="优设标题黑" panose="00000500000000000000" pitchFamily="2" charset="-122"/>
              </a:rPr>
              <a:t>17,560+ </a:t>
            </a:r>
            <a:r>
              <a:rPr lang="zh-CN" altLang="en-US" sz="2400" dirty="0">
                <a:solidFill>
                  <a:srgbClr val="298CC5"/>
                </a:solidFill>
                <a:latin typeface="优设标题黑" panose="00000500000000000000" pitchFamily="2" charset="-122"/>
                <a:ea typeface="优设标题黑" panose="00000500000000000000" pitchFamily="2" charset="-122"/>
              </a:rPr>
              <a:t>小时 </a:t>
            </a:r>
            <a:endParaRPr lang="en-US" altLang="zh-CN" sz="2400" dirty="0">
              <a:solidFill>
                <a:srgbClr val="298CC5"/>
              </a:solidFill>
              <a:latin typeface="优设标题黑" panose="00000500000000000000" pitchFamily="2" charset="-122"/>
              <a:ea typeface="优设标题黑" panose="00000500000000000000" pitchFamily="2" charset="-122"/>
            </a:endParaRPr>
          </a:p>
          <a:p>
            <a:pPr marL="342900" indent="-342900">
              <a:buFont typeface="Arial" panose="020B0604020202020204" pitchFamily="34" charset="0"/>
              <a:buChar char="•"/>
            </a:pPr>
            <a:endParaRPr lang="en-US" altLang="zh-CN" sz="2000" b="1" dirty="0">
              <a:solidFill>
                <a:schemeClr val="tx2"/>
              </a:solidFill>
              <a:latin typeface="华文中宋" panose="02010600040101010101" pitchFamily="2" charset="-122"/>
              <a:ea typeface="华文中宋" panose="02010600040101010101" pitchFamily="2" charset="-122"/>
            </a:endParaRPr>
          </a:p>
          <a:p>
            <a:pPr marL="342900" indent="-342900">
              <a:buFont typeface="Arial" panose="020B0604020202020204" pitchFamily="34" charset="0"/>
              <a:buChar char="•"/>
            </a:pPr>
            <a:r>
              <a:rPr lang="zh-CN" altLang="en-US" sz="2000" b="1" dirty="0">
                <a:solidFill>
                  <a:schemeClr val="tx2"/>
                </a:solidFill>
                <a:latin typeface="华文中宋" panose="02010600040101010101" pitchFamily="2" charset="-122"/>
                <a:ea typeface="华文中宋" panose="02010600040101010101" pitchFamily="2" charset="-122"/>
              </a:rPr>
              <a:t>运动员竞技表现分析报告           </a:t>
            </a:r>
            <a:r>
              <a:rPr lang="en-US" altLang="zh-CN" sz="2400" dirty="0">
                <a:solidFill>
                  <a:srgbClr val="298CC5"/>
                </a:solidFill>
                <a:latin typeface="优设标题黑" panose="00000500000000000000" pitchFamily="2" charset="-122"/>
                <a:ea typeface="优设标题黑" panose="00000500000000000000" pitchFamily="2" charset="-122"/>
              </a:rPr>
              <a:t>5,260+ </a:t>
            </a:r>
            <a:r>
              <a:rPr lang="zh-CN" altLang="en-US" sz="2400" dirty="0">
                <a:solidFill>
                  <a:srgbClr val="298CC5"/>
                </a:solidFill>
                <a:latin typeface="优设标题黑" panose="00000500000000000000" pitchFamily="2" charset="-122"/>
                <a:ea typeface="优设标题黑" panose="00000500000000000000" pitchFamily="2" charset="-122"/>
              </a:rPr>
              <a:t>份</a:t>
            </a:r>
          </a:p>
        </p:txBody>
      </p:sp>
    </p:spTree>
    <p:custDataLst>
      <p:tags r:id="rId1"/>
    </p:custDataLst>
    <p:extLst>
      <p:ext uri="{BB962C8B-B14F-4D97-AF65-F5344CB8AC3E}">
        <p14:creationId xmlns:p14="http://schemas.microsoft.com/office/powerpoint/2010/main" val="31921802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a:extLst>
              <a:ext uri="{FF2B5EF4-FFF2-40B4-BE49-F238E27FC236}">
                <a16:creationId xmlns:a16="http://schemas.microsoft.com/office/drawing/2014/main" id="{8E1490E1-479B-4BE7-8172-7513E0CA9BB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24950" y="4765324"/>
            <a:ext cx="3430882" cy="1929871"/>
          </a:xfrm>
          <a:prstGeom prst="rect">
            <a:avLst/>
          </a:prstGeom>
        </p:spPr>
      </p:pic>
      <p:cxnSp>
        <p:nvCxnSpPr>
          <p:cNvPr id="32" name="直接连接符 31"/>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4843704" y="404167"/>
            <a:ext cx="2707793" cy="461665"/>
          </a:xfrm>
          <a:prstGeom prst="rect">
            <a:avLst/>
          </a:prstGeom>
          <a:noFill/>
        </p:spPr>
        <p:txBody>
          <a:bodyPr wrap="none" rtlCol="0">
            <a:spAutoFit/>
            <a:scene3d>
              <a:camera prst="orthographicFront"/>
              <a:lightRig rig="threePt" dir="t"/>
            </a:scene3d>
            <a:sp3d contourW="12700"/>
          </a:bodyPr>
          <a:lstStyle/>
          <a:p>
            <a:pPr algn="ctr"/>
            <a:r>
              <a:rPr lang="zh-CN" altLang="en-US" sz="2400" dirty="0">
                <a:latin typeface="Agency FB" panose="020B0503020202020204" pitchFamily="34" charset="0"/>
              </a:rPr>
              <a:t>夺冠时刻 </a:t>
            </a:r>
            <a:r>
              <a:rPr lang="zh-CN" altLang="en-US" sz="2400" dirty="0">
                <a:solidFill>
                  <a:srgbClr val="23B294"/>
                </a:solidFill>
                <a:latin typeface="Agency FB" panose="020B0503020202020204" pitchFamily="34" charset="0"/>
              </a:rPr>
              <a:t>跑吧</a:t>
            </a:r>
            <a:r>
              <a:rPr lang="zh-CN" altLang="en-US" sz="2400" dirty="0">
                <a:latin typeface="Agency FB" panose="020B0503020202020204" pitchFamily="34" charset="0"/>
              </a:rPr>
              <a:t>助力</a:t>
            </a:r>
          </a:p>
        </p:txBody>
      </p:sp>
      <p:pic>
        <p:nvPicPr>
          <p:cNvPr id="24" name="图片 23">
            <a:extLst>
              <a:ext uri="{FF2B5EF4-FFF2-40B4-BE49-F238E27FC236}">
                <a16:creationId xmlns:a16="http://schemas.microsoft.com/office/drawing/2014/main" id="{3DB35DDC-050F-47A6-A835-1F326A9E93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066" y="1065799"/>
            <a:ext cx="6096000" cy="4229100"/>
          </a:xfrm>
          <a:prstGeom prst="rect">
            <a:avLst/>
          </a:prstGeom>
        </p:spPr>
      </p:pic>
      <p:sp>
        <p:nvSpPr>
          <p:cNvPr id="29" name="文本框 28">
            <a:extLst>
              <a:ext uri="{FF2B5EF4-FFF2-40B4-BE49-F238E27FC236}">
                <a16:creationId xmlns:a16="http://schemas.microsoft.com/office/drawing/2014/main" id="{0D385AF7-C07E-4420-8B5D-BEE801904150}"/>
              </a:ext>
            </a:extLst>
          </p:cNvPr>
          <p:cNvSpPr txBox="1"/>
          <p:nvPr/>
        </p:nvSpPr>
        <p:spPr>
          <a:xfrm>
            <a:off x="402167" y="5494866"/>
            <a:ext cx="6104466" cy="1200329"/>
          </a:xfrm>
          <a:prstGeom prst="rect">
            <a:avLst/>
          </a:prstGeom>
          <a:noFill/>
        </p:spPr>
        <p:txBody>
          <a:bodyPr wrap="square">
            <a:spAutoFit/>
          </a:bodyPr>
          <a:lstStyle/>
          <a:p>
            <a:pPr algn="just"/>
            <a:r>
              <a:rPr lang="zh-CN" altLang="en-US" dirty="0">
                <a:solidFill>
                  <a:schemeClr val="tx1">
                    <a:lumMod val="50000"/>
                    <a:lumOff val="50000"/>
                  </a:schemeClr>
                </a:solidFill>
                <a:latin typeface="华文中宋" panose="02010600040101010101" pitchFamily="2" charset="-122"/>
                <a:ea typeface="华文中宋" panose="02010600040101010101" pitchFamily="2" charset="-122"/>
              </a:rPr>
              <a:t>第十四届全运会田径男子</a:t>
            </a:r>
            <a:r>
              <a:rPr lang="en-US" altLang="zh-CN" dirty="0">
                <a:solidFill>
                  <a:schemeClr val="tx1">
                    <a:lumMod val="50000"/>
                    <a:lumOff val="50000"/>
                  </a:schemeClr>
                </a:solidFill>
                <a:latin typeface="华文中宋" panose="02010600040101010101" pitchFamily="2" charset="-122"/>
                <a:ea typeface="华文中宋" panose="02010600040101010101" pitchFamily="2" charset="-122"/>
              </a:rPr>
              <a:t>4x200</a:t>
            </a:r>
            <a:r>
              <a:rPr lang="zh-CN" altLang="en-US" dirty="0">
                <a:solidFill>
                  <a:schemeClr val="tx1">
                    <a:lumMod val="50000"/>
                    <a:lumOff val="50000"/>
                  </a:schemeClr>
                </a:solidFill>
                <a:latin typeface="华文中宋" panose="02010600040101010101" pitchFamily="2" charset="-122"/>
                <a:ea typeface="华文中宋" panose="02010600040101010101" pitchFamily="2" charset="-122"/>
              </a:rPr>
              <a:t>米项目，山东队以</a:t>
            </a:r>
            <a:r>
              <a:rPr lang="en-US" altLang="zh-CN" dirty="0">
                <a:solidFill>
                  <a:schemeClr val="tx1">
                    <a:lumMod val="50000"/>
                    <a:lumOff val="50000"/>
                  </a:schemeClr>
                </a:solidFill>
                <a:latin typeface="华文中宋" panose="02010600040101010101" pitchFamily="2" charset="-122"/>
                <a:ea typeface="华文中宋" panose="02010600040101010101" pitchFamily="2" charset="-122"/>
              </a:rPr>
              <a:t>1</a:t>
            </a:r>
            <a:r>
              <a:rPr lang="zh-CN" altLang="en-US" dirty="0">
                <a:solidFill>
                  <a:schemeClr val="tx1">
                    <a:lumMod val="50000"/>
                    <a:lumOff val="50000"/>
                  </a:schemeClr>
                </a:solidFill>
                <a:latin typeface="华文中宋" panose="02010600040101010101" pitchFamily="2" charset="-122"/>
                <a:ea typeface="华文中宋" panose="02010600040101010101" pitchFamily="2" charset="-122"/>
              </a:rPr>
              <a:t>分</a:t>
            </a:r>
            <a:r>
              <a:rPr lang="en-US" altLang="zh-CN" dirty="0">
                <a:solidFill>
                  <a:schemeClr val="tx1">
                    <a:lumMod val="50000"/>
                    <a:lumOff val="50000"/>
                  </a:schemeClr>
                </a:solidFill>
                <a:latin typeface="华文中宋" panose="02010600040101010101" pitchFamily="2" charset="-122"/>
                <a:ea typeface="华文中宋" panose="02010600040101010101" pitchFamily="2" charset="-122"/>
              </a:rPr>
              <a:t>20</a:t>
            </a:r>
            <a:r>
              <a:rPr lang="zh-CN" altLang="en-US" dirty="0">
                <a:solidFill>
                  <a:schemeClr val="tx1">
                    <a:lumMod val="50000"/>
                    <a:lumOff val="50000"/>
                  </a:schemeClr>
                </a:solidFill>
                <a:latin typeface="华文中宋" panose="02010600040101010101" pitchFamily="2" charset="-122"/>
                <a:ea typeface="华文中宋" panose="02010600040101010101" pitchFamily="2" charset="-122"/>
              </a:rPr>
              <a:t>秒</a:t>
            </a:r>
            <a:r>
              <a:rPr lang="en-US" altLang="zh-CN" dirty="0">
                <a:solidFill>
                  <a:schemeClr val="tx1">
                    <a:lumMod val="50000"/>
                    <a:lumOff val="50000"/>
                  </a:schemeClr>
                </a:solidFill>
                <a:latin typeface="华文中宋" panose="02010600040101010101" pitchFamily="2" charset="-122"/>
                <a:ea typeface="华文中宋" panose="02010600040101010101" pitchFamily="2" charset="-122"/>
              </a:rPr>
              <a:t>83</a:t>
            </a:r>
            <a:r>
              <a:rPr lang="zh-CN" altLang="en-US" dirty="0">
                <a:solidFill>
                  <a:schemeClr val="tx1">
                    <a:lumMod val="50000"/>
                    <a:lumOff val="50000"/>
                  </a:schemeClr>
                </a:solidFill>
                <a:latin typeface="华文中宋" panose="02010600040101010101" pitchFamily="2" charset="-122"/>
                <a:ea typeface="华文中宋" panose="02010600040101010101" pitchFamily="2" charset="-122"/>
              </a:rPr>
              <a:t>的成绩，</a:t>
            </a:r>
            <a:r>
              <a:rPr lang="zh-CN" altLang="en-US" dirty="0">
                <a:solidFill>
                  <a:srgbClr val="298CC5"/>
                </a:solidFill>
                <a:latin typeface="华文中宋" panose="02010600040101010101" pitchFamily="2" charset="-122"/>
                <a:ea typeface="华文中宋" panose="02010600040101010101" pitchFamily="2" charset="-122"/>
              </a:rPr>
              <a:t>力压苏炳添</a:t>
            </a:r>
            <a:r>
              <a:rPr lang="zh-CN" altLang="en-US" dirty="0">
                <a:solidFill>
                  <a:schemeClr val="tx1">
                    <a:lumMod val="50000"/>
                    <a:lumOff val="50000"/>
                  </a:schemeClr>
                </a:solidFill>
                <a:latin typeface="华文中宋" panose="02010600040101010101" pitchFamily="2" charset="-122"/>
                <a:ea typeface="华文中宋" panose="02010600040101010101" pitchFamily="2" charset="-122"/>
              </a:rPr>
              <a:t>领衔的广东队，</a:t>
            </a:r>
            <a:r>
              <a:rPr lang="zh-CN" altLang="en-US" dirty="0">
                <a:solidFill>
                  <a:srgbClr val="298CC5"/>
                </a:solidFill>
                <a:latin typeface="华文中宋" panose="02010600040101010101" pitchFamily="2" charset="-122"/>
                <a:ea typeface="华文中宋" panose="02010600040101010101" pitchFamily="2" charset="-122"/>
              </a:rPr>
              <a:t>夺得冠军，同时打破亚洲记录</a:t>
            </a:r>
            <a:r>
              <a:rPr lang="zh-CN" altLang="en-US" dirty="0">
                <a:solidFill>
                  <a:schemeClr val="tx1">
                    <a:lumMod val="50000"/>
                    <a:lumOff val="50000"/>
                  </a:schemeClr>
                </a:solidFill>
                <a:latin typeface="华文中宋" panose="02010600040101010101" pitchFamily="2" charset="-122"/>
                <a:ea typeface="华文中宋" panose="02010600040101010101" pitchFamily="2" charset="-122"/>
              </a:rPr>
              <a:t>！</a:t>
            </a:r>
            <a:endParaRPr lang="en-US" altLang="zh-CN" dirty="0">
              <a:solidFill>
                <a:schemeClr val="tx1">
                  <a:lumMod val="50000"/>
                  <a:lumOff val="50000"/>
                </a:schemeClr>
              </a:solidFill>
              <a:latin typeface="华文中宋" panose="02010600040101010101" pitchFamily="2" charset="-122"/>
              <a:ea typeface="华文中宋" panose="02010600040101010101" pitchFamily="2" charset="-122"/>
            </a:endParaRPr>
          </a:p>
          <a:p>
            <a:pPr algn="just"/>
            <a:endParaRPr lang="zh-CN" altLang="en-US" dirty="0">
              <a:solidFill>
                <a:schemeClr val="tx1">
                  <a:lumMod val="50000"/>
                  <a:lumOff val="50000"/>
                </a:schemeClr>
              </a:solidFill>
              <a:latin typeface="华文中宋" panose="02010600040101010101" pitchFamily="2" charset="-122"/>
              <a:ea typeface="华文中宋" panose="02010600040101010101" pitchFamily="2" charset="-122"/>
            </a:endParaRPr>
          </a:p>
        </p:txBody>
      </p:sp>
      <p:pic>
        <p:nvPicPr>
          <p:cNvPr id="27" name="图片 26">
            <a:extLst>
              <a:ext uri="{FF2B5EF4-FFF2-40B4-BE49-F238E27FC236}">
                <a16:creationId xmlns:a16="http://schemas.microsoft.com/office/drawing/2014/main" id="{5EB050A3-73B6-4D41-BEC0-6F87F961BBC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62900" y="3296848"/>
            <a:ext cx="2569587" cy="1929871"/>
          </a:xfrm>
          <a:prstGeom prst="rect">
            <a:avLst/>
          </a:prstGeom>
        </p:spPr>
      </p:pic>
      <p:pic>
        <p:nvPicPr>
          <p:cNvPr id="22" name="图片 21">
            <a:extLst>
              <a:ext uri="{FF2B5EF4-FFF2-40B4-BE49-F238E27FC236}">
                <a16:creationId xmlns:a16="http://schemas.microsoft.com/office/drawing/2014/main" id="{07B7E6AB-5AA4-4ACE-B96F-D3525AA8F57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13034" y="1065799"/>
            <a:ext cx="2747390" cy="2692443"/>
          </a:xfrm>
          <a:prstGeom prst="rect">
            <a:avLst/>
          </a:prstGeom>
        </p:spPr>
      </p:pic>
    </p:spTree>
    <p:custDataLst>
      <p:tags r:id="rId1"/>
    </p:custDataLst>
    <p:extLst>
      <p:ext uri="{BB962C8B-B14F-4D97-AF65-F5344CB8AC3E}">
        <p14:creationId xmlns:p14="http://schemas.microsoft.com/office/powerpoint/2010/main" val="18275941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4" name="直接连接符 73"/>
          <p:cNvCxnSpPr>
            <a:cxnSpLocks/>
          </p:cNvCxnSpPr>
          <p:nvPr/>
        </p:nvCxnSpPr>
        <p:spPr>
          <a:xfrm>
            <a:off x="0" y="635000"/>
            <a:ext cx="40259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5" name="直接连接符 74"/>
          <p:cNvCxnSpPr>
            <a:cxnSpLocks/>
          </p:cNvCxnSpPr>
          <p:nvPr/>
        </p:nvCxnSpPr>
        <p:spPr>
          <a:xfrm>
            <a:off x="8204200" y="635000"/>
            <a:ext cx="39878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4157011" y="345292"/>
            <a:ext cx="3877986" cy="461665"/>
          </a:xfrm>
          <a:prstGeom prst="rect">
            <a:avLst/>
          </a:prstGeom>
          <a:noFill/>
        </p:spPr>
        <p:txBody>
          <a:bodyPr wrap="none" rtlCol="0">
            <a:spAutoFit/>
            <a:scene3d>
              <a:camera prst="orthographicFront"/>
              <a:lightRig rig="threePt" dir="t"/>
            </a:scene3d>
            <a:sp3d contourW="12700"/>
          </a:bodyPr>
          <a:lstStyle/>
          <a:p>
            <a:pPr algn="ctr"/>
            <a:r>
              <a:rPr lang="zh-CN" altLang="en-US" sz="2400" dirty="0">
                <a:latin typeface="Agency FB" panose="020B0503020202020204" pitchFamily="34" charset="0"/>
              </a:rPr>
              <a:t>国民体质检测车智慧化升级</a:t>
            </a:r>
          </a:p>
        </p:txBody>
      </p:sp>
      <p:sp>
        <p:nvSpPr>
          <p:cNvPr id="15" name="文本框 14">
            <a:extLst>
              <a:ext uri="{FF2B5EF4-FFF2-40B4-BE49-F238E27FC236}">
                <a16:creationId xmlns:a16="http://schemas.microsoft.com/office/drawing/2014/main" id="{EDB23445-9E94-403A-BD6A-A21B33BBFA05}"/>
              </a:ext>
            </a:extLst>
          </p:cNvPr>
          <p:cNvSpPr txBox="1"/>
          <p:nvPr/>
        </p:nvSpPr>
        <p:spPr>
          <a:xfrm>
            <a:off x="647872" y="5631103"/>
            <a:ext cx="4453466" cy="728405"/>
          </a:xfrm>
          <a:prstGeom prst="rect">
            <a:avLst/>
          </a:prstGeom>
          <a:noFill/>
        </p:spPr>
        <p:txBody>
          <a:bodyPr wrap="square">
            <a:spAutoFit/>
          </a:bodyPr>
          <a:lstStyle/>
          <a:p>
            <a:pPr algn="ctr">
              <a:lnSpc>
                <a:spcPct val="120000"/>
              </a:lnSpc>
            </a:pPr>
            <a:r>
              <a:rPr lang="zh-CN" altLang="en-US" dirty="0">
                <a:solidFill>
                  <a:schemeClr val="tx1">
                    <a:lumMod val="50000"/>
                    <a:lumOff val="50000"/>
                  </a:schemeClr>
                </a:solidFill>
                <a:latin typeface="华文中宋" panose="02010600040101010101" pitchFamily="2" charset="-122"/>
                <a:ea typeface="华文中宋" panose="02010600040101010101" pitchFamily="2" charset="-122"/>
              </a:rPr>
              <a:t>冬奥会参赛运动员体能训练监控</a:t>
            </a:r>
            <a:endParaRPr lang="en-US" altLang="zh-CN" dirty="0">
              <a:solidFill>
                <a:schemeClr val="tx1">
                  <a:lumMod val="50000"/>
                  <a:lumOff val="50000"/>
                </a:schemeClr>
              </a:solidFill>
              <a:latin typeface="华文中宋" panose="02010600040101010101" pitchFamily="2" charset="-122"/>
              <a:ea typeface="华文中宋" panose="02010600040101010101" pitchFamily="2" charset="-122"/>
            </a:endParaRPr>
          </a:p>
          <a:p>
            <a:pPr algn="ctr">
              <a:lnSpc>
                <a:spcPct val="120000"/>
              </a:lnSpc>
            </a:pPr>
            <a:r>
              <a:rPr lang="zh-CN" altLang="en-US" dirty="0">
                <a:solidFill>
                  <a:schemeClr val="tx1">
                    <a:lumMod val="50000"/>
                    <a:lumOff val="50000"/>
                  </a:schemeClr>
                </a:solidFill>
                <a:latin typeface="华文中宋" panose="02010600040101010101" pitchFamily="2" charset="-122"/>
                <a:ea typeface="华文中宋" panose="02010600040101010101" pitchFamily="2" charset="-122"/>
              </a:rPr>
              <a:t>和训练数据分析</a:t>
            </a:r>
            <a:endParaRPr lang="en-US" altLang="zh-CN" b="1" dirty="0">
              <a:solidFill>
                <a:srgbClr val="FF0000"/>
              </a:solidFill>
            </a:endParaRPr>
          </a:p>
        </p:txBody>
      </p:sp>
      <p:pic>
        <p:nvPicPr>
          <p:cNvPr id="5" name="图片 4">
            <a:extLst>
              <a:ext uri="{FF2B5EF4-FFF2-40B4-BE49-F238E27FC236}">
                <a16:creationId xmlns:a16="http://schemas.microsoft.com/office/drawing/2014/main" id="{840F935E-CFB5-4739-A2B6-083CFE31C5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2095" y="1370630"/>
            <a:ext cx="3045021" cy="4064794"/>
          </a:xfrm>
          <a:prstGeom prst="rect">
            <a:avLst/>
          </a:prstGeom>
        </p:spPr>
      </p:pic>
      <p:pic>
        <p:nvPicPr>
          <p:cNvPr id="14" name="图片 13">
            <a:extLst>
              <a:ext uri="{FF2B5EF4-FFF2-40B4-BE49-F238E27FC236}">
                <a16:creationId xmlns:a16="http://schemas.microsoft.com/office/drawing/2014/main" id="{5A0FF6AB-13F9-4363-B8A5-F2DFB21E0D2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6000" y="3932566"/>
            <a:ext cx="3519083" cy="1078696"/>
          </a:xfrm>
          <a:prstGeom prst="rect">
            <a:avLst/>
          </a:prstGeom>
        </p:spPr>
      </p:pic>
      <p:pic>
        <p:nvPicPr>
          <p:cNvPr id="17" name="图片 16">
            <a:extLst>
              <a:ext uri="{FF2B5EF4-FFF2-40B4-BE49-F238E27FC236}">
                <a16:creationId xmlns:a16="http://schemas.microsoft.com/office/drawing/2014/main" id="{ACC7631E-24D9-4822-BD1C-FD96C5548B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83564" y="1564699"/>
            <a:ext cx="1316834" cy="1316834"/>
          </a:xfrm>
          <a:prstGeom prst="rect">
            <a:avLst/>
          </a:prstGeom>
        </p:spPr>
      </p:pic>
      <p:sp>
        <p:nvSpPr>
          <p:cNvPr id="18" name="文本框 17">
            <a:extLst>
              <a:ext uri="{FF2B5EF4-FFF2-40B4-BE49-F238E27FC236}">
                <a16:creationId xmlns:a16="http://schemas.microsoft.com/office/drawing/2014/main" id="{8EEAB31A-2859-4B37-BB9B-1D71B9E99F35}"/>
              </a:ext>
            </a:extLst>
          </p:cNvPr>
          <p:cNvSpPr txBox="1"/>
          <p:nvPr/>
        </p:nvSpPr>
        <p:spPr>
          <a:xfrm>
            <a:off x="6457948" y="1760563"/>
            <a:ext cx="4836532" cy="523220"/>
          </a:xfrm>
          <a:prstGeom prst="rect">
            <a:avLst/>
          </a:prstGeom>
          <a:noFill/>
        </p:spPr>
        <p:txBody>
          <a:bodyPr wrap="square">
            <a:spAutoFit/>
          </a:bodyPr>
          <a:lstStyle/>
          <a:p>
            <a:r>
              <a:rPr lang="zh-CN" altLang="en-US" sz="2800" b="1" dirty="0">
                <a:solidFill>
                  <a:schemeClr val="tx2"/>
                </a:solidFill>
                <a:latin typeface="黑体" panose="02010609060101010101" pitchFamily="49" charset="-122"/>
                <a:ea typeface="黑体" panose="02010609060101010101" pitchFamily="49" charset="-122"/>
              </a:rPr>
              <a:t>国家体育总局体育科学研究所</a:t>
            </a:r>
            <a:endParaRPr lang="zh-CN" altLang="en-US" sz="2800" dirty="0">
              <a:latin typeface="黑体" panose="02010609060101010101" pitchFamily="49" charset="-122"/>
              <a:ea typeface="黑体" panose="02010609060101010101" pitchFamily="49" charset="-122"/>
            </a:endParaRPr>
          </a:p>
        </p:txBody>
      </p:sp>
      <p:sp>
        <p:nvSpPr>
          <p:cNvPr id="19" name="文本框 18">
            <a:extLst>
              <a:ext uri="{FF2B5EF4-FFF2-40B4-BE49-F238E27FC236}">
                <a16:creationId xmlns:a16="http://schemas.microsoft.com/office/drawing/2014/main" id="{26E657BE-3E1D-49D9-AFE6-299AEDB8F4C0}"/>
              </a:ext>
            </a:extLst>
          </p:cNvPr>
          <p:cNvSpPr txBox="1"/>
          <p:nvPr/>
        </p:nvSpPr>
        <p:spPr>
          <a:xfrm>
            <a:off x="7340734" y="2881533"/>
            <a:ext cx="1428323" cy="769441"/>
          </a:xfrm>
          <a:prstGeom prst="rect">
            <a:avLst/>
          </a:prstGeom>
          <a:noFill/>
        </p:spPr>
        <p:txBody>
          <a:bodyPr wrap="square">
            <a:spAutoFit/>
          </a:bodyPr>
          <a:lstStyle/>
          <a:p>
            <a:pPr algn="ctr"/>
            <a:r>
              <a:rPr lang="en-US" altLang="zh-CN" sz="4400" b="1" dirty="0">
                <a:solidFill>
                  <a:schemeClr val="tx2"/>
                </a:solidFill>
                <a:latin typeface="Verdana" panose="020B0604030504040204" pitchFamily="34" charset="0"/>
                <a:ea typeface="Verdana" panose="020B0604030504040204" pitchFamily="34" charset="0"/>
              </a:rPr>
              <a:t>X</a:t>
            </a:r>
            <a:endParaRPr lang="zh-CN" altLang="en-US" sz="4400" dirty="0">
              <a:latin typeface="Verdana" panose="020B0604030504040204" pitchFamily="34" charset="0"/>
            </a:endParaRPr>
          </a:p>
        </p:txBody>
      </p:sp>
    </p:spTree>
    <p:custDataLst>
      <p:tags r:id="rId1"/>
    </p:custDataLst>
    <p:extLst>
      <p:ext uri="{BB962C8B-B14F-4D97-AF65-F5344CB8AC3E}">
        <p14:creationId xmlns:p14="http://schemas.microsoft.com/office/powerpoint/2010/main" val="21840596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4" name="直接连接符 73"/>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4618677" y="345292"/>
            <a:ext cx="2954656" cy="461665"/>
          </a:xfrm>
          <a:prstGeom prst="rect">
            <a:avLst/>
          </a:prstGeom>
          <a:noFill/>
        </p:spPr>
        <p:txBody>
          <a:bodyPr wrap="none" rtlCol="0">
            <a:spAutoFit/>
            <a:scene3d>
              <a:camera prst="orthographicFront"/>
              <a:lightRig rig="threePt" dir="t"/>
            </a:scene3d>
            <a:sp3d contourW="12700"/>
          </a:bodyPr>
          <a:lstStyle/>
          <a:p>
            <a:pPr algn="ctr"/>
            <a:r>
              <a:rPr lang="zh-CN" altLang="en-US" sz="2400" dirty="0">
                <a:latin typeface="Agency FB" panose="020B0503020202020204" pitchFamily="34" charset="0"/>
              </a:rPr>
              <a:t>北京冬奥会科技助力</a:t>
            </a:r>
          </a:p>
        </p:txBody>
      </p:sp>
      <p:pic>
        <p:nvPicPr>
          <p:cNvPr id="8" name="图片 7">
            <a:extLst>
              <a:ext uri="{FF2B5EF4-FFF2-40B4-BE49-F238E27FC236}">
                <a16:creationId xmlns:a16="http://schemas.microsoft.com/office/drawing/2014/main" id="{4E5542BE-0867-4546-9902-77C1766C1D9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933" y="1240850"/>
            <a:ext cx="6150770" cy="3844231"/>
          </a:xfrm>
          <a:prstGeom prst="rect">
            <a:avLst/>
          </a:prstGeom>
        </p:spPr>
      </p:pic>
      <p:sp>
        <p:nvSpPr>
          <p:cNvPr id="20" name="文本框 19">
            <a:extLst>
              <a:ext uri="{FF2B5EF4-FFF2-40B4-BE49-F238E27FC236}">
                <a16:creationId xmlns:a16="http://schemas.microsoft.com/office/drawing/2014/main" id="{783316F1-AD99-4BFB-B7FE-779E5495620F}"/>
              </a:ext>
            </a:extLst>
          </p:cNvPr>
          <p:cNvSpPr txBox="1"/>
          <p:nvPr/>
        </p:nvSpPr>
        <p:spPr>
          <a:xfrm>
            <a:off x="592933" y="5347019"/>
            <a:ext cx="6100762" cy="1061253"/>
          </a:xfrm>
          <a:prstGeom prst="rect">
            <a:avLst/>
          </a:prstGeom>
          <a:noFill/>
        </p:spPr>
        <p:txBody>
          <a:bodyPr wrap="square">
            <a:spAutoFit/>
          </a:bodyPr>
          <a:lstStyle/>
          <a:p>
            <a:pPr algn="ctr">
              <a:lnSpc>
                <a:spcPct val="120000"/>
              </a:lnSpc>
            </a:pPr>
            <a:r>
              <a:rPr lang="zh-CN" altLang="en-US" dirty="0">
                <a:solidFill>
                  <a:schemeClr val="tx1">
                    <a:lumMod val="50000"/>
                    <a:lumOff val="50000"/>
                  </a:schemeClr>
                </a:solidFill>
                <a:latin typeface="华文中宋" panose="02010600040101010101" pitchFamily="2" charset="-122"/>
                <a:ea typeface="华文中宋" panose="02010600040101010101" pitchFamily="2" charset="-122"/>
              </a:rPr>
              <a:t>助力国家体育总局体育科学研究所，基于总局体质监测运动保障服务车，为冬奥参赛运动员提供体能测试和数据分析支持，为运动员提供科技支撑和比赛保障。</a:t>
            </a:r>
            <a:endParaRPr lang="en-US" altLang="zh-CN" dirty="0">
              <a:solidFill>
                <a:srgbClr val="FF0000"/>
              </a:solidFill>
              <a:latin typeface="华文中宋" panose="02010600040101010101" pitchFamily="2" charset="-122"/>
              <a:ea typeface="华文中宋" panose="02010600040101010101" pitchFamily="2" charset="-122"/>
            </a:endParaRPr>
          </a:p>
        </p:txBody>
      </p:sp>
      <p:pic>
        <p:nvPicPr>
          <p:cNvPr id="22" name="图片 21">
            <a:extLst>
              <a:ext uri="{FF2B5EF4-FFF2-40B4-BE49-F238E27FC236}">
                <a16:creationId xmlns:a16="http://schemas.microsoft.com/office/drawing/2014/main" id="{75E48779-75B0-4154-B9F6-6DF565BD8B9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90300" y="1000453"/>
            <a:ext cx="3725387" cy="5407819"/>
          </a:xfrm>
          <a:prstGeom prst="rect">
            <a:avLst/>
          </a:prstGeom>
        </p:spPr>
      </p:pic>
    </p:spTree>
    <p:custDataLst>
      <p:tags r:id="rId1"/>
    </p:custDataLst>
    <p:extLst>
      <p:ext uri="{BB962C8B-B14F-4D97-AF65-F5344CB8AC3E}">
        <p14:creationId xmlns:p14="http://schemas.microsoft.com/office/powerpoint/2010/main" val="17447954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直接连接符 31"/>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4697858" y="434945"/>
            <a:ext cx="2996334" cy="461665"/>
          </a:xfrm>
          <a:prstGeom prst="rect">
            <a:avLst/>
          </a:prstGeom>
          <a:noFill/>
        </p:spPr>
        <p:txBody>
          <a:bodyPr wrap="none" rtlCol="0">
            <a:spAutoFit/>
            <a:scene3d>
              <a:camera prst="orthographicFront"/>
              <a:lightRig rig="threePt" dir="t"/>
            </a:scene3d>
            <a:sp3d contourW="12700"/>
          </a:bodyPr>
          <a:lstStyle/>
          <a:p>
            <a:pPr algn="ctr"/>
            <a:r>
              <a:rPr lang="zh-CN" altLang="en-US" sz="2400" dirty="0">
                <a:latin typeface="Agency FB" panose="020B0503020202020204" pitchFamily="34" charset="0"/>
              </a:rPr>
              <a:t>竞体数字化产品应用</a:t>
            </a:r>
          </a:p>
        </p:txBody>
      </p:sp>
      <p:sp>
        <p:nvSpPr>
          <p:cNvPr id="8" name="文本框 7">
            <a:extLst>
              <a:ext uri="{FF2B5EF4-FFF2-40B4-BE49-F238E27FC236}">
                <a16:creationId xmlns:a16="http://schemas.microsoft.com/office/drawing/2014/main" id="{4FE13E10-DB96-42C0-96B6-A43E5F911293}"/>
              </a:ext>
            </a:extLst>
          </p:cNvPr>
          <p:cNvSpPr txBox="1"/>
          <p:nvPr/>
        </p:nvSpPr>
        <p:spPr>
          <a:xfrm>
            <a:off x="2976293" y="1008862"/>
            <a:ext cx="8368956" cy="1051185"/>
          </a:xfrm>
          <a:prstGeom prst="rect">
            <a:avLst/>
          </a:prstGeom>
          <a:noFill/>
        </p:spPr>
        <p:txBody>
          <a:bodyPr wrap="square">
            <a:spAutoFit/>
          </a:bodyPr>
          <a:lstStyle/>
          <a:p>
            <a:pPr>
              <a:lnSpc>
                <a:spcPct val="200000"/>
              </a:lnSpc>
            </a:pPr>
            <a:r>
              <a:rPr lang="zh-CN" altLang="en-US" sz="3200" b="1" dirty="0">
                <a:solidFill>
                  <a:schemeClr val="tx2"/>
                </a:solidFill>
                <a:latin typeface="华文中宋" panose="02010600040101010101" pitchFamily="2" charset="-122"/>
                <a:ea typeface="华文中宋" panose="02010600040101010101" pitchFamily="2" charset="-122"/>
              </a:rPr>
              <a:t>奥运、全运冠军          </a:t>
            </a:r>
            <a:r>
              <a:rPr lang="en-US" altLang="zh-CN" sz="3600" dirty="0">
                <a:solidFill>
                  <a:srgbClr val="298CC5"/>
                </a:solidFill>
                <a:latin typeface="优设标题黑" panose="00000500000000000000" pitchFamily="2" charset="-122"/>
                <a:ea typeface="优设标题黑" panose="00000500000000000000" pitchFamily="2" charset="-122"/>
              </a:rPr>
              <a:t>20+ </a:t>
            </a:r>
            <a:r>
              <a:rPr lang="zh-CN" altLang="en-US" sz="3600" dirty="0">
                <a:solidFill>
                  <a:srgbClr val="298CC5"/>
                </a:solidFill>
                <a:latin typeface="优设标题黑" panose="00000500000000000000" pitchFamily="2" charset="-122"/>
                <a:ea typeface="优设标题黑" panose="00000500000000000000" pitchFamily="2" charset="-122"/>
              </a:rPr>
              <a:t>位</a:t>
            </a:r>
            <a:endParaRPr lang="en-US" altLang="zh-CN" sz="3200" dirty="0">
              <a:solidFill>
                <a:srgbClr val="298CC5"/>
              </a:solidFill>
              <a:latin typeface="优设标题黑" panose="00000500000000000000" pitchFamily="2" charset="-122"/>
              <a:ea typeface="优设标题黑" panose="00000500000000000000" pitchFamily="2" charset="-122"/>
            </a:endParaRPr>
          </a:p>
        </p:txBody>
      </p:sp>
      <p:grpSp>
        <p:nvGrpSpPr>
          <p:cNvPr id="10" name="组合 9">
            <a:extLst>
              <a:ext uri="{FF2B5EF4-FFF2-40B4-BE49-F238E27FC236}">
                <a16:creationId xmlns:a16="http://schemas.microsoft.com/office/drawing/2014/main" id="{2BFA6861-327E-45A9-AA52-3D41E4B34C26}"/>
              </a:ext>
            </a:extLst>
          </p:cNvPr>
          <p:cNvGrpSpPr/>
          <p:nvPr/>
        </p:nvGrpSpPr>
        <p:grpSpPr>
          <a:xfrm>
            <a:off x="1620567" y="2597674"/>
            <a:ext cx="842963" cy="842963"/>
            <a:chOff x="4905376" y="779463"/>
            <a:chExt cx="842963" cy="842963"/>
          </a:xfrm>
        </p:grpSpPr>
        <p:sp>
          <p:nvSpPr>
            <p:cNvPr id="11" name="Oval 48">
              <a:extLst>
                <a:ext uri="{FF2B5EF4-FFF2-40B4-BE49-F238E27FC236}">
                  <a16:creationId xmlns:a16="http://schemas.microsoft.com/office/drawing/2014/main" id="{83F9A6D0-C31E-44D8-83DE-4F539FA08AEA}"/>
                </a:ext>
              </a:extLst>
            </p:cNvPr>
            <p:cNvSpPr>
              <a:spLocks noChangeArrowheads="1"/>
            </p:cNvSpPr>
            <p:nvPr/>
          </p:nvSpPr>
          <p:spPr bwMode="auto">
            <a:xfrm>
              <a:off x="4905376" y="779463"/>
              <a:ext cx="842963" cy="842963"/>
            </a:xfrm>
            <a:prstGeom prst="ellipse">
              <a:avLst/>
            </a:prstGeom>
            <a:solidFill>
              <a:srgbClr val="EBF0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Oval 49">
              <a:extLst>
                <a:ext uri="{FF2B5EF4-FFF2-40B4-BE49-F238E27FC236}">
                  <a16:creationId xmlns:a16="http://schemas.microsoft.com/office/drawing/2014/main" id="{F1D53FFB-1462-4419-8F1B-DBEDEE45D38E}"/>
                </a:ext>
              </a:extLst>
            </p:cNvPr>
            <p:cNvSpPr>
              <a:spLocks noChangeArrowheads="1"/>
            </p:cNvSpPr>
            <p:nvPr/>
          </p:nvSpPr>
          <p:spPr bwMode="auto">
            <a:xfrm>
              <a:off x="4995863" y="869950"/>
              <a:ext cx="661988" cy="661988"/>
            </a:xfrm>
            <a:prstGeom prst="ellipse">
              <a:avLst/>
            </a:prstGeom>
            <a:solidFill>
              <a:srgbClr val="F05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Oval 50">
              <a:extLst>
                <a:ext uri="{FF2B5EF4-FFF2-40B4-BE49-F238E27FC236}">
                  <a16:creationId xmlns:a16="http://schemas.microsoft.com/office/drawing/2014/main" id="{AE58B81F-C1A6-48DA-95DB-EB75E2AB2F88}"/>
                </a:ext>
              </a:extLst>
            </p:cNvPr>
            <p:cNvSpPr>
              <a:spLocks noChangeArrowheads="1"/>
            </p:cNvSpPr>
            <p:nvPr/>
          </p:nvSpPr>
          <p:spPr bwMode="auto">
            <a:xfrm>
              <a:off x="5086351" y="960438"/>
              <a:ext cx="481013" cy="481013"/>
            </a:xfrm>
            <a:prstGeom prst="ellipse">
              <a:avLst/>
            </a:prstGeom>
            <a:solidFill>
              <a:srgbClr val="EBF0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Oval 51">
              <a:extLst>
                <a:ext uri="{FF2B5EF4-FFF2-40B4-BE49-F238E27FC236}">
                  <a16:creationId xmlns:a16="http://schemas.microsoft.com/office/drawing/2014/main" id="{A224A3B0-9B6A-4BA1-880B-00E0F4C660F5}"/>
                </a:ext>
              </a:extLst>
            </p:cNvPr>
            <p:cNvSpPr>
              <a:spLocks noChangeArrowheads="1"/>
            </p:cNvSpPr>
            <p:nvPr/>
          </p:nvSpPr>
          <p:spPr bwMode="auto">
            <a:xfrm>
              <a:off x="5176838" y="1050925"/>
              <a:ext cx="300038" cy="300038"/>
            </a:xfrm>
            <a:prstGeom prst="ellipse">
              <a:avLst/>
            </a:prstGeom>
            <a:solidFill>
              <a:srgbClr val="F05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Oval 52">
              <a:extLst>
                <a:ext uri="{FF2B5EF4-FFF2-40B4-BE49-F238E27FC236}">
                  <a16:creationId xmlns:a16="http://schemas.microsoft.com/office/drawing/2014/main" id="{B16D909A-372D-4577-BCFB-CC26E9FD9732}"/>
                </a:ext>
              </a:extLst>
            </p:cNvPr>
            <p:cNvSpPr>
              <a:spLocks noChangeArrowheads="1"/>
            </p:cNvSpPr>
            <p:nvPr/>
          </p:nvSpPr>
          <p:spPr bwMode="auto">
            <a:xfrm>
              <a:off x="5267326" y="1141413"/>
              <a:ext cx="119063" cy="119063"/>
            </a:xfrm>
            <a:prstGeom prst="ellipse">
              <a:avLst/>
            </a:prstGeom>
            <a:solidFill>
              <a:srgbClr val="EBF0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53">
              <a:extLst>
                <a:ext uri="{FF2B5EF4-FFF2-40B4-BE49-F238E27FC236}">
                  <a16:creationId xmlns:a16="http://schemas.microsoft.com/office/drawing/2014/main" id="{D6A3CE84-3173-4A9A-9953-9AEA66C50C97}"/>
                </a:ext>
              </a:extLst>
            </p:cNvPr>
            <p:cNvSpPr>
              <a:spLocks/>
            </p:cNvSpPr>
            <p:nvPr/>
          </p:nvSpPr>
          <p:spPr bwMode="auto">
            <a:xfrm>
              <a:off x="5327651" y="915988"/>
              <a:ext cx="284163" cy="284163"/>
            </a:xfrm>
            <a:custGeom>
              <a:avLst/>
              <a:gdLst>
                <a:gd name="T0" fmla="*/ 179 w 179"/>
                <a:gd name="T1" fmla="*/ 142 h 179"/>
                <a:gd name="T2" fmla="*/ 0 w 179"/>
                <a:gd name="T3" fmla="*/ 179 h 179"/>
                <a:gd name="T4" fmla="*/ 37 w 179"/>
                <a:gd name="T5" fmla="*/ 0 h 179"/>
                <a:gd name="T6" fmla="*/ 179 w 179"/>
                <a:gd name="T7" fmla="*/ 142 h 179"/>
              </a:gdLst>
              <a:ahLst/>
              <a:cxnLst>
                <a:cxn ang="0">
                  <a:pos x="T0" y="T1"/>
                </a:cxn>
                <a:cxn ang="0">
                  <a:pos x="T2" y="T3"/>
                </a:cxn>
                <a:cxn ang="0">
                  <a:pos x="T4" y="T5"/>
                </a:cxn>
                <a:cxn ang="0">
                  <a:pos x="T6" y="T7"/>
                </a:cxn>
              </a:cxnLst>
              <a:rect l="0" t="0" r="r" b="b"/>
              <a:pathLst>
                <a:path w="179" h="179">
                  <a:moveTo>
                    <a:pt x="179" y="142"/>
                  </a:moveTo>
                  <a:lnTo>
                    <a:pt x="0" y="179"/>
                  </a:lnTo>
                  <a:lnTo>
                    <a:pt x="37" y="0"/>
                  </a:lnTo>
                  <a:lnTo>
                    <a:pt x="179" y="142"/>
                  </a:lnTo>
                  <a:close/>
                </a:path>
              </a:pathLst>
            </a:custGeom>
            <a:solidFill>
              <a:srgbClr val="647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54">
              <a:extLst>
                <a:ext uri="{FF2B5EF4-FFF2-40B4-BE49-F238E27FC236}">
                  <a16:creationId xmlns:a16="http://schemas.microsoft.com/office/drawing/2014/main" id="{EF048C66-F123-4C3A-9EA4-5A1281C18307}"/>
                </a:ext>
              </a:extLst>
            </p:cNvPr>
            <p:cNvSpPr>
              <a:spLocks/>
            </p:cNvSpPr>
            <p:nvPr/>
          </p:nvSpPr>
          <p:spPr bwMode="auto">
            <a:xfrm>
              <a:off x="5327651" y="915988"/>
              <a:ext cx="284163" cy="284163"/>
            </a:xfrm>
            <a:custGeom>
              <a:avLst/>
              <a:gdLst>
                <a:gd name="T0" fmla="*/ 179 w 179"/>
                <a:gd name="T1" fmla="*/ 142 h 179"/>
                <a:gd name="T2" fmla="*/ 0 w 179"/>
                <a:gd name="T3" fmla="*/ 179 h 179"/>
                <a:gd name="T4" fmla="*/ 37 w 179"/>
                <a:gd name="T5" fmla="*/ 0 h 179"/>
                <a:gd name="T6" fmla="*/ 179 w 179"/>
                <a:gd name="T7" fmla="*/ 142 h 179"/>
              </a:gdLst>
              <a:ahLst/>
              <a:cxnLst>
                <a:cxn ang="0">
                  <a:pos x="T0" y="T1"/>
                </a:cxn>
                <a:cxn ang="0">
                  <a:pos x="T2" y="T3"/>
                </a:cxn>
                <a:cxn ang="0">
                  <a:pos x="T4" y="T5"/>
                </a:cxn>
                <a:cxn ang="0">
                  <a:pos x="T6" y="T7"/>
                </a:cxn>
              </a:cxnLst>
              <a:rect l="0" t="0" r="r" b="b"/>
              <a:pathLst>
                <a:path w="179" h="179">
                  <a:moveTo>
                    <a:pt x="179" y="142"/>
                  </a:moveTo>
                  <a:lnTo>
                    <a:pt x="0" y="179"/>
                  </a:lnTo>
                  <a:lnTo>
                    <a:pt x="37" y="0"/>
                  </a:lnTo>
                  <a:lnTo>
                    <a:pt x="179" y="1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55">
              <a:extLst>
                <a:ext uri="{FF2B5EF4-FFF2-40B4-BE49-F238E27FC236}">
                  <a16:creationId xmlns:a16="http://schemas.microsoft.com/office/drawing/2014/main" id="{CC4D7B95-BBCD-4F46-957A-C4A52BEE46BE}"/>
                </a:ext>
              </a:extLst>
            </p:cNvPr>
            <p:cNvSpPr>
              <a:spLocks/>
            </p:cNvSpPr>
            <p:nvPr/>
          </p:nvSpPr>
          <p:spPr bwMode="auto">
            <a:xfrm>
              <a:off x="5402263" y="779463"/>
              <a:ext cx="346075" cy="346075"/>
            </a:xfrm>
            <a:custGeom>
              <a:avLst/>
              <a:gdLst>
                <a:gd name="T0" fmla="*/ 218 w 218"/>
                <a:gd name="T1" fmla="*/ 95 h 218"/>
                <a:gd name="T2" fmla="*/ 95 w 218"/>
                <a:gd name="T3" fmla="*/ 218 h 218"/>
                <a:gd name="T4" fmla="*/ 0 w 218"/>
                <a:gd name="T5" fmla="*/ 123 h 218"/>
                <a:gd name="T6" fmla="*/ 123 w 218"/>
                <a:gd name="T7" fmla="*/ 0 h 218"/>
                <a:gd name="T8" fmla="*/ 218 w 218"/>
                <a:gd name="T9" fmla="*/ 95 h 218"/>
              </a:gdLst>
              <a:ahLst/>
              <a:cxnLst>
                <a:cxn ang="0">
                  <a:pos x="T0" y="T1"/>
                </a:cxn>
                <a:cxn ang="0">
                  <a:pos x="T2" y="T3"/>
                </a:cxn>
                <a:cxn ang="0">
                  <a:pos x="T4" y="T5"/>
                </a:cxn>
                <a:cxn ang="0">
                  <a:pos x="T6" y="T7"/>
                </a:cxn>
                <a:cxn ang="0">
                  <a:pos x="T8" y="T9"/>
                </a:cxn>
              </a:cxnLst>
              <a:rect l="0" t="0" r="r" b="b"/>
              <a:pathLst>
                <a:path w="218" h="218">
                  <a:moveTo>
                    <a:pt x="218" y="95"/>
                  </a:moveTo>
                  <a:lnTo>
                    <a:pt x="95" y="218"/>
                  </a:lnTo>
                  <a:lnTo>
                    <a:pt x="0" y="123"/>
                  </a:lnTo>
                  <a:lnTo>
                    <a:pt x="123" y="0"/>
                  </a:lnTo>
                  <a:lnTo>
                    <a:pt x="218" y="95"/>
                  </a:lnTo>
                  <a:close/>
                </a:path>
              </a:pathLst>
            </a:custGeom>
            <a:solidFill>
              <a:srgbClr val="647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56">
              <a:extLst>
                <a:ext uri="{FF2B5EF4-FFF2-40B4-BE49-F238E27FC236}">
                  <a16:creationId xmlns:a16="http://schemas.microsoft.com/office/drawing/2014/main" id="{57248BAB-194C-40C8-A390-1E25B9C5698A}"/>
                </a:ext>
              </a:extLst>
            </p:cNvPr>
            <p:cNvSpPr>
              <a:spLocks/>
            </p:cNvSpPr>
            <p:nvPr/>
          </p:nvSpPr>
          <p:spPr bwMode="auto">
            <a:xfrm>
              <a:off x="5402263" y="779463"/>
              <a:ext cx="346075" cy="346075"/>
            </a:xfrm>
            <a:custGeom>
              <a:avLst/>
              <a:gdLst>
                <a:gd name="T0" fmla="*/ 218 w 218"/>
                <a:gd name="T1" fmla="*/ 95 h 218"/>
                <a:gd name="T2" fmla="*/ 95 w 218"/>
                <a:gd name="T3" fmla="*/ 218 h 218"/>
                <a:gd name="T4" fmla="*/ 0 w 218"/>
                <a:gd name="T5" fmla="*/ 123 h 218"/>
                <a:gd name="T6" fmla="*/ 123 w 218"/>
                <a:gd name="T7" fmla="*/ 0 h 218"/>
                <a:gd name="T8" fmla="*/ 218 w 218"/>
                <a:gd name="T9" fmla="*/ 95 h 218"/>
              </a:gdLst>
              <a:ahLst/>
              <a:cxnLst>
                <a:cxn ang="0">
                  <a:pos x="T0" y="T1"/>
                </a:cxn>
                <a:cxn ang="0">
                  <a:pos x="T2" y="T3"/>
                </a:cxn>
                <a:cxn ang="0">
                  <a:pos x="T4" y="T5"/>
                </a:cxn>
                <a:cxn ang="0">
                  <a:pos x="T6" y="T7"/>
                </a:cxn>
                <a:cxn ang="0">
                  <a:pos x="T8" y="T9"/>
                </a:cxn>
              </a:cxnLst>
              <a:rect l="0" t="0" r="r" b="b"/>
              <a:pathLst>
                <a:path w="218" h="218">
                  <a:moveTo>
                    <a:pt x="218" y="95"/>
                  </a:moveTo>
                  <a:lnTo>
                    <a:pt x="95" y="218"/>
                  </a:lnTo>
                  <a:lnTo>
                    <a:pt x="0" y="123"/>
                  </a:lnTo>
                  <a:lnTo>
                    <a:pt x="123" y="0"/>
                  </a:lnTo>
                  <a:lnTo>
                    <a:pt x="218" y="9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57">
              <a:extLst>
                <a:ext uri="{FF2B5EF4-FFF2-40B4-BE49-F238E27FC236}">
                  <a16:creationId xmlns:a16="http://schemas.microsoft.com/office/drawing/2014/main" id="{1BA6BCD3-CEC1-478D-A723-27193D3B3B0A}"/>
                </a:ext>
              </a:extLst>
            </p:cNvPr>
            <p:cNvSpPr>
              <a:spLocks/>
            </p:cNvSpPr>
            <p:nvPr/>
          </p:nvSpPr>
          <p:spPr bwMode="auto">
            <a:xfrm>
              <a:off x="5529263" y="1306513"/>
              <a:ext cx="38100" cy="44450"/>
            </a:xfrm>
            <a:custGeom>
              <a:avLst/>
              <a:gdLst>
                <a:gd name="T0" fmla="*/ 10 w 10"/>
                <a:gd name="T1" fmla="*/ 0 h 12"/>
                <a:gd name="T2" fmla="*/ 4 w 10"/>
                <a:gd name="T3" fmla="*/ 0 h 12"/>
                <a:gd name="T4" fmla="*/ 0 w 10"/>
                <a:gd name="T5" fmla="*/ 6 h 12"/>
                <a:gd name="T6" fmla="*/ 10 w 10"/>
                <a:gd name="T7" fmla="*/ 12 h 12"/>
                <a:gd name="T8" fmla="*/ 10 w 10"/>
                <a:gd name="T9" fmla="*/ 0 h 12"/>
              </a:gdLst>
              <a:ahLst/>
              <a:cxnLst>
                <a:cxn ang="0">
                  <a:pos x="T0" y="T1"/>
                </a:cxn>
                <a:cxn ang="0">
                  <a:pos x="T2" y="T3"/>
                </a:cxn>
                <a:cxn ang="0">
                  <a:pos x="T4" y="T5"/>
                </a:cxn>
                <a:cxn ang="0">
                  <a:pos x="T6" y="T7"/>
                </a:cxn>
                <a:cxn ang="0">
                  <a:pos x="T8" y="T9"/>
                </a:cxn>
              </a:cxnLst>
              <a:rect l="0" t="0" r="r" b="b"/>
              <a:pathLst>
                <a:path w="10" h="12">
                  <a:moveTo>
                    <a:pt x="10" y="0"/>
                  </a:moveTo>
                  <a:cubicBezTo>
                    <a:pt x="4" y="0"/>
                    <a:pt x="4" y="0"/>
                    <a:pt x="4" y="0"/>
                  </a:cubicBezTo>
                  <a:cubicBezTo>
                    <a:pt x="3" y="2"/>
                    <a:pt x="1" y="4"/>
                    <a:pt x="0" y="6"/>
                  </a:cubicBezTo>
                  <a:cubicBezTo>
                    <a:pt x="10" y="12"/>
                    <a:pt x="10" y="12"/>
                    <a:pt x="10" y="12"/>
                  </a:cubicBezTo>
                  <a:cubicBezTo>
                    <a:pt x="10" y="0"/>
                    <a:pt x="10" y="0"/>
                    <a:pt x="10" y="0"/>
                  </a:cubicBezTo>
                </a:path>
              </a:pathLst>
            </a:custGeom>
            <a:solidFill>
              <a:srgbClr val="CD66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58">
              <a:extLst>
                <a:ext uri="{FF2B5EF4-FFF2-40B4-BE49-F238E27FC236}">
                  <a16:creationId xmlns:a16="http://schemas.microsoft.com/office/drawing/2014/main" id="{79D7C925-A299-4E10-A2C4-70B9FC2C9B52}"/>
                </a:ext>
              </a:extLst>
            </p:cNvPr>
            <p:cNvSpPr>
              <a:spLocks/>
            </p:cNvSpPr>
            <p:nvPr/>
          </p:nvSpPr>
          <p:spPr bwMode="auto">
            <a:xfrm>
              <a:off x="5454651" y="1155700"/>
              <a:ext cx="90488" cy="173038"/>
            </a:xfrm>
            <a:custGeom>
              <a:avLst/>
              <a:gdLst>
                <a:gd name="T0" fmla="*/ 22 w 24"/>
                <a:gd name="T1" fmla="*/ 0 h 46"/>
                <a:gd name="T2" fmla="*/ 5 w 24"/>
                <a:gd name="T3" fmla="*/ 4 h 46"/>
                <a:gd name="T4" fmla="*/ 6 w 24"/>
                <a:gd name="T5" fmla="*/ 12 h 46"/>
                <a:gd name="T6" fmla="*/ 0 w 24"/>
                <a:gd name="T7" fmla="*/ 33 h 46"/>
                <a:gd name="T8" fmla="*/ 20 w 24"/>
                <a:gd name="T9" fmla="*/ 46 h 46"/>
                <a:gd name="T10" fmla="*/ 24 w 24"/>
                <a:gd name="T11" fmla="*/ 40 h 46"/>
                <a:gd name="T12" fmla="*/ 22 w 24"/>
                <a:gd name="T13" fmla="*/ 40 h 46"/>
                <a:gd name="T14" fmla="*/ 22 w 24"/>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46">
                  <a:moveTo>
                    <a:pt x="22" y="0"/>
                  </a:moveTo>
                  <a:cubicBezTo>
                    <a:pt x="5" y="4"/>
                    <a:pt x="5" y="4"/>
                    <a:pt x="5" y="4"/>
                  </a:cubicBezTo>
                  <a:cubicBezTo>
                    <a:pt x="6" y="6"/>
                    <a:pt x="6" y="9"/>
                    <a:pt x="6" y="12"/>
                  </a:cubicBezTo>
                  <a:cubicBezTo>
                    <a:pt x="6" y="20"/>
                    <a:pt x="4" y="27"/>
                    <a:pt x="0" y="33"/>
                  </a:cubicBezTo>
                  <a:cubicBezTo>
                    <a:pt x="20" y="46"/>
                    <a:pt x="20" y="46"/>
                    <a:pt x="20" y="46"/>
                  </a:cubicBezTo>
                  <a:cubicBezTo>
                    <a:pt x="21" y="44"/>
                    <a:pt x="23" y="42"/>
                    <a:pt x="24" y="40"/>
                  </a:cubicBezTo>
                  <a:cubicBezTo>
                    <a:pt x="22" y="40"/>
                    <a:pt x="22" y="40"/>
                    <a:pt x="22" y="40"/>
                  </a:cubicBezTo>
                  <a:cubicBezTo>
                    <a:pt x="22" y="0"/>
                    <a:pt x="22" y="0"/>
                    <a:pt x="22" y="0"/>
                  </a:cubicBezTo>
                </a:path>
              </a:pathLst>
            </a:custGeom>
            <a:solidFill>
              <a:srgbClr val="C9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59">
              <a:extLst>
                <a:ext uri="{FF2B5EF4-FFF2-40B4-BE49-F238E27FC236}">
                  <a16:creationId xmlns:a16="http://schemas.microsoft.com/office/drawing/2014/main" id="{FD2D4D50-8532-4029-B9B6-663B4055A36C}"/>
                </a:ext>
              </a:extLst>
            </p:cNvPr>
            <p:cNvSpPr>
              <a:spLocks/>
            </p:cNvSpPr>
            <p:nvPr/>
          </p:nvSpPr>
          <p:spPr bwMode="auto">
            <a:xfrm>
              <a:off x="5380038" y="1171575"/>
              <a:ext cx="96838" cy="107950"/>
            </a:xfrm>
            <a:custGeom>
              <a:avLst/>
              <a:gdLst>
                <a:gd name="T0" fmla="*/ 25 w 26"/>
                <a:gd name="T1" fmla="*/ 0 h 29"/>
                <a:gd name="T2" fmla="*/ 2 w 26"/>
                <a:gd name="T3" fmla="*/ 5 h 29"/>
                <a:gd name="T4" fmla="*/ 2 w 26"/>
                <a:gd name="T5" fmla="*/ 8 h 29"/>
                <a:gd name="T6" fmla="*/ 0 w 26"/>
                <a:gd name="T7" fmla="*/ 16 h 29"/>
                <a:gd name="T8" fmla="*/ 20 w 26"/>
                <a:gd name="T9" fmla="*/ 29 h 29"/>
                <a:gd name="T10" fmla="*/ 26 w 26"/>
                <a:gd name="T11" fmla="*/ 8 h 29"/>
                <a:gd name="T12" fmla="*/ 25 w 26"/>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26" h="29">
                  <a:moveTo>
                    <a:pt x="25" y="0"/>
                  </a:moveTo>
                  <a:cubicBezTo>
                    <a:pt x="2" y="5"/>
                    <a:pt x="2" y="5"/>
                    <a:pt x="2" y="5"/>
                  </a:cubicBezTo>
                  <a:cubicBezTo>
                    <a:pt x="2" y="6"/>
                    <a:pt x="2" y="7"/>
                    <a:pt x="2" y="8"/>
                  </a:cubicBezTo>
                  <a:cubicBezTo>
                    <a:pt x="2" y="11"/>
                    <a:pt x="1" y="14"/>
                    <a:pt x="0" y="16"/>
                  </a:cubicBezTo>
                  <a:cubicBezTo>
                    <a:pt x="20" y="29"/>
                    <a:pt x="20" y="29"/>
                    <a:pt x="20" y="29"/>
                  </a:cubicBezTo>
                  <a:cubicBezTo>
                    <a:pt x="24" y="23"/>
                    <a:pt x="26" y="16"/>
                    <a:pt x="26" y="8"/>
                  </a:cubicBezTo>
                  <a:cubicBezTo>
                    <a:pt x="26" y="5"/>
                    <a:pt x="26" y="2"/>
                    <a:pt x="25" y="0"/>
                  </a:cubicBezTo>
                </a:path>
              </a:pathLst>
            </a:custGeom>
            <a:solidFill>
              <a:srgbClr val="CD66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60">
              <a:extLst>
                <a:ext uri="{FF2B5EF4-FFF2-40B4-BE49-F238E27FC236}">
                  <a16:creationId xmlns:a16="http://schemas.microsoft.com/office/drawing/2014/main" id="{505B20DE-012F-467D-A7A8-4620603B740D}"/>
                </a:ext>
              </a:extLst>
            </p:cNvPr>
            <p:cNvSpPr>
              <a:spLocks/>
            </p:cNvSpPr>
            <p:nvPr/>
          </p:nvSpPr>
          <p:spPr bwMode="auto">
            <a:xfrm>
              <a:off x="5327651" y="1189038"/>
              <a:ext cx="58738" cy="41275"/>
            </a:xfrm>
            <a:custGeom>
              <a:avLst/>
              <a:gdLst>
                <a:gd name="T0" fmla="*/ 16 w 16"/>
                <a:gd name="T1" fmla="*/ 0 h 11"/>
                <a:gd name="T2" fmla="*/ 0 w 16"/>
                <a:gd name="T3" fmla="*/ 3 h 11"/>
                <a:gd name="T4" fmla="*/ 14 w 16"/>
                <a:gd name="T5" fmla="*/ 11 h 11"/>
                <a:gd name="T6" fmla="*/ 16 w 16"/>
                <a:gd name="T7" fmla="*/ 3 h 11"/>
                <a:gd name="T8" fmla="*/ 16 w 16"/>
                <a:gd name="T9" fmla="*/ 0 h 11"/>
              </a:gdLst>
              <a:ahLst/>
              <a:cxnLst>
                <a:cxn ang="0">
                  <a:pos x="T0" y="T1"/>
                </a:cxn>
                <a:cxn ang="0">
                  <a:pos x="T2" y="T3"/>
                </a:cxn>
                <a:cxn ang="0">
                  <a:pos x="T4" y="T5"/>
                </a:cxn>
                <a:cxn ang="0">
                  <a:pos x="T6" y="T7"/>
                </a:cxn>
                <a:cxn ang="0">
                  <a:pos x="T8" y="T9"/>
                </a:cxn>
              </a:cxnLst>
              <a:rect l="0" t="0" r="r" b="b"/>
              <a:pathLst>
                <a:path w="16" h="11">
                  <a:moveTo>
                    <a:pt x="16" y="0"/>
                  </a:moveTo>
                  <a:cubicBezTo>
                    <a:pt x="0" y="3"/>
                    <a:pt x="0" y="3"/>
                    <a:pt x="0" y="3"/>
                  </a:cubicBezTo>
                  <a:cubicBezTo>
                    <a:pt x="14" y="11"/>
                    <a:pt x="14" y="11"/>
                    <a:pt x="14" y="11"/>
                  </a:cubicBezTo>
                  <a:cubicBezTo>
                    <a:pt x="15" y="9"/>
                    <a:pt x="16" y="6"/>
                    <a:pt x="16" y="3"/>
                  </a:cubicBezTo>
                  <a:cubicBezTo>
                    <a:pt x="16" y="2"/>
                    <a:pt x="16" y="1"/>
                    <a:pt x="16" y="0"/>
                  </a:cubicBezTo>
                </a:path>
              </a:pathLst>
            </a:custGeom>
            <a:solidFill>
              <a:srgbClr val="C9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61">
              <a:extLst>
                <a:ext uri="{FF2B5EF4-FFF2-40B4-BE49-F238E27FC236}">
                  <a16:creationId xmlns:a16="http://schemas.microsoft.com/office/drawing/2014/main" id="{E6ED9692-B811-4AD5-B115-482F39398C24}"/>
                </a:ext>
              </a:extLst>
            </p:cNvPr>
            <p:cNvSpPr>
              <a:spLocks/>
            </p:cNvSpPr>
            <p:nvPr/>
          </p:nvSpPr>
          <p:spPr bwMode="auto">
            <a:xfrm>
              <a:off x="5327651" y="1084263"/>
              <a:ext cx="209550" cy="115888"/>
            </a:xfrm>
            <a:custGeom>
              <a:avLst/>
              <a:gdLst>
                <a:gd name="T0" fmla="*/ 115 w 132"/>
                <a:gd name="T1" fmla="*/ 0 h 73"/>
                <a:gd name="T2" fmla="*/ 0 w 132"/>
                <a:gd name="T3" fmla="*/ 73 h 73"/>
                <a:gd name="T4" fmla="*/ 37 w 132"/>
                <a:gd name="T5" fmla="*/ 66 h 73"/>
                <a:gd name="T6" fmla="*/ 92 w 132"/>
                <a:gd name="T7" fmla="*/ 55 h 73"/>
                <a:gd name="T8" fmla="*/ 132 w 132"/>
                <a:gd name="T9" fmla="*/ 45 h 73"/>
                <a:gd name="T10" fmla="*/ 132 w 132"/>
                <a:gd name="T11" fmla="*/ 17 h 73"/>
                <a:gd name="T12" fmla="*/ 115 w 132"/>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32" h="73">
                  <a:moveTo>
                    <a:pt x="115" y="0"/>
                  </a:moveTo>
                  <a:lnTo>
                    <a:pt x="0" y="73"/>
                  </a:lnTo>
                  <a:lnTo>
                    <a:pt x="37" y="66"/>
                  </a:lnTo>
                  <a:lnTo>
                    <a:pt x="92" y="55"/>
                  </a:lnTo>
                  <a:lnTo>
                    <a:pt x="132" y="45"/>
                  </a:lnTo>
                  <a:lnTo>
                    <a:pt x="132" y="17"/>
                  </a:lnTo>
                  <a:lnTo>
                    <a:pt x="115" y="0"/>
                  </a:lnTo>
                  <a:close/>
                </a:path>
              </a:pathLst>
            </a:custGeom>
            <a:solidFill>
              <a:srgbClr val="647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62">
              <a:extLst>
                <a:ext uri="{FF2B5EF4-FFF2-40B4-BE49-F238E27FC236}">
                  <a16:creationId xmlns:a16="http://schemas.microsoft.com/office/drawing/2014/main" id="{D5434C1B-D687-404D-8B40-5EDE10AD7A6A}"/>
                </a:ext>
              </a:extLst>
            </p:cNvPr>
            <p:cNvSpPr>
              <a:spLocks/>
            </p:cNvSpPr>
            <p:nvPr/>
          </p:nvSpPr>
          <p:spPr bwMode="auto">
            <a:xfrm>
              <a:off x="5327651" y="1084263"/>
              <a:ext cx="209550" cy="115888"/>
            </a:xfrm>
            <a:custGeom>
              <a:avLst/>
              <a:gdLst>
                <a:gd name="T0" fmla="*/ 115 w 132"/>
                <a:gd name="T1" fmla="*/ 0 h 73"/>
                <a:gd name="T2" fmla="*/ 0 w 132"/>
                <a:gd name="T3" fmla="*/ 73 h 73"/>
                <a:gd name="T4" fmla="*/ 37 w 132"/>
                <a:gd name="T5" fmla="*/ 66 h 73"/>
                <a:gd name="T6" fmla="*/ 92 w 132"/>
                <a:gd name="T7" fmla="*/ 55 h 73"/>
                <a:gd name="T8" fmla="*/ 132 w 132"/>
                <a:gd name="T9" fmla="*/ 45 h 73"/>
                <a:gd name="T10" fmla="*/ 132 w 132"/>
                <a:gd name="T11" fmla="*/ 17 h 73"/>
                <a:gd name="T12" fmla="*/ 115 w 132"/>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32" h="73">
                  <a:moveTo>
                    <a:pt x="115" y="0"/>
                  </a:moveTo>
                  <a:lnTo>
                    <a:pt x="0" y="73"/>
                  </a:lnTo>
                  <a:lnTo>
                    <a:pt x="37" y="66"/>
                  </a:lnTo>
                  <a:lnTo>
                    <a:pt x="92" y="55"/>
                  </a:lnTo>
                  <a:lnTo>
                    <a:pt x="132" y="45"/>
                  </a:lnTo>
                  <a:lnTo>
                    <a:pt x="132" y="17"/>
                  </a:lnTo>
                  <a:lnTo>
                    <a:pt x="1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63">
              <a:extLst>
                <a:ext uri="{FF2B5EF4-FFF2-40B4-BE49-F238E27FC236}">
                  <a16:creationId xmlns:a16="http://schemas.microsoft.com/office/drawing/2014/main" id="{A123DD98-4EAA-4265-983F-141F2855E91C}"/>
                </a:ext>
              </a:extLst>
            </p:cNvPr>
            <p:cNvSpPr>
              <a:spLocks/>
            </p:cNvSpPr>
            <p:nvPr/>
          </p:nvSpPr>
          <p:spPr bwMode="auto">
            <a:xfrm>
              <a:off x="5510213" y="1050925"/>
              <a:ext cx="57150" cy="60325"/>
            </a:xfrm>
            <a:custGeom>
              <a:avLst/>
              <a:gdLst>
                <a:gd name="T0" fmla="*/ 36 w 36"/>
                <a:gd name="T1" fmla="*/ 0 h 38"/>
                <a:gd name="T2" fmla="*/ 0 w 36"/>
                <a:gd name="T3" fmla="*/ 21 h 38"/>
                <a:gd name="T4" fmla="*/ 17 w 36"/>
                <a:gd name="T5" fmla="*/ 38 h 38"/>
                <a:gd name="T6" fmla="*/ 17 w 36"/>
                <a:gd name="T7" fmla="*/ 28 h 38"/>
                <a:gd name="T8" fmla="*/ 36 w 36"/>
                <a:gd name="T9" fmla="*/ 28 h 38"/>
                <a:gd name="T10" fmla="*/ 36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36" y="0"/>
                  </a:moveTo>
                  <a:lnTo>
                    <a:pt x="0" y="21"/>
                  </a:lnTo>
                  <a:lnTo>
                    <a:pt x="17" y="38"/>
                  </a:lnTo>
                  <a:lnTo>
                    <a:pt x="17" y="28"/>
                  </a:lnTo>
                  <a:lnTo>
                    <a:pt x="36" y="28"/>
                  </a:lnTo>
                  <a:lnTo>
                    <a:pt x="36" y="0"/>
                  </a:lnTo>
                  <a:close/>
                </a:path>
              </a:pathLst>
            </a:custGeom>
            <a:solidFill>
              <a:srgbClr val="647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64">
              <a:extLst>
                <a:ext uri="{FF2B5EF4-FFF2-40B4-BE49-F238E27FC236}">
                  <a16:creationId xmlns:a16="http://schemas.microsoft.com/office/drawing/2014/main" id="{AB79FA46-50BF-443D-8F53-D4F3186DF7C3}"/>
                </a:ext>
              </a:extLst>
            </p:cNvPr>
            <p:cNvSpPr>
              <a:spLocks/>
            </p:cNvSpPr>
            <p:nvPr/>
          </p:nvSpPr>
          <p:spPr bwMode="auto">
            <a:xfrm>
              <a:off x="5510213" y="1050925"/>
              <a:ext cx="57150" cy="60325"/>
            </a:xfrm>
            <a:custGeom>
              <a:avLst/>
              <a:gdLst>
                <a:gd name="T0" fmla="*/ 36 w 36"/>
                <a:gd name="T1" fmla="*/ 0 h 38"/>
                <a:gd name="T2" fmla="*/ 0 w 36"/>
                <a:gd name="T3" fmla="*/ 21 h 38"/>
                <a:gd name="T4" fmla="*/ 17 w 36"/>
                <a:gd name="T5" fmla="*/ 38 h 38"/>
                <a:gd name="T6" fmla="*/ 17 w 36"/>
                <a:gd name="T7" fmla="*/ 28 h 38"/>
                <a:gd name="T8" fmla="*/ 36 w 36"/>
                <a:gd name="T9" fmla="*/ 28 h 38"/>
                <a:gd name="T10" fmla="*/ 36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36" y="0"/>
                  </a:moveTo>
                  <a:lnTo>
                    <a:pt x="0" y="21"/>
                  </a:lnTo>
                  <a:lnTo>
                    <a:pt x="17" y="38"/>
                  </a:lnTo>
                  <a:lnTo>
                    <a:pt x="17" y="28"/>
                  </a:lnTo>
                  <a:lnTo>
                    <a:pt x="36" y="28"/>
                  </a:lnTo>
                  <a:lnTo>
                    <a:pt x="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65">
              <a:extLst>
                <a:ext uri="{FF2B5EF4-FFF2-40B4-BE49-F238E27FC236}">
                  <a16:creationId xmlns:a16="http://schemas.microsoft.com/office/drawing/2014/main" id="{524A9F2C-78DF-4855-84EE-835664BF5621}"/>
                </a:ext>
              </a:extLst>
            </p:cNvPr>
            <p:cNvSpPr>
              <a:spLocks/>
            </p:cNvSpPr>
            <p:nvPr/>
          </p:nvSpPr>
          <p:spPr bwMode="auto">
            <a:xfrm>
              <a:off x="5638801" y="1095375"/>
              <a:ext cx="109538" cy="211138"/>
            </a:xfrm>
            <a:custGeom>
              <a:avLst/>
              <a:gdLst>
                <a:gd name="T0" fmla="*/ 25 w 29"/>
                <a:gd name="T1" fmla="*/ 0 h 56"/>
                <a:gd name="T2" fmla="*/ 0 w 29"/>
                <a:gd name="T3" fmla="*/ 0 h 56"/>
                <a:gd name="T4" fmla="*/ 5 w 29"/>
                <a:gd name="T5" fmla="*/ 28 h 56"/>
                <a:gd name="T6" fmla="*/ 0 w 29"/>
                <a:gd name="T7" fmla="*/ 56 h 56"/>
                <a:gd name="T8" fmla="*/ 25 w 29"/>
                <a:gd name="T9" fmla="*/ 56 h 56"/>
                <a:gd name="T10" fmla="*/ 29 w 29"/>
                <a:gd name="T11" fmla="*/ 28 h 56"/>
                <a:gd name="T12" fmla="*/ 25 w 29"/>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29" h="56">
                  <a:moveTo>
                    <a:pt x="25" y="0"/>
                  </a:moveTo>
                  <a:cubicBezTo>
                    <a:pt x="0" y="0"/>
                    <a:pt x="0" y="0"/>
                    <a:pt x="0" y="0"/>
                  </a:cubicBezTo>
                  <a:cubicBezTo>
                    <a:pt x="3" y="9"/>
                    <a:pt x="5" y="18"/>
                    <a:pt x="5" y="28"/>
                  </a:cubicBezTo>
                  <a:cubicBezTo>
                    <a:pt x="5" y="38"/>
                    <a:pt x="3" y="47"/>
                    <a:pt x="0" y="56"/>
                  </a:cubicBezTo>
                  <a:cubicBezTo>
                    <a:pt x="25" y="56"/>
                    <a:pt x="25" y="56"/>
                    <a:pt x="25" y="56"/>
                  </a:cubicBezTo>
                  <a:cubicBezTo>
                    <a:pt x="28" y="47"/>
                    <a:pt x="29" y="38"/>
                    <a:pt x="29" y="28"/>
                  </a:cubicBezTo>
                  <a:cubicBezTo>
                    <a:pt x="29" y="18"/>
                    <a:pt x="28" y="9"/>
                    <a:pt x="25" y="0"/>
                  </a:cubicBezTo>
                </a:path>
              </a:pathLst>
            </a:custGeom>
            <a:solidFill>
              <a:srgbClr val="C9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66">
              <a:extLst>
                <a:ext uri="{FF2B5EF4-FFF2-40B4-BE49-F238E27FC236}">
                  <a16:creationId xmlns:a16="http://schemas.microsoft.com/office/drawing/2014/main" id="{4AC676A3-7676-40D6-AB85-8D0A10060EEF}"/>
                </a:ext>
              </a:extLst>
            </p:cNvPr>
            <p:cNvSpPr>
              <a:spLocks/>
            </p:cNvSpPr>
            <p:nvPr/>
          </p:nvSpPr>
          <p:spPr bwMode="auto">
            <a:xfrm>
              <a:off x="5545138" y="1095375"/>
              <a:ext cx="112713" cy="211138"/>
            </a:xfrm>
            <a:custGeom>
              <a:avLst/>
              <a:gdLst>
                <a:gd name="T0" fmla="*/ 25 w 30"/>
                <a:gd name="T1" fmla="*/ 0 h 56"/>
                <a:gd name="T2" fmla="*/ 10 w 30"/>
                <a:gd name="T3" fmla="*/ 0 h 56"/>
                <a:gd name="T4" fmla="*/ 8 w 30"/>
                <a:gd name="T5" fmla="*/ 2 h 56"/>
                <a:gd name="T6" fmla="*/ 18 w 30"/>
                <a:gd name="T7" fmla="*/ 12 h 56"/>
                <a:gd name="T8" fmla="*/ 5 w 30"/>
                <a:gd name="T9" fmla="*/ 15 h 56"/>
                <a:gd name="T10" fmla="*/ 6 w 30"/>
                <a:gd name="T11" fmla="*/ 28 h 56"/>
                <a:gd name="T12" fmla="*/ 0 w 30"/>
                <a:gd name="T13" fmla="*/ 56 h 56"/>
                <a:gd name="T14" fmla="*/ 6 w 30"/>
                <a:gd name="T15" fmla="*/ 56 h 56"/>
                <a:gd name="T16" fmla="*/ 25 w 30"/>
                <a:gd name="T17" fmla="*/ 56 h 56"/>
                <a:gd name="T18" fmla="*/ 30 w 30"/>
                <a:gd name="T19" fmla="*/ 28 h 56"/>
                <a:gd name="T20" fmla="*/ 25 w 30"/>
                <a:gd name="T2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56">
                  <a:moveTo>
                    <a:pt x="25" y="0"/>
                  </a:moveTo>
                  <a:cubicBezTo>
                    <a:pt x="10" y="0"/>
                    <a:pt x="10" y="0"/>
                    <a:pt x="10" y="0"/>
                  </a:cubicBezTo>
                  <a:cubicBezTo>
                    <a:pt x="8" y="2"/>
                    <a:pt x="8" y="2"/>
                    <a:pt x="8" y="2"/>
                  </a:cubicBezTo>
                  <a:cubicBezTo>
                    <a:pt x="18" y="12"/>
                    <a:pt x="18" y="12"/>
                    <a:pt x="18" y="12"/>
                  </a:cubicBezTo>
                  <a:cubicBezTo>
                    <a:pt x="5" y="15"/>
                    <a:pt x="5" y="15"/>
                    <a:pt x="5" y="15"/>
                  </a:cubicBezTo>
                  <a:cubicBezTo>
                    <a:pt x="6" y="19"/>
                    <a:pt x="6" y="23"/>
                    <a:pt x="6" y="28"/>
                  </a:cubicBezTo>
                  <a:cubicBezTo>
                    <a:pt x="6" y="38"/>
                    <a:pt x="4" y="48"/>
                    <a:pt x="0" y="56"/>
                  </a:cubicBezTo>
                  <a:cubicBezTo>
                    <a:pt x="6" y="56"/>
                    <a:pt x="6" y="56"/>
                    <a:pt x="6" y="56"/>
                  </a:cubicBezTo>
                  <a:cubicBezTo>
                    <a:pt x="25" y="56"/>
                    <a:pt x="25" y="56"/>
                    <a:pt x="25" y="56"/>
                  </a:cubicBezTo>
                  <a:cubicBezTo>
                    <a:pt x="28" y="47"/>
                    <a:pt x="30" y="38"/>
                    <a:pt x="30" y="28"/>
                  </a:cubicBezTo>
                  <a:cubicBezTo>
                    <a:pt x="30" y="18"/>
                    <a:pt x="28" y="9"/>
                    <a:pt x="25" y="0"/>
                  </a:cubicBezTo>
                </a:path>
              </a:pathLst>
            </a:custGeom>
            <a:solidFill>
              <a:srgbClr val="CD66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67">
              <a:extLst>
                <a:ext uri="{FF2B5EF4-FFF2-40B4-BE49-F238E27FC236}">
                  <a16:creationId xmlns:a16="http://schemas.microsoft.com/office/drawing/2014/main" id="{A1012D5E-719E-4B17-A4AC-C7B5E560AF5F}"/>
                </a:ext>
              </a:extLst>
            </p:cNvPr>
            <p:cNvSpPr>
              <a:spLocks/>
            </p:cNvSpPr>
            <p:nvPr/>
          </p:nvSpPr>
          <p:spPr bwMode="auto">
            <a:xfrm>
              <a:off x="5537201" y="1152525"/>
              <a:ext cx="30163" cy="153988"/>
            </a:xfrm>
            <a:custGeom>
              <a:avLst/>
              <a:gdLst>
                <a:gd name="T0" fmla="*/ 7 w 8"/>
                <a:gd name="T1" fmla="*/ 0 h 41"/>
                <a:gd name="T2" fmla="*/ 0 w 8"/>
                <a:gd name="T3" fmla="*/ 1 h 41"/>
                <a:gd name="T4" fmla="*/ 0 w 8"/>
                <a:gd name="T5" fmla="*/ 41 h 41"/>
                <a:gd name="T6" fmla="*/ 2 w 8"/>
                <a:gd name="T7" fmla="*/ 41 h 41"/>
                <a:gd name="T8" fmla="*/ 8 w 8"/>
                <a:gd name="T9" fmla="*/ 13 h 41"/>
                <a:gd name="T10" fmla="*/ 7 w 8"/>
                <a:gd name="T11" fmla="*/ 0 h 41"/>
              </a:gdLst>
              <a:ahLst/>
              <a:cxnLst>
                <a:cxn ang="0">
                  <a:pos x="T0" y="T1"/>
                </a:cxn>
                <a:cxn ang="0">
                  <a:pos x="T2" y="T3"/>
                </a:cxn>
                <a:cxn ang="0">
                  <a:pos x="T4" y="T5"/>
                </a:cxn>
                <a:cxn ang="0">
                  <a:pos x="T6" y="T7"/>
                </a:cxn>
                <a:cxn ang="0">
                  <a:pos x="T8" y="T9"/>
                </a:cxn>
                <a:cxn ang="0">
                  <a:pos x="T10" y="T11"/>
                </a:cxn>
              </a:cxnLst>
              <a:rect l="0" t="0" r="r" b="b"/>
              <a:pathLst>
                <a:path w="8" h="41">
                  <a:moveTo>
                    <a:pt x="7" y="0"/>
                  </a:moveTo>
                  <a:cubicBezTo>
                    <a:pt x="0" y="1"/>
                    <a:pt x="0" y="1"/>
                    <a:pt x="0" y="1"/>
                  </a:cubicBezTo>
                  <a:cubicBezTo>
                    <a:pt x="0" y="41"/>
                    <a:pt x="0" y="41"/>
                    <a:pt x="0" y="41"/>
                  </a:cubicBezTo>
                  <a:cubicBezTo>
                    <a:pt x="2" y="41"/>
                    <a:pt x="2" y="41"/>
                    <a:pt x="2" y="41"/>
                  </a:cubicBezTo>
                  <a:cubicBezTo>
                    <a:pt x="6" y="33"/>
                    <a:pt x="8" y="23"/>
                    <a:pt x="8" y="13"/>
                  </a:cubicBezTo>
                  <a:cubicBezTo>
                    <a:pt x="8" y="8"/>
                    <a:pt x="8" y="4"/>
                    <a:pt x="7" y="0"/>
                  </a:cubicBezTo>
                </a:path>
              </a:pathLst>
            </a:custGeom>
            <a:solidFill>
              <a:srgbClr val="C9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68">
              <a:extLst>
                <a:ext uri="{FF2B5EF4-FFF2-40B4-BE49-F238E27FC236}">
                  <a16:creationId xmlns:a16="http://schemas.microsoft.com/office/drawing/2014/main" id="{E01C5904-8C87-4394-9B1E-9545FD9C6A8A}"/>
                </a:ext>
              </a:extLst>
            </p:cNvPr>
            <p:cNvSpPr>
              <a:spLocks/>
            </p:cNvSpPr>
            <p:nvPr/>
          </p:nvSpPr>
          <p:spPr bwMode="auto">
            <a:xfrm>
              <a:off x="5537201" y="1103313"/>
              <a:ext cx="74613" cy="52388"/>
            </a:xfrm>
            <a:custGeom>
              <a:avLst/>
              <a:gdLst>
                <a:gd name="T0" fmla="*/ 24 w 47"/>
                <a:gd name="T1" fmla="*/ 0 h 33"/>
                <a:gd name="T2" fmla="*/ 10 w 47"/>
                <a:gd name="T3" fmla="*/ 14 h 33"/>
                <a:gd name="T4" fmla="*/ 0 w 47"/>
                <a:gd name="T5" fmla="*/ 5 h 33"/>
                <a:gd name="T6" fmla="*/ 0 w 47"/>
                <a:gd name="T7" fmla="*/ 33 h 33"/>
                <a:gd name="T8" fmla="*/ 17 w 47"/>
                <a:gd name="T9" fmla="*/ 31 h 33"/>
                <a:gd name="T10" fmla="*/ 47 w 47"/>
                <a:gd name="T11" fmla="*/ 24 h 33"/>
                <a:gd name="T12" fmla="*/ 24 w 47"/>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47" h="33">
                  <a:moveTo>
                    <a:pt x="24" y="0"/>
                  </a:moveTo>
                  <a:lnTo>
                    <a:pt x="10" y="14"/>
                  </a:lnTo>
                  <a:lnTo>
                    <a:pt x="0" y="5"/>
                  </a:lnTo>
                  <a:lnTo>
                    <a:pt x="0" y="33"/>
                  </a:lnTo>
                  <a:lnTo>
                    <a:pt x="17" y="31"/>
                  </a:lnTo>
                  <a:lnTo>
                    <a:pt x="47" y="24"/>
                  </a:lnTo>
                  <a:lnTo>
                    <a:pt x="24" y="0"/>
                  </a:lnTo>
                  <a:close/>
                </a:path>
              </a:pathLst>
            </a:custGeom>
            <a:solidFill>
              <a:srgbClr val="647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69">
              <a:extLst>
                <a:ext uri="{FF2B5EF4-FFF2-40B4-BE49-F238E27FC236}">
                  <a16:creationId xmlns:a16="http://schemas.microsoft.com/office/drawing/2014/main" id="{22456CD6-2D98-4451-9FFF-2EEAA16E17B0}"/>
                </a:ext>
              </a:extLst>
            </p:cNvPr>
            <p:cNvSpPr>
              <a:spLocks/>
            </p:cNvSpPr>
            <p:nvPr/>
          </p:nvSpPr>
          <p:spPr bwMode="auto">
            <a:xfrm>
              <a:off x="5537201" y="1103313"/>
              <a:ext cx="74613" cy="52388"/>
            </a:xfrm>
            <a:custGeom>
              <a:avLst/>
              <a:gdLst>
                <a:gd name="T0" fmla="*/ 24 w 47"/>
                <a:gd name="T1" fmla="*/ 0 h 33"/>
                <a:gd name="T2" fmla="*/ 10 w 47"/>
                <a:gd name="T3" fmla="*/ 14 h 33"/>
                <a:gd name="T4" fmla="*/ 0 w 47"/>
                <a:gd name="T5" fmla="*/ 5 h 33"/>
                <a:gd name="T6" fmla="*/ 0 w 47"/>
                <a:gd name="T7" fmla="*/ 33 h 33"/>
                <a:gd name="T8" fmla="*/ 17 w 47"/>
                <a:gd name="T9" fmla="*/ 31 h 33"/>
                <a:gd name="T10" fmla="*/ 47 w 47"/>
                <a:gd name="T11" fmla="*/ 24 h 33"/>
                <a:gd name="T12" fmla="*/ 24 w 47"/>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47" h="33">
                  <a:moveTo>
                    <a:pt x="24" y="0"/>
                  </a:moveTo>
                  <a:lnTo>
                    <a:pt x="10" y="14"/>
                  </a:lnTo>
                  <a:lnTo>
                    <a:pt x="0" y="5"/>
                  </a:lnTo>
                  <a:lnTo>
                    <a:pt x="0" y="33"/>
                  </a:lnTo>
                  <a:lnTo>
                    <a:pt x="17" y="31"/>
                  </a:lnTo>
                  <a:lnTo>
                    <a:pt x="47" y="24"/>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70">
              <a:extLst>
                <a:ext uri="{FF2B5EF4-FFF2-40B4-BE49-F238E27FC236}">
                  <a16:creationId xmlns:a16="http://schemas.microsoft.com/office/drawing/2014/main" id="{EA427B3E-FEDE-46BE-845B-86E7686D5CFF}"/>
                </a:ext>
              </a:extLst>
            </p:cNvPr>
            <p:cNvSpPr>
              <a:spLocks/>
            </p:cNvSpPr>
            <p:nvPr/>
          </p:nvSpPr>
          <p:spPr bwMode="auto">
            <a:xfrm>
              <a:off x="5537201" y="1095375"/>
              <a:ext cx="44450" cy="30163"/>
            </a:xfrm>
            <a:custGeom>
              <a:avLst/>
              <a:gdLst>
                <a:gd name="T0" fmla="*/ 28 w 28"/>
                <a:gd name="T1" fmla="*/ 0 h 19"/>
                <a:gd name="T2" fmla="*/ 19 w 28"/>
                <a:gd name="T3" fmla="*/ 0 h 19"/>
                <a:gd name="T4" fmla="*/ 0 w 28"/>
                <a:gd name="T5" fmla="*/ 0 h 19"/>
                <a:gd name="T6" fmla="*/ 0 w 28"/>
                <a:gd name="T7" fmla="*/ 10 h 19"/>
                <a:gd name="T8" fmla="*/ 10 w 28"/>
                <a:gd name="T9" fmla="*/ 19 h 19"/>
                <a:gd name="T10" fmla="*/ 24 w 28"/>
                <a:gd name="T11" fmla="*/ 5 h 19"/>
                <a:gd name="T12" fmla="*/ 28 w 28"/>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8" h="19">
                  <a:moveTo>
                    <a:pt x="28" y="0"/>
                  </a:moveTo>
                  <a:lnTo>
                    <a:pt x="19" y="0"/>
                  </a:lnTo>
                  <a:lnTo>
                    <a:pt x="0" y="0"/>
                  </a:lnTo>
                  <a:lnTo>
                    <a:pt x="0" y="10"/>
                  </a:lnTo>
                  <a:lnTo>
                    <a:pt x="10" y="19"/>
                  </a:lnTo>
                  <a:lnTo>
                    <a:pt x="24" y="5"/>
                  </a:lnTo>
                  <a:lnTo>
                    <a:pt x="28" y="0"/>
                  </a:lnTo>
                  <a:close/>
                </a:path>
              </a:pathLst>
            </a:custGeom>
            <a:solidFill>
              <a:srgbClr val="647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71">
              <a:extLst>
                <a:ext uri="{FF2B5EF4-FFF2-40B4-BE49-F238E27FC236}">
                  <a16:creationId xmlns:a16="http://schemas.microsoft.com/office/drawing/2014/main" id="{53191293-B58F-4FF3-85E4-6A47B60BABBD}"/>
                </a:ext>
              </a:extLst>
            </p:cNvPr>
            <p:cNvSpPr>
              <a:spLocks/>
            </p:cNvSpPr>
            <p:nvPr/>
          </p:nvSpPr>
          <p:spPr bwMode="auto">
            <a:xfrm>
              <a:off x="5537201" y="1095375"/>
              <a:ext cx="44450" cy="30163"/>
            </a:xfrm>
            <a:custGeom>
              <a:avLst/>
              <a:gdLst>
                <a:gd name="T0" fmla="*/ 28 w 28"/>
                <a:gd name="T1" fmla="*/ 0 h 19"/>
                <a:gd name="T2" fmla="*/ 19 w 28"/>
                <a:gd name="T3" fmla="*/ 0 h 19"/>
                <a:gd name="T4" fmla="*/ 0 w 28"/>
                <a:gd name="T5" fmla="*/ 0 h 19"/>
                <a:gd name="T6" fmla="*/ 0 w 28"/>
                <a:gd name="T7" fmla="*/ 10 h 19"/>
                <a:gd name="T8" fmla="*/ 10 w 28"/>
                <a:gd name="T9" fmla="*/ 19 h 19"/>
                <a:gd name="T10" fmla="*/ 24 w 28"/>
                <a:gd name="T11" fmla="*/ 5 h 19"/>
                <a:gd name="T12" fmla="*/ 28 w 28"/>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8" h="19">
                  <a:moveTo>
                    <a:pt x="28" y="0"/>
                  </a:moveTo>
                  <a:lnTo>
                    <a:pt x="19" y="0"/>
                  </a:lnTo>
                  <a:lnTo>
                    <a:pt x="0" y="0"/>
                  </a:lnTo>
                  <a:lnTo>
                    <a:pt x="0" y="10"/>
                  </a:lnTo>
                  <a:lnTo>
                    <a:pt x="10" y="19"/>
                  </a:lnTo>
                  <a:lnTo>
                    <a:pt x="24" y="5"/>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8" name="组合 37">
            <a:extLst>
              <a:ext uri="{FF2B5EF4-FFF2-40B4-BE49-F238E27FC236}">
                <a16:creationId xmlns:a16="http://schemas.microsoft.com/office/drawing/2014/main" id="{9AD7C7B9-2781-4755-B3D6-C4A60DABDA6B}"/>
              </a:ext>
            </a:extLst>
          </p:cNvPr>
          <p:cNvGrpSpPr/>
          <p:nvPr/>
        </p:nvGrpSpPr>
        <p:grpSpPr>
          <a:xfrm>
            <a:off x="1707703" y="1233741"/>
            <a:ext cx="601662" cy="963613"/>
            <a:chOff x="9888538" y="692150"/>
            <a:chExt cx="601662" cy="963613"/>
          </a:xfrm>
        </p:grpSpPr>
        <p:sp>
          <p:nvSpPr>
            <p:cNvPr id="39" name="Freeform 346">
              <a:extLst>
                <a:ext uri="{FF2B5EF4-FFF2-40B4-BE49-F238E27FC236}">
                  <a16:creationId xmlns:a16="http://schemas.microsoft.com/office/drawing/2014/main" id="{7647F35F-3E4B-4F07-B1F1-5B6782288DAE}"/>
                </a:ext>
              </a:extLst>
            </p:cNvPr>
            <p:cNvSpPr>
              <a:spLocks/>
            </p:cNvSpPr>
            <p:nvPr/>
          </p:nvSpPr>
          <p:spPr bwMode="auto">
            <a:xfrm>
              <a:off x="9979025" y="1233488"/>
              <a:ext cx="209550" cy="422275"/>
            </a:xfrm>
            <a:custGeom>
              <a:avLst/>
              <a:gdLst>
                <a:gd name="T0" fmla="*/ 57 w 132"/>
                <a:gd name="T1" fmla="*/ 0 h 266"/>
                <a:gd name="T2" fmla="*/ 0 w 132"/>
                <a:gd name="T3" fmla="*/ 247 h 266"/>
                <a:gd name="T4" fmla="*/ 19 w 132"/>
                <a:gd name="T5" fmla="*/ 266 h 266"/>
                <a:gd name="T6" fmla="*/ 132 w 132"/>
                <a:gd name="T7" fmla="*/ 209 h 266"/>
                <a:gd name="T8" fmla="*/ 132 w 132"/>
                <a:gd name="T9" fmla="*/ 0 h 266"/>
                <a:gd name="T10" fmla="*/ 57 w 132"/>
                <a:gd name="T11" fmla="*/ 0 h 266"/>
              </a:gdLst>
              <a:ahLst/>
              <a:cxnLst>
                <a:cxn ang="0">
                  <a:pos x="T0" y="T1"/>
                </a:cxn>
                <a:cxn ang="0">
                  <a:pos x="T2" y="T3"/>
                </a:cxn>
                <a:cxn ang="0">
                  <a:pos x="T4" y="T5"/>
                </a:cxn>
                <a:cxn ang="0">
                  <a:pos x="T6" y="T7"/>
                </a:cxn>
                <a:cxn ang="0">
                  <a:pos x="T8" y="T9"/>
                </a:cxn>
                <a:cxn ang="0">
                  <a:pos x="T10" y="T11"/>
                </a:cxn>
              </a:cxnLst>
              <a:rect l="0" t="0" r="r" b="b"/>
              <a:pathLst>
                <a:path w="132" h="266">
                  <a:moveTo>
                    <a:pt x="57" y="0"/>
                  </a:moveTo>
                  <a:lnTo>
                    <a:pt x="0" y="247"/>
                  </a:lnTo>
                  <a:lnTo>
                    <a:pt x="19" y="266"/>
                  </a:lnTo>
                  <a:lnTo>
                    <a:pt x="132" y="209"/>
                  </a:lnTo>
                  <a:lnTo>
                    <a:pt x="132" y="0"/>
                  </a:lnTo>
                  <a:lnTo>
                    <a:pt x="57" y="0"/>
                  </a:lnTo>
                  <a:close/>
                </a:path>
              </a:pathLst>
            </a:custGeom>
            <a:solidFill>
              <a:srgbClr val="FBD4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47">
              <a:extLst>
                <a:ext uri="{FF2B5EF4-FFF2-40B4-BE49-F238E27FC236}">
                  <a16:creationId xmlns:a16="http://schemas.microsoft.com/office/drawing/2014/main" id="{1FDD2267-9309-4607-8CD8-C20B1633E219}"/>
                </a:ext>
              </a:extLst>
            </p:cNvPr>
            <p:cNvSpPr>
              <a:spLocks/>
            </p:cNvSpPr>
            <p:nvPr/>
          </p:nvSpPr>
          <p:spPr bwMode="auto">
            <a:xfrm>
              <a:off x="10188575" y="1233488"/>
              <a:ext cx="211137" cy="422275"/>
            </a:xfrm>
            <a:custGeom>
              <a:avLst/>
              <a:gdLst>
                <a:gd name="T0" fmla="*/ 133 w 133"/>
                <a:gd name="T1" fmla="*/ 247 h 266"/>
                <a:gd name="T2" fmla="*/ 76 w 133"/>
                <a:gd name="T3" fmla="*/ 0 h 266"/>
                <a:gd name="T4" fmla="*/ 0 w 133"/>
                <a:gd name="T5" fmla="*/ 0 h 266"/>
                <a:gd name="T6" fmla="*/ 0 w 133"/>
                <a:gd name="T7" fmla="*/ 209 h 266"/>
                <a:gd name="T8" fmla="*/ 114 w 133"/>
                <a:gd name="T9" fmla="*/ 266 h 266"/>
                <a:gd name="T10" fmla="*/ 133 w 133"/>
                <a:gd name="T11" fmla="*/ 247 h 266"/>
              </a:gdLst>
              <a:ahLst/>
              <a:cxnLst>
                <a:cxn ang="0">
                  <a:pos x="T0" y="T1"/>
                </a:cxn>
                <a:cxn ang="0">
                  <a:pos x="T2" y="T3"/>
                </a:cxn>
                <a:cxn ang="0">
                  <a:pos x="T4" y="T5"/>
                </a:cxn>
                <a:cxn ang="0">
                  <a:pos x="T6" y="T7"/>
                </a:cxn>
                <a:cxn ang="0">
                  <a:pos x="T8" y="T9"/>
                </a:cxn>
                <a:cxn ang="0">
                  <a:pos x="T10" y="T11"/>
                </a:cxn>
              </a:cxnLst>
              <a:rect l="0" t="0" r="r" b="b"/>
              <a:pathLst>
                <a:path w="133" h="266">
                  <a:moveTo>
                    <a:pt x="133" y="247"/>
                  </a:moveTo>
                  <a:lnTo>
                    <a:pt x="76" y="0"/>
                  </a:lnTo>
                  <a:lnTo>
                    <a:pt x="0" y="0"/>
                  </a:lnTo>
                  <a:lnTo>
                    <a:pt x="0" y="209"/>
                  </a:lnTo>
                  <a:lnTo>
                    <a:pt x="114" y="266"/>
                  </a:lnTo>
                  <a:lnTo>
                    <a:pt x="133" y="247"/>
                  </a:lnTo>
                  <a:close/>
                </a:path>
              </a:pathLst>
            </a:custGeom>
            <a:solidFill>
              <a:srgbClr val="FFBF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48">
              <a:extLst>
                <a:ext uri="{FF2B5EF4-FFF2-40B4-BE49-F238E27FC236}">
                  <a16:creationId xmlns:a16="http://schemas.microsoft.com/office/drawing/2014/main" id="{5BFF4A2B-24AE-4902-81B2-AD93048D17CA}"/>
                </a:ext>
              </a:extLst>
            </p:cNvPr>
            <p:cNvSpPr>
              <a:spLocks/>
            </p:cNvSpPr>
            <p:nvPr/>
          </p:nvSpPr>
          <p:spPr bwMode="auto">
            <a:xfrm>
              <a:off x="9888538" y="993775"/>
              <a:ext cx="300037" cy="300038"/>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cubicBezTo>
                    <a:pt x="0" y="44"/>
                    <a:pt x="36" y="80"/>
                    <a:pt x="80" y="80"/>
                  </a:cubicBezTo>
                  <a:cubicBezTo>
                    <a:pt x="80" y="0"/>
                    <a:pt x="80" y="0"/>
                    <a:pt x="80" y="0"/>
                  </a:cubicBezTo>
                  <a:lnTo>
                    <a:pt x="0" y="0"/>
                  </a:lnTo>
                  <a:close/>
                </a:path>
              </a:pathLst>
            </a:custGeom>
            <a:solidFill>
              <a:srgbClr val="D25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49">
              <a:extLst>
                <a:ext uri="{FF2B5EF4-FFF2-40B4-BE49-F238E27FC236}">
                  <a16:creationId xmlns:a16="http://schemas.microsoft.com/office/drawing/2014/main" id="{136E6333-355A-4A09-9446-B8B6A6A3DB06}"/>
                </a:ext>
              </a:extLst>
            </p:cNvPr>
            <p:cNvSpPr>
              <a:spLocks/>
            </p:cNvSpPr>
            <p:nvPr/>
          </p:nvSpPr>
          <p:spPr bwMode="auto">
            <a:xfrm>
              <a:off x="10188575" y="993775"/>
              <a:ext cx="301625" cy="300038"/>
            </a:xfrm>
            <a:custGeom>
              <a:avLst/>
              <a:gdLst>
                <a:gd name="T0" fmla="*/ 80 w 80"/>
                <a:gd name="T1" fmla="*/ 0 h 80"/>
                <a:gd name="T2" fmla="*/ 0 w 80"/>
                <a:gd name="T3" fmla="*/ 0 h 80"/>
                <a:gd name="T4" fmla="*/ 0 w 80"/>
                <a:gd name="T5" fmla="*/ 80 h 80"/>
                <a:gd name="T6" fmla="*/ 80 w 80"/>
                <a:gd name="T7" fmla="*/ 0 h 80"/>
              </a:gdLst>
              <a:ahLst/>
              <a:cxnLst>
                <a:cxn ang="0">
                  <a:pos x="T0" y="T1"/>
                </a:cxn>
                <a:cxn ang="0">
                  <a:pos x="T2" y="T3"/>
                </a:cxn>
                <a:cxn ang="0">
                  <a:pos x="T4" y="T5"/>
                </a:cxn>
                <a:cxn ang="0">
                  <a:pos x="T6" y="T7"/>
                </a:cxn>
              </a:cxnLst>
              <a:rect l="0" t="0" r="r" b="b"/>
              <a:pathLst>
                <a:path w="80" h="80">
                  <a:moveTo>
                    <a:pt x="80" y="0"/>
                  </a:moveTo>
                  <a:cubicBezTo>
                    <a:pt x="0" y="0"/>
                    <a:pt x="0" y="0"/>
                    <a:pt x="0" y="0"/>
                  </a:cubicBezTo>
                  <a:cubicBezTo>
                    <a:pt x="0" y="80"/>
                    <a:pt x="0" y="80"/>
                    <a:pt x="0" y="80"/>
                  </a:cubicBezTo>
                  <a:cubicBezTo>
                    <a:pt x="44" y="80"/>
                    <a:pt x="80" y="44"/>
                    <a:pt x="80" y="0"/>
                  </a:cubicBezTo>
                  <a:close/>
                </a:path>
              </a:pathLst>
            </a:custGeom>
            <a:solidFill>
              <a:srgbClr val="CD41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350">
              <a:extLst>
                <a:ext uri="{FF2B5EF4-FFF2-40B4-BE49-F238E27FC236}">
                  <a16:creationId xmlns:a16="http://schemas.microsoft.com/office/drawing/2014/main" id="{72F7CC91-DEE0-4BCD-ABD3-8BAF280BBFE3}"/>
                </a:ext>
              </a:extLst>
            </p:cNvPr>
            <p:cNvSpPr>
              <a:spLocks/>
            </p:cNvSpPr>
            <p:nvPr/>
          </p:nvSpPr>
          <p:spPr bwMode="auto">
            <a:xfrm>
              <a:off x="9888538" y="692150"/>
              <a:ext cx="300037" cy="301625"/>
            </a:xfrm>
            <a:custGeom>
              <a:avLst/>
              <a:gdLst>
                <a:gd name="T0" fmla="*/ 80 w 80"/>
                <a:gd name="T1" fmla="*/ 0 h 80"/>
                <a:gd name="T2" fmla="*/ 0 w 80"/>
                <a:gd name="T3" fmla="*/ 80 h 80"/>
                <a:gd name="T4" fmla="*/ 80 w 80"/>
                <a:gd name="T5" fmla="*/ 80 h 80"/>
                <a:gd name="T6" fmla="*/ 80 w 80"/>
                <a:gd name="T7" fmla="*/ 0 h 80"/>
              </a:gdLst>
              <a:ahLst/>
              <a:cxnLst>
                <a:cxn ang="0">
                  <a:pos x="T0" y="T1"/>
                </a:cxn>
                <a:cxn ang="0">
                  <a:pos x="T2" y="T3"/>
                </a:cxn>
                <a:cxn ang="0">
                  <a:pos x="T4" y="T5"/>
                </a:cxn>
                <a:cxn ang="0">
                  <a:pos x="T6" y="T7"/>
                </a:cxn>
              </a:cxnLst>
              <a:rect l="0" t="0" r="r" b="b"/>
              <a:pathLst>
                <a:path w="80" h="80">
                  <a:moveTo>
                    <a:pt x="80" y="0"/>
                  </a:moveTo>
                  <a:cubicBezTo>
                    <a:pt x="36" y="0"/>
                    <a:pt x="0" y="36"/>
                    <a:pt x="0" y="80"/>
                  </a:cubicBezTo>
                  <a:cubicBezTo>
                    <a:pt x="80" y="80"/>
                    <a:pt x="80" y="80"/>
                    <a:pt x="80" y="80"/>
                  </a:cubicBezTo>
                  <a:lnTo>
                    <a:pt x="80" y="0"/>
                  </a:lnTo>
                  <a:close/>
                </a:path>
              </a:pathLst>
            </a:custGeom>
            <a:solidFill>
              <a:srgbClr val="CD41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351">
              <a:extLst>
                <a:ext uri="{FF2B5EF4-FFF2-40B4-BE49-F238E27FC236}">
                  <a16:creationId xmlns:a16="http://schemas.microsoft.com/office/drawing/2014/main" id="{0443E26B-C4A6-49D7-B440-90FFF0564AC0}"/>
                </a:ext>
              </a:extLst>
            </p:cNvPr>
            <p:cNvSpPr>
              <a:spLocks/>
            </p:cNvSpPr>
            <p:nvPr/>
          </p:nvSpPr>
          <p:spPr bwMode="auto">
            <a:xfrm>
              <a:off x="10188575" y="692150"/>
              <a:ext cx="301625" cy="301625"/>
            </a:xfrm>
            <a:custGeom>
              <a:avLst/>
              <a:gdLst>
                <a:gd name="T0" fmla="*/ 80 w 80"/>
                <a:gd name="T1" fmla="*/ 80 h 80"/>
                <a:gd name="T2" fmla="*/ 0 w 80"/>
                <a:gd name="T3" fmla="*/ 0 h 80"/>
                <a:gd name="T4" fmla="*/ 0 w 80"/>
                <a:gd name="T5" fmla="*/ 80 h 80"/>
                <a:gd name="T6" fmla="*/ 80 w 80"/>
                <a:gd name="T7" fmla="*/ 80 h 80"/>
              </a:gdLst>
              <a:ahLst/>
              <a:cxnLst>
                <a:cxn ang="0">
                  <a:pos x="T0" y="T1"/>
                </a:cxn>
                <a:cxn ang="0">
                  <a:pos x="T2" y="T3"/>
                </a:cxn>
                <a:cxn ang="0">
                  <a:pos x="T4" y="T5"/>
                </a:cxn>
                <a:cxn ang="0">
                  <a:pos x="T6" y="T7"/>
                </a:cxn>
              </a:cxnLst>
              <a:rect l="0" t="0" r="r" b="b"/>
              <a:pathLst>
                <a:path w="80" h="80">
                  <a:moveTo>
                    <a:pt x="80" y="80"/>
                  </a:moveTo>
                  <a:cubicBezTo>
                    <a:pt x="80" y="36"/>
                    <a:pt x="44" y="0"/>
                    <a:pt x="0" y="0"/>
                  </a:cubicBezTo>
                  <a:cubicBezTo>
                    <a:pt x="0" y="80"/>
                    <a:pt x="0" y="80"/>
                    <a:pt x="0" y="80"/>
                  </a:cubicBezTo>
                  <a:lnTo>
                    <a:pt x="80" y="80"/>
                  </a:lnTo>
                  <a:close/>
                </a:path>
              </a:pathLst>
            </a:custGeom>
            <a:solidFill>
              <a:srgbClr val="D25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Oval 352">
              <a:extLst>
                <a:ext uri="{FF2B5EF4-FFF2-40B4-BE49-F238E27FC236}">
                  <a16:creationId xmlns:a16="http://schemas.microsoft.com/office/drawing/2014/main" id="{43E3AF5F-EAC9-4C20-820B-3ABCDA2F67F2}"/>
                </a:ext>
              </a:extLst>
            </p:cNvPr>
            <p:cNvSpPr>
              <a:spLocks noChangeArrowheads="1"/>
            </p:cNvSpPr>
            <p:nvPr/>
          </p:nvSpPr>
          <p:spPr bwMode="auto">
            <a:xfrm>
              <a:off x="9979025" y="782638"/>
              <a:ext cx="420687" cy="420688"/>
            </a:xfrm>
            <a:prstGeom prst="ellipse">
              <a:avLst/>
            </a:prstGeom>
            <a:solidFill>
              <a:srgbClr val="F05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Rectangle 353">
              <a:extLst>
                <a:ext uri="{FF2B5EF4-FFF2-40B4-BE49-F238E27FC236}">
                  <a16:creationId xmlns:a16="http://schemas.microsoft.com/office/drawing/2014/main" id="{D90FD60B-0415-485C-94E2-C4257545CD7B}"/>
                </a:ext>
              </a:extLst>
            </p:cNvPr>
            <p:cNvSpPr>
              <a:spLocks noChangeArrowheads="1"/>
            </p:cNvSpPr>
            <p:nvPr/>
          </p:nvSpPr>
          <p:spPr bwMode="auto">
            <a:xfrm>
              <a:off x="10174288" y="903288"/>
              <a:ext cx="30162" cy="180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Rectangle 354">
              <a:extLst>
                <a:ext uri="{FF2B5EF4-FFF2-40B4-BE49-F238E27FC236}">
                  <a16:creationId xmlns:a16="http://schemas.microsoft.com/office/drawing/2014/main" id="{47273CD9-FCE9-4F32-A415-F18CDC57A4FB}"/>
                </a:ext>
              </a:extLst>
            </p:cNvPr>
            <p:cNvSpPr>
              <a:spLocks noChangeArrowheads="1"/>
            </p:cNvSpPr>
            <p:nvPr/>
          </p:nvSpPr>
          <p:spPr bwMode="auto">
            <a:xfrm>
              <a:off x="10144125" y="903288"/>
              <a:ext cx="30162"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Oval 355">
              <a:extLst>
                <a:ext uri="{FF2B5EF4-FFF2-40B4-BE49-F238E27FC236}">
                  <a16:creationId xmlns:a16="http://schemas.microsoft.com/office/drawing/2014/main" id="{963920CC-D006-449A-AD53-D8B5C2DF2D13}"/>
                </a:ext>
              </a:extLst>
            </p:cNvPr>
            <p:cNvSpPr>
              <a:spLocks noChangeArrowheads="1"/>
            </p:cNvSpPr>
            <p:nvPr/>
          </p:nvSpPr>
          <p:spPr bwMode="auto">
            <a:xfrm>
              <a:off x="10339388" y="977900"/>
              <a:ext cx="30162" cy="30163"/>
            </a:xfrm>
            <a:prstGeom prst="ellipse">
              <a:avLst/>
            </a:prstGeom>
            <a:solidFill>
              <a:srgbClr val="CD41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Oval 356">
              <a:extLst>
                <a:ext uri="{FF2B5EF4-FFF2-40B4-BE49-F238E27FC236}">
                  <a16:creationId xmlns:a16="http://schemas.microsoft.com/office/drawing/2014/main" id="{D698F5EC-DD49-47CC-9B85-5380727829D0}"/>
                </a:ext>
              </a:extLst>
            </p:cNvPr>
            <p:cNvSpPr>
              <a:spLocks noChangeArrowheads="1"/>
            </p:cNvSpPr>
            <p:nvPr/>
          </p:nvSpPr>
          <p:spPr bwMode="auto">
            <a:xfrm>
              <a:off x="10009188" y="977900"/>
              <a:ext cx="30162" cy="30163"/>
            </a:xfrm>
            <a:prstGeom prst="ellipse">
              <a:avLst/>
            </a:prstGeom>
            <a:solidFill>
              <a:srgbClr val="CD41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Oval 357">
              <a:extLst>
                <a:ext uri="{FF2B5EF4-FFF2-40B4-BE49-F238E27FC236}">
                  <a16:creationId xmlns:a16="http://schemas.microsoft.com/office/drawing/2014/main" id="{01185B54-5DC1-42EF-BDDA-528D21E5D67B}"/>
                </a:ext>
              </a:extLst>
            </p:cNvPr>
            <p:cNvSpPr>
              <a:spLocks noChangeArrowheads="1"/>
            </p:cNvSpPr>
            <p:nvPr/>
          </p:nvSpPr>
          <p:spPr bwMode="auto">
            <a:xfrm>
              <a:off x="10174288" y="812800"/>
              <a:ext cx="30162" cy="30163"/>
            </a:xfrm>
            <a:prstGeom prst="ellipse">
              <a:avLst/>
            </a:prstGeom>
            <a:solidFill>
              <a:srgbClr val="CD41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Oval 358">
              <a:extLst>
                <a:ext uri="{FF2B5EF4-FFF2-40B4-BE49-F238E27FC236}">
                  <a16:creationId xmlns:a16="http://schemas.microsoft.com/office/drawing/2014/main" id="{932D56CA-A430-4F94-AE71-378C335C0364}"/>
                </a:ext>
              </a:extLst>
            </p:cNvPr>
            <p:cNvSpPr>
              <a:spLocks noChangeArrowheads="1"/>
            </p:cNvSpPr>
            <p:nvPr/>
          </p:nvSpPr>
          <p:spPr bwMode="auto">
            <a:xfrm>
              <a:off x="10174288" y="1144588"/>
              <a:ext cx="30162" cy="28575"/>
            </a:xfrm>
            <a:prstGeom prst="ellipse">
              <a:avLst/>
            </a:prstGeom>
            <a:solidFill>
              <a:srgbClr val="CD41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2" name="文本框 51">
            <a:extLst>
              <a:ext uri="{FF2B5EF4-FFF2-40B4-BE49-F238E27FC236}">
                <a16:creationId xmlns:a16="http://schemas.microsoft.com/office/drawing/2014/main" id="{8727C4BB-3456-473D-BCAE-3CECCB760D8F}"/>
              </a:ext>
            </a:extLst>
          </p:cNvPr>
          <p:cNvSpPr txBox="1"/>
          <p:nvPr/>
        </p:nvSpPr>
        <p:spPr>
          <a:xfrm>
            <a:off x="2976293" y="4797953"/>
            <a:ext cx="8752157" cy="1051185"/>
          </a:xfrm>
          <a:prstGeom prst="rect">
            <a:avLst/>
          </a:prstGeom>
          <a:noFill/>
        </p:spPr>
        <p:txBody>
          <a:bodyPr wrap="square">
            <a:spAutoFit/>
          </a:bodyPr>
          <a:lstStyle/>
          <a:p>
            <a:pPr>
              <a:lnSpc>
                <a:spcPct val="200000"/>
              </a:lnSpc>
            </a:pPr>
            <a:r>
              <a:rPr lang="zh-CN" altLang="en-US" sz="3200" b="1" dirty="0">
                <a:solidFill>
                  <a:schemeClr val="tx2"/>
                </a:solidFill>
                <a:latin typeface="华文中宋" panose="02010600040101010101" pitchFamily="2" charset="-122"/>
                <a:ea typeface="华文中宋" panose="02010600040101010101" pitchFamily="2" charset="-122"/>
              </a:rPr>
              <a:t>策略训练数据            </a:t>
            </a:r>
            <a:r>
              <a:rPr lang="en-US" altLang="zh-CN" sz="3600" b="1" dirty="0">
                <a:solidFill>
                  <a:srgbClr val="298CC5"/>
                </a:solidFill>
                <a:latin typeface="优设标题黑" panose="00000500000000000000" pitchFamily="2" charset="-122"/>
                <a:ea typeface="优设标题黑" panose="00000500000000000000" pitchFamily="2" charset="-122"/>
              </a:rPr>
              <a:t>10</a:t>
            </a:r>
            <a:r>
              <a:rPr lang="en-US" altLang="zh-CN" sz="3600" dirty="0">
                <a:solidFill>
                  <a:srgbClr val="298CC5"/>
                </a:solidFill>
                <a:latin typeface="优设标题黑" panose="00000500000000000000" pitchFamily="2" charset="-122"/>
                <a:ea typeface="优设标题黑" panose="00000500000000000000" pitchFamily="2" charset="-122"/>
              </a:rPr>
              <a:t>,000,000+ </a:t>
            </a:r>
            <a:r>
              <a:rPr lang="zh-CN" altLang="en-US" sz="3600" dirty="0">
                <a:solidFill>
                  <a:srgbClr val="298CC5"/>
                </a:solidFill>
                <a:latin typeface="优设标题黑" panose="00000500000000000000" pitchFamily="2" charset="-122"/>
                <a:ea typeface="优设标题黑" panose="00000500000000000000" pitchFamily="2" charset="-122"/>
              </a:rPr>
              <a:t>条</a:t>
            </a:r>
            <a:endParaRPr lang="en-US" altLang="zh-CN" sz="3200" dirty="0">
              <a:solidFill>
                <a:srgbClr val="298CC5"/>
              </a:solidFill>
              <a:latin typeface="优设标题黑" panose="00000500000000000000" pitchFamily="2" charset="-122"/>
              <a:ea typeface="优设标题黑" panose="00000500000000000000" pitchFamily="2" charset="-122"/>
            </a:endParaRPr>
          </a:p>
        </p:txBody>
      </p:sp>
      <p:sp>
        <p:nvSpPr>
          <p:cNvPr id="53" name="文本框 52">
            <a:extLst>
              <a:ext uri="{FF2B5EF4-FFF2-40B4-BE49-F238E27FC236}">
                <a16:creationId xmlns:a16="http://schemas.microsoft.com/office/drawing/2014/main" id="{0A632233-5C0C-49D4-BE13-5A57099CDE04}"/>
              </a:ext>
            </a:extLst>
          </p:cNvPr>
          <p:cNvSpPr txBox="1"/>
          <p:nvPr/>
        </p:nvSpPr>
        <p:spPr>
          <a:xfrm>
            <a:off x="2976293" y="2253056"/>
            <a:ext cx="6818579" cy="1051185"/>
          </a:xfrm>
          <a:prstGeom prst="rect">
            <a:avLst/>
          </a:prstGeom>
          <a:noFill/>
        </p:spPr>
        <p:txBody>
          <a:bodyPr wrap="square">
            <a:spAutoFit/>
          </a:bodyPr>
          <a:lstStyle/>
          <a:p>
            <a:pPr>
              <a:lnSpc>
                <a:spcPct val="200000"/>
              </a:lnSpc>
            </a:pPr>
            <a:r>
              <a:rPr lang="zh-CN" altLang="en-US" sz="3200" b="1" dirty="0">
                <a:solidFill>
                  <a:schemeClr val="tx2"/>
                </a:solidFill>
                <a:latin typeface="华文中宋" panose="02010600040101010101" pitchFamily="2" charset="-122"/>
                <a:ea typeface="华文中宋" panose="02010600040101010101" pitchFamily="2" charset="-122"/>
              </a:rPr>
              <a:t>省级运动训练单位      </a:t>
            </a:r>
            <a:r>
              <a:rPr lang="en-US" altLang="zh-CN" sz="3600" dirty="0">
                <a:solidFill>
                  <a:srgbClr val="298CC5"/>
                </a:solidFill>
                <a:latin typeface="优设标题黑" panose="00000500000000000000" pitchFamily="2" charset="-122"/>
                <a:ea typeface="优设标题黑" panose="00000500000000000000" pitchFamily="2" charset="-122"/>
              </a:rPr>
              <a:t>60+ </a:t>
            </a:r>
            <a:r>
              <a:rPr lang="zh-CN" altLang="en-US" sz="3600" dirty="0">
                <a:solidFill>
                  <a:srgbClr val="298CC5"/>
                </a:solidFill>
                <a:latin typeface="优设标题黑" panose="00000500000000000000" pitchFamily="2" charset="-122"/>
                <a:ea typeface="优设标题黑" panose="00000500000000000000" pitchFamily="2" charset="-122"/>
              </a:rPr>
              <a:t>个</a:t>
            </a:r>
            <a:endParaRPr lang="en-US" altLang="zh-CN" sz="3200" dirty="0">
              <a:solidFill>
                <a:srgbClr val="298CC5"/>
              </a:solidFill>
              <a:latin typeface="优设标题黑" panose="00000500000000000000" pitchFamily="2" charset="-122"/>
              <a:ea typeface="优设标题黑" panose="00000500000000000000" pitchFamily="2" charset="-122"/>
            </a:endParaRPr>
          </a:p>
        </p:txBody>
      </p:sp>
      <p:grpSp>
        <p:nvGrpSpPr>
          <p:cNvPr id="54" name="组合 53">
            <a:extLst>
              <a:ext uri="{FF2B5EF4-FFF2-40B4-BE49-F238E27FC236}">
                <a16:creationId xmlns:a16="http://schemas.microsoft.com/office/drawing/2014/main" id="{EF842A25-EAD1-4B03-91ED-FFD456231CF4}"/>
              </a:ext>
            </a:extLst>
          </p:cNvPr>
          <p:cNvGrpSpPr/>
          <p:nvPr/>
        </p:nvGrpSpPr>
        <p:grpSpPr>
          <a:xfrm>
            <a:off x="1730985" y="3808667"/>
            <a:ext cx="660401" cy="901700"/>
            <a:chOff x="6650038" y="5229225"/>
            <a:chExt cx="660401" cy="901700"/>
          </a:xfrm>
        </p:grpSpPr>
        <p:sp>
          <p:nvSpPr>
            <p:cNvPr id="55" name="Oval 170">
              <a:extLst>
                <a:ext uri="{FF2B5EF4-FFF2-40B4-BE49-F238E27FC236}">
                  <a16:creationId xmlns:a16="http://schemas.microsoft.com/office/drawing/2014/main" id="{F8BD7188-C435-473C-87C1-F719E33A5F89}"/>
                </a:ext>
              </a:extLst>
            </p:cNvPr>
            <p:cNvSpPr>
              <a:spLocks noChangeArrowheads="1"/>
            </p:cNvSpPr>
            <p:nvPr/>
          </p:nvSpPr>
          <p:spPr bwMode="auto">
            <a:xfrm>
              <a:off x="6650038" y="5680075"/>
              <a:ext cx="179388" cy="179388"/>
            </a:xfrm>
            <a:prstGeom prst="ellipse">
              <a:avLst/>
            </a:prstGeom>
            <a:solidFill>
              <a:srgbClr val="5C5D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171">
              <a:extLst>
                <a:ext uri="{FF2B5EF4-FFF2-40B4-BE49-F238E27FC236}">
                  <a16:creationId xmlns:a16="http://schemas.microsoft.com/office/drawing/2014/main" id="{9E543BD4-72AA-481F-B25D-042C9FA7E91C}"/>
                </a:ext>
              </a:extLst>
            </p:cNvPr>
            <p:cNvSpPr>
              <a:spLocks/>
            </p:cNvSpPr>
            <p:nvPr/>
          </p:nvSpPr>
          <p:spPr bwMode="auto">
            <a:xfrm>
              <a:off x="6738938" y="5378450"/>
              <a:ext cx="481013" cy="631825"/>
            </a:xfrm>
            <a:custGeom>
              <a:avLst/>
              <a:gdLst>
                <a:gd name="T0" fmla="*/ 303 w 303"/>
                <a:gd name="T1" fmla="*/ 322 h 398"/>
                <a:gd name="T2" fmla="*/ 303 w 303"/>
                <a:gd name="T3" fmla="*/ 0 h 398"/>
                <a:gd name="T4" fmla="*/ 0 w 303"/>
                <a:gd name="T5" fmla="*/ 0 h 398"/>
                <a:gd name="T6" fmla="*/ 0 w 303"/>
                <a:gd name="T7" fmla="*/ 398 h 398"/>
                <a:gd name="T8" fmla="*/ 228 w 303"/>
                <a:gd name="T9" fmla="*/ 398 h 398"/>
                <a:gd name="T10" fmla="*/ 228 w 303"/>
                <a:gd name="T11" fmla="*/ 322 h 398"/>
                <a:gd name="T12" fmla="*/ 303 w 303"/>
                <a:gd name="T13" fmla="*/ 322 h 398"/>
              </a:gdLst>
              <a:ahLst/>
              <a:cxnLst>
                <a:cxn ang="0">
                  <a:pos x="T0" y="T1"/>
                </a:cxn>
                <a:cxn ang="0">
                  <a:pos x="T2" y="T3"/>
                </a:cxn>
                <a:cxn ang="0">
                  <a:pos x="T4" y="T5"/>
                </a:cxn>
                <a:cxn ang="0">
                  <a:pos x="T6" y="T7"/>
                </a:cxn>
                <a:cxn ang="0">
                  <a:pos x="T8" y="T9"/>
                </a:cxn>
                <a:cxn ang="0">
                  <a:pos x="T10" y="T11"/>
                </a:cxn>
                <a:cxn ang="0">
                  <a:pos x="T12" y="T13"/>
                </a:cxn>
              </a:cxnLst>
              <a:rect l="0" t="0" r="r" b="b"/>
              <a:pathLst>
                <a:path w="303" h="398">
                  <a:moveTo>
                    <a:pt x="303" y="322"/>
                  </a:moveTo>
                  <a:lnTo>
                    <a:pt x="303" y="0"/>
                  </a:lnTo>
                  <a:lnTo>
                    <a:pt x="0" y="0"/>
                  </a:lnTo>
                  <a:lnTo>
                    <a:pt x="0" y="398"/>
                  </a:lnTo>
                  <a:lnTo>
                    <a:pt x="228" y="398"/>
                  </a:lnTo>
                  <a:lnTo>
                    <a:pt x="228" y="322"/>
                  </a:lnTo>
                  <a:lnTo>
                    <a:pt x="303" y="322"/>
                  </a:lnTo>
                  <a:close/>
                </a:path>
              </a:pathLst>
            </a:custGeom>
            <a:solidFill>
              <a:srgbClr val="FFBF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Rectangle 172">
              <a:extLst>
                <a:ext uri="{FF2B5EF4-FFF2-40B4-BE49-F238E27FC236}">
                  <a16:creationId xmlns:a16="http://schemas.microsoft.com/office/drawing/2014/main" id="{F2107331-1EB5-4EB2-989E-70CDA73C1FBC}"/>
                </a:ext>
              </a:extLst>
            </p:cNvPr>
            <p:cNvSpPr>
              <a:spLocks noChangeArrowheads="1"/>
            </p:cNvSpPr>
            <p:nvPr/>
          </p:nvSpPr>
          <p:spPr bwMode="auto">
            <a:xfrm>
              <a:off x="6738938" y="6010275"/>
              <a:ext cx="285750" cy="120650"/>
            </a:xfrm>
            <a:prstGeom prst="rect">
              <a:avLst/>
            </a:prstGeom>
            <a:solidFill>
              <a:srgbClr val="FFBF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173">
              <a:extLst>
                <a:ext uri="{FF2B5EF4-FFF2-40B4-BE49-F238E27FC236}">
                  <a16:creationId xmlns:a16="http://schemas.microsoft.com/office/drawing/2014/main" id="{3569EEA3-8646-4F93-80AC-AD6534F2C3B0}"/>
                </a:ext>
              </a:extLst>
            </p:cNvPr>
            <p:cNvSpPr>
              <a:spLocks/>
            </p:cNvSpPr>
            <p:nvPr/>
          </p:nvSpPr>
          <p:spPr bwMode="auto">
            <a:xfrm>
              <a:off x="7219951" y="5529263"/>
              <a:ext cx="90488" cy="239713"/>
            </a:xfrm>
            <a:custGeom>
              <a:avLst/>
              <a:gdLst>
                <a:gd name="T0" fmla="*/ 57 w 57"/>
                <a:gd name="T1" fmla="*/ 132 h 151"/>
                <a:gd name="T2" fmla="*/ 57 w 57"/>
                <a:gd name="T3" fmla="*/ 151 h 151"/>
                <a:gd name="T4" fmla="*/ 0 w 57"/>
                <a:gd name="T5" fmla="*/ 151 h 151"/>
                <a:gd name="T6" fmla="*/ 0 w 57"/>
                <a:gd name="T7" fmla="*/ 0 h 151"/>
                <a:gd name="T8" fmla="*/ 57 w 57"/>
                <a:gd name="T9" fmla="*/ 132 h 151"/>
              </a:gdLst>
              <a:ahLst/>
              <a:cxnLst>
                <a:cxn ang="0">
                  <a:pos x="T0" y="T1"/>
                </a:cxn>
                <a:cxn ang="0">
                  <a:pos x="T2" y="T3"/>
                </a:cxn>
                <a:cxn ang="0">
                  <a:pos x="T4" y="T5"/>
                </a:cxn>
                <a:cxn ang="0">
                  <a:pos x="T6" y="T7"/>
                </a:cxn>
                <a:cxn ang="0">
                  <a:pos x="T8" y="T9"/>
                </a:cxn>
              </a:cxnLst>
              <a:rect l="0" t="0" r="r" b="b"/>
              <a:pathLst>
                <a:path w="57" h="151">
                  <a:moveTo>
                    <a:pt x="57" y="132"/>
                  </a:moveTo>
                  <a:lnTo>
                    <a:pt x="57" y="151"/>
                  </a:lnTo>
                  <a:lnTo>
                    <a:pt x="0" y="151"/>
                  </a:lnTo>
                  <a:lnTo>
                    <a:pt x="0" y="0"/>
                  </a:lnTo>
                  <a:lnTo>
                    <a:pt x="57" y="132"/>
                  </a:lnTo>
                  <a:close/>
                </a:path>
              </a:pathLst>
            </a:custGeom>
            <a:solidFill>
              <a:srgbClr val="FFBF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Rectangle 174">
              <a:extLst>
                <a:ext uri="{FF2B5EF4-FFF2-40B4-BE49-F238E27FC236}">
                  <a16:creationId xmlns:a16="http://schemas.microsoft.com/office/drawing/2014/main" id="{ECC9B712-A3AA-4390-A12E-D32E2268496E}"/>
                </a:ext>
              </a:extLst>
            </p:cNvPr>
            <p:cNvSpPr>
              <a:spLocks noChangeArrowheads="1"/>
            </p:cNvSpPr>
            <p:nvPr/>
          </p:nvSpPr>
          <p:spPr bwMode="auto">
            <a:xfrm>
              <a:off x="6738938" y="5229225"/>
              <a:ext cx="481013" cy="149225"/>
            </a:xfrm>
            <a:prstGeom prst="rect">
              <a:avLst/>
            </a:prstGeom>
            <a:solidFill>
              <a:srgbClr val="5C5D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Rectangle 175">
              <a:extLst>
                <a:ext uri="{FF2B5EF4-FFF2-40B4-BE49-F238E27FC236}">
                  <a16:creationId xmlns:a16="http://schemas.microsoft.com/office/drawing/2014/main" id="{3D8312F9-D79C-4CC1-9924-48FDA6BDC23F}"/>
                </a:ext>
              </a:extLst>
            </p:cNvPr>
            <p:cNvSpPr>
              <a:spLocks noChangeArrowheads="1"/>
            </p:cNvSpPr>
            <p:nvPr/>
          </p:nvSpPr>
          <p:spPr bwMode="auto">
            <a:xfrm>
              <a:off x="6650038" y="5334000"/>
              <a:ext cx="88900" cy="434975"/>
            </a:xfrm>
            <a:prstGeom prst="rect">
              <a:avLst/>
            </a:prstGeom>
            <a:solidFill>
              <a:srgbClr val="5C5D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Rectangle 176">
              <a:extLst>
                <a:ext uri="{FF2B5EF4-FFF2-40B4-BE49-F238E27FC236}">
                  <a16:creationId xmlns:a16="http://schemas.microsoft.com/office/drawing/2014/main" id="{08DE762F-26F2-4130-8425-28CFE5784716}"/>
                </a:ext>
              </a:extLst>
            </p:cNvPr>
            <p:cNvSpPr>
              <a:spLocks noChangeArrowheads="1"/>
            </p:cNvSpPr>
            <p:nvPr/>
          </p:nvSpPr>
          <p:spPr bwMode="auto">
            <a:xfrm>
              <a:off x="6738938" y="5378450"/>
              <a:ext cx="241300" cy="225425"/>
            </a:xfrm>
            <a:prstGeom prst="rect">
              <a:avLst/>
            </a:prstGeom>
            <a:solidFill>
              <a:srgbClr val="5C5D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Oval 177">
              <a:extLst>
                <a:ext uri="{FF2B5EF4-FFF2-40B4-BE49-F238E27FC236}">
                  <a16:creationId xmlns:a16="http://schemas.microsoft.com/office/drawing/2014/main" id="{85E324A9-BC6E-4ECB-B848-69FB22FA962D}"/>
                </a:ext>
              </a:extLst>
            </p:cNvPr>
            <p:cNvSpPr>
              <a:spLocks noChangeArrowheads="1"/>
            </p:cNvSpPr>
            <p:nvPr/>
          </p:nvSpPr>
          <p:spPr bwMode="auto">
            <a:xfrm>
              <a:off x="6980238" y="5768975"/>
              <a:ext cx="239713" cy="241300"/>
            </a:xfrm>
            <a:prstGeom prst="ellipse">
              <a:avLst/>
            </a:prstGeom>
            <a:solidFill>
              <a:srgbClr val="FFBF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Oval 178">
              <a:extLst>
                <a:ext uri="{FF2B5EF4-FFF2-40B4-BE49-F238E27FC236}">
                  <a16:creationId xmlns:a16="http://schemas.microsoft.com/office/drawing/2014/main" id="{972AA421-BE72-4593-9FA0-130E3ADB50D8}"/>
                </a:ext>
              </a:extLst>
            </p:cNvPr>
            <p:cNvSpPr>
              <a:spLocks noChangeArrowheads="1"/>
            </p:cNvSpPr>
            <p:nvPr/>
          </p:nvSpPr>
          <p:spPr bwMode="auto">
            <a:xfrm>
              <a:off x="6650038" y="5229225"/>
              <a:ext cx="209550" cy="209550"/>
            </a:xfrm>
            <a:prstGeom prst="ellipse">
              <a:avLst/>
            </a:prstGeom>
            <a:solidFill>
              <a:srgbClr val="5C5D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Rectangle 179">
              <a:extLst>
                <a:ext uri="{FF2B5EF4-FFF2-40B4-BE49-F238E27FC236}">
                  <a16:creationId xmlns:a16="http://schemas.microsoft.com/office/drawing/2014/main" id="{CD6E7957-41FD-4977-B783-93AD80744FF5}"/>
                </a:ext>
              </a:extLst>
            </p:cNvPr>
            <p:cNvSpPr>
              <a:spLocks noChangeArrowheads="1"/>
            </p:cNvSpPr>
            <p:nvPr/>
          </p:nvSpPr>
          <p:spPr bwMode="auto">
            <a:xfrm>
              <a:off x="6980238" y="5378450"/>
              <a:ext cx="60325" cy="60325"/>
            </a:xfrm>
            <a:prstGeom prst="rect">
              <a:avLst/>
            </a:prstGeom>
            <a:solidFill>
              <a:srgbClr val="5C5D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Oval 180">
              <a:extLst>
                <a:ext uri="{FF2B5EF4-FFF2-40B4-BE49-F238E27FC236}">
                  <a16:creationId xmlns:a16="http://schemas.microsoft.com/office/drawing/2014/main" id="{25343D25-3A3E-4432-BF6F-70C717A9C819}"/>
                </a:ext>
              </a:extLst>
            </p:cNvPr>
            <p:cNvSpPr>
              <a:spLocks noChangeArrowheads="1"/>
            </p:cNvSpPr>
            <p:nvPr/>
          </p:nvSpPr>
          <p:spPr bwMode="auto">
            <a:xfrm>
              <a:off x="6980238" y="5378450"/>
              <a:ext cx="120650" cy="120650"/>
            </a:xfrm>
            <a:prstGeom prst="ellipse">
              <a:avLst/>
            </a:prstGeom>
            <a:solidFill>
              <a:srgbClr val="FFBF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Oval 181">
              <a:extLst>
                <a:ext uri="{FF2B5EF4-FFF2-40B4-BE49-F238E27FC236}">
                  <a16:creationId xmlns:a16="http://schemas.microsoft.com/office/drawing/2014/main" id="{E1D88D40-C756-4CEF-B9CA-7322F0F18F8F}"/>
                </a:ext>
              </a:extLst>
            </p:cNvPr>
            <p:cNvSpPr>
              <a:spLocks noChangeArrowheads="1"/>
            </p:cNvSpPr>
            <p:nvPr/>
          </p:nvSpPr>
          <p:spPr bwMode="auto">
            <a:xfrm>
              <a:off x="7145338" y="5229225"/>
              <a:ext cx="150813" cy="149225"/>
            </a:xfrm>
            <a:prstGeom prst="ellipse">
              <a:avLst/>
            </a:prstGeom>
            <a:solidFill>
              <a:srgbClr val="5C5D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Oval 182">
              <a:extLst>
                <a:ext uri="{FF2B5EF4-FFF2-40B4-BE49-F238E27FC236}">
                  <a16:creationId xmlns:a16="http://schemas.microsoft.com/office/drawing/2014/main" id="{C3F59BFB-D2D0-4094-A0AE-8517230597B4}"/>
                </a:ext>
              </a:extLst>
            </p:cNvPr>
            <p:cNvSpPr>
              <a:spLocks noChangeArrowheads="1"/>
            </p:cNvSpPr>
            <p:nvPr/>
          </p:nvSpPr>
          <p:spPr bwMode="auto">
            <a:xfrm>
              <a:off x="7100888" y="5499100"/>
              <a:ext cx="58738" cy="60325"/>
            </a:xfrm>
            <a:prstGeom prst="ellipse">
              <a:avLst/>
            </a:prstGeom>
            <a:solidFill>
              <a:srgbClr val="DE88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Oval 183">
              <a:extLst>
                <a:ext uri="{FF2B5EF4-FFF2-40B4-BE49-F238E27FC236}">
                  <a16:creationId xmlns:a16="http://schemas.microsoft.com/office/drawing/2014/main" id="{60B90A72-1D07-463B-AB4B-93050BD87BE3}"/>
                </a:ext>
              </a:extLst>
            </p:cNvPr>
            <p:cNvSpPr>
              <a:spLocks noChangeArrowheads="1"/>
            </p:cNvSpPr>
            <p:nvPr/>
          </p:nvSpPr>
          <p:spPr bwMode="auto">
            <a:xfrm>
              <a:off x="6889751" y="5559425"/>
              <a:ext cx="90488" cy="90488"/>
            </a:xfrm>
            <a:prstGeom prst="ellipse">
              <a:avLst/>
            </a:prstGeom>
            <a:solidFill>
              <a:srgbClr val="5C5D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Oval 184">
              <a:extLst>
                <a:ext uri="{FF2B5EF4-FFF2-40B4-BE49-F238E27FC236}">
                  <a16:creationId xmlns:a16="http://schemas.microsoft.com/office/drawing/2014/main" id="{C603083E-3954-485F-877B-ADAC925E442B}"/>
                </a:ext>
              </a:extLst>
            </p:cNvPr>
            <p:cNvSpPr>
              <a:spLocks noChangeArrowheads="1"/>
            </p:cNvSpPr>
            <p:nvPr/>
          </p:nvSpPr>
          <p:spPr bwMode="auto">
            <a:xfrm>
              <a:off x="6738938" y="5513388"/>
              <a:ext cx="150813" cy="150813"/>
            </a:xfrm>
            <a:prstGeom prst="ellipse">
              <a:avLst/>
            </a:prstGeom>
            <a:solidFill>
              <a:srgbClr val="FFBF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Oval 185">
              <a:extLst>
                <a:ext uri="{FF2B5EF4-FFF2-40B4-BE49-F238E27FC236}">
                  <a16:creationId xmlns:a16="http://schemas.microsoft.com/office/drawing/2014/main" id="{5BEE0411-8D0C-41EE-BC2E-9A630FCF0380}"/>
                </a:ext>
              </a:extLst>
            </p:cNvPr>
            <p:cNvSpPr>
              <a:spLocks noChangeArrowheads="1"/>
            </p:cNvSpPr>
            <p:nvPr/>
          </p:nvSpPr>
          <p:spPr bwMode="auto">
            <a:xfrm>
              <a:off x="6784976" y="5559425"/>
              <a:ext cx="60325" cy="60325"/>
            </a:xfrm>
            <a:prstGeom prst="ellipse">
              <a:avLst/>
            </a:prstGeom>
            <a:solidFill>
              <a:srgbClr val="EDAE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Oval 186">
              <a:extLst>
                <a:ext uri="{FF2B5EF4-FFF2-40B4-BE49-F238E27FC236}">
                  <a16:creationId xmlns:a16="http://schemas.microsoft.com/office/drawing/2014/main" id="{EFA2609B-B162-496B-AAC6-04A1BD57474B}"/>
                </a:ext>
              </a:extLst>
            </p:cNvPr>
            <p:cNvSpPr>
              <a:spLocks noChangeArrowheads="1"/>
            </p:cNvSpPr>
            <p:nvPr/>
          </p:nvSpPr>
          <p:spPr bwMode="auto">
            <a:xfrm>
              <a:off x="6784976" y="5589588"/>
              <a:ext cx="60325" cy="60325"/>
            </a:xfrm>
            <a:prstGeom prst="ellipse">
              <a:avLst/>
            </a:prstGeom>
            <a:solidFill>
              <a:srgbClr val="EDAE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Rectangle 187">
              <a:extLst>
                <a:ext uri="{FF2B5EF4-FFF2-40B4-BE49-F238E27FC236}">
                  <a16:creationId xmlns:a16="http://schemas.microsoft.com/office/drawing/2014/main" id="{7E174068-0FD6-46D6-8822-333A7E0903A3}"/>
                </a:ext>
              </a:extLst>
            </p:cNvPr>
            <p:cNvSpPr>
              <a:spLocks noChangeArrowheads="1"/>
            </p:cNvSpPr>
            <p:nvPr/>
          </p:nvSpPr>
          <p:spPr bwMode="auto">
            <a:xfrm>
              <a:off x="6784976" y="5589588"/>
              <a:ext cx="60325" cy="30163"/>
            </a:xfrm>
            <a:prstGeom prst="rect">
              <a:avLst/>
            </a:prstGeom>
            <a:solidFill>
              <a:srgbClr val="EDAE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3" name="文本框 72">
            <a:extLst>
              <a:ext uri="{FF2B5EF4-FFF2-40B4-BE49-F238E27FC236}">
                <a16:creationId xmlns:a16="http://schemas.microsoft.com/office/drawing/2014/main" id="{09D57A8A-F2D4-4FD2-8D70-1F1BC8E69B9E}"/>
              </a:ext>
            </a:extLst>
          </p:cNvPr>
          <p:cNvSpPr txBox="1"/>
          <p:nvPr/>
        </p:nvSpPr>
        <p:spPr>
          <a:xfrm>
            <a:off x="2981052" y="3486919"/>
            <a:ext cx="8029846" cy="1051185"/>
          </a:xfrm>
          <a:prstGeom prst="rect">
            <a:avLst/>
          </a:prstGeom>
          <a:noFill/>
        </p:spPr>
        <p:txBody>
          <a:bodyPr wrap="square">
            <a:spAutoFit/>
          </a:bodyPr>
          <a:lstStyle/>
          <a:p>
            <a:pPr>
              <a:lnSpc>
                <a:spcPct val="200000"/>
              </a:lnSpc>
            </a:pPr>
            <a:r>
              <a:rPr lang="zh-CN" altLang="en-US" sz="3200" b="1" dirty="0">
                <a:solidFill>
                  <a:schemeClr val="tx2"/>
                </a:solidFill>
                <a:latin typeface="华文中宋" panose="02010600040101010101" pitchFamily="2" charset="-122"/>
                <a:ea typeface="华文中宋" panose="02010600040101010101" pitchFamily="2" charset="-122"/>
              </a:rPr>
              <a:t>国家级运动员            </a:t>
            </a:r>
            <a:r>
              <a:rPr lang="en-US" altLang="zh-CN" sz="3600" dirty="0">
                <a:solidFill>
                  <a:srgbClr val="298CC5"/>
                </a:solidFill>
                <a:latin typeface="优设标题黑" panose="00000500000000000000" pitchFamily="2" charset="-122"/>
                <a:ea typeface="优设标题黑" panose="00000500000000000000" pitchFamily="2" charset="-122"/>
              </a:rPr>
              <a:t>3,000+ </a:t>
            </a:r>
            <a:r>
              <a:rPr lang="zh-CN" altLang="en-US" sz="3600" dirty="0">
                <a:solidFill>
                  <a:srgbClr val="298CC5"/>
                </a:solidFill>
                <a:latin typeface="优设标题黑" panose="00000500000000000000" pitchFamily="2" charset="-122"/>
                <a:ea typeface="优设标题黑" panose="00000500000000000000" pitchFamily="2" charset="-122"/>
              </a:rPr>
              <a:t>人</a:t>
            </a:r>
            <a:endParaRPr lang="en-US" altLang="zh-CN" sz="3200" dirty="0">
              <a:solidFill>
                <a:srgbClr val="298CC5"/>
              </a:solidFill>
              <a:latin typeface="优设标题黑" panose="00000500000000000000" pitchFamily="2" charset="-122"/>
              <a:ea typeface="优设标题黑" panose="00000500000000000000" pitchFamily="2" charset="-122"/>
            </a:endParaRPr>
          </a:p>
        </p:txBody>
      </p:sp>
      <p:grpSp>
        <p:nvGrpSpPr>
          <p:cNvPr id="95" name="组合 94">
            <a:extLst>
              <a:ext uri="{FF2B5EF4-FFF2-40B4-BE49-F238E27FC236}">
                <a16:creationId xmlns:a16="http://schemas.microsoft.com/office/drawing/2014/main" id="{74BA8129-623C-417B-A2EC-A7AB5424F5FB}"/>
              </a:ext>
            </a:extLst>
          </p:cNvPr>
          <p:cNvGrpSpPr/>
          <p:nvPr/>
        </p:nvGrpSpPr>
        <p:grpSpPr>
          <a:xfrm>
            <a:off x="1594459" y="5198684"/>
            <a:ext cx="931863" cy="720726"/>
            <a:chOff x="8207376" y="2487613"/>
            <a:chExt cx="931863" cy="720726"/>
          </a:xfrm>
        </p:grpSpPr>
        <p:sp>
          <p:nvSpPr>
            <p:cNvPr id="96" name="Freeform 119">
              <a:extLst>
                <a:ext uri="{FF2B5EF4-FFF2-40B4-BE49-F238E27FC236}">
                  <a16:creationId xmlns:a16="http://schemas.microsoft.com/office/drawing/2014/main" id="{50F0223A-F11C-49EB-9F59-E59BEE52415B}"/>
                </a:ext>
              </a:extLst>
            </p:cNvPr>
            <p:cNvSpPr>
              <a:spLocks/>
            </p:cNvSpPr>
            <p:nvPr/>
          </p:nvSpPr>
          <p:spPr bwMode="auto">
            <a:xfrm>
              <a:off x="8928101" y="2547938"/>
              <a:ext cx="211138" cy="660400"/>
            </a:xfrm>
            <a:custGeom>
              <a:avLst/>
              <a:gdLst>
                <a:gd name="T0" fmla="*/ 56 w 56"/>
                <a:gd name="T1" fmla="*/ 168 h 176"/>
                <a:gd name="T2" fmla="*/ 48 w 56"/>
                <a:gd name="T3" fmla="*/ 176 h 176"/>
                <a:gd name="T4" fmla="*/ 8 w 56"/>
                <a:gd name="T5" fmla="*/ 176 h 176"/>
                <a:gd name="T6" fmla="*/ 0 w 56"/>
                <a:gd name="T7" fmla="*/ 168 h 176"/>
                <a:gd name="T8" fmla="*/ 0 w 56"/>
                <a:gd name="T9" fmla="*/ 8 h 176"/>
                <a:gd name="T10" fmla="*/ 8 w 56"/>
                <a:gd name="T11" fmla="*/ 0 h 176"/>
                <a:gd name="T12" fmla="*/ 48 w 56"/>
                <a:gd name="T13" fmla="*/ 0 h 176"/>
                <a:gd name="T14" fmla="*/ 56 w 56"/>
                <a:gd name="T15" fmla="*/ 8 h 176"/>
                <a:gd name="T16" fmla="*/ 56 w 56"/>
                <a:gd name="T17"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176">
                  <a:moveTo>
                    <a:pt x="56" y="168"/>
                  </a:moveTo>
                  <a:cubicBezTo>
                    <a:pt x="56" y="172"/>
                    <a:pt x="52" y="176"/>
                    <a:pt x="48" y="176"/>
                  </a:cubicBezTo>
                  <a:cubicBezTo>
                    <a:pt x="8" y="176"/>
                    <a:pt x="8" y="176"/>
                    <a:pt x="8" y="176"/>
                  </a:cubicBezTo>
                  <a:cubicBezTo>
                    <a:pt x="4" y="176"/>
                    <a:pt x="0" y="172"/>
                    <a:pt x="0" y="168"/>
                  </a:cubicBezTo>
                  <a:cubicBezTo>
                    <a:pt x="0" y="8"/>
                    <a:pt x="0" y="8"/>
                    <a:pt x="0" y="8"/>
                  </a:cubicBezTo>
                  <a:cubicBezTo>
                    <a:pt x="0" y="4"/>
                    <a:pt x="4" y="0"/>
                    <a:pt x="8" y="0"/>
                  </a:cubicBezTo>
                  <a:cubicBezTo>
                    <a:pt x="48" y="0"/>
                    <a:pt x="48" y="0"/>
                    <a:pt x="48" y="0"/>
                  </a:cubicBezTo>
                  <a:cubicBezTo>
                    <a:pt x="52" y="0"/>
                    <a:pt x="56" y="4"/>
                    <a:pt x="56" y="8"/>
                  </a:cubicBezTo>
                  <a:lnTo>
                    <a:pt x="56" y="168"/>
                  </a:lnTo>
                  <a:close/>
                </a:path>
              </a:pathLst>
            </a:custGeom>
            <a:solidFill>
              <a:srgbClr val="DE88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20">
              <a:extLst>
                <a:ext uri="{FF2B5EF4-FFF2-40B4-BE49-F238E27FC236}">
                  <a16:creationId xmlns:a16="http://schemas.microsoft.com/office/drawing/2014/main" id="{4B6E6769-6AD2-4F20-A7CB-8F97F1FDB4A4}"/>
                </a:ext>
              </a:extLst>
            </p:cNvPr>
            <p:cNvSpPr>
              <a:spLocks/>
            </p:cNvSpPr>
            <p:nvPr/>
          </p:nvSpPr>
          <p:spPr bwMode="auto">
            <a:xfrm>
              <a:off x="8928101" y="2487613"/>
              <a:ext cx="211138" cy="660400"/>
            </a:xfrm>
            <a:custGeom>
              <a:avLst/>
              <a:gdLst>
                <a:gd name="T0" fmla="*/ 56 w 56"/>
                <a:gd name="T1" fmla="*/ 168 h 176"/>
                <a:gd name="T2" fmla="*/ 48 w 56"/>
                <a:gd name="T3" fmla="*/ 176 h 176"/>
                <a:gd name="T4" fmla="*/ 8 w 56"/>
                <a:gd name="T5" fmla="*/ 176 h 176"/>
                <a:gd name="T6" fmla="*/ 0 w 56"/>
                <a:gd name="T7" fmla="*/ 168 h 176"/>
                <a:gd name="T8" fmla="*/ 0 w 56"/>
                <a:gd name="T9" fmla="*/ 8 h 176"/>
                <a:gd name="T10" fmla="*/ 8 w 56"/>
                <a:gd name="T11" fmla="*/ 0 h 176"/>
                <a:gd name="T12" fmla="*/ 48 w 56"/>
                <a:gd name="T13" fmla="*/ 0 h 176"/>
                <a:gd name="T14" fmla="*/ 56 w 56"/>
                <a:gd name="T15" fmla="*/ 8 h 176"/>
                <a:gd name="T16" fmla="*/ 56 w 56"/>
                <a:gd name="T17"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176">
                  <a:moveTo>
                    <a:pt x="56" y="168"/>
                  </a:moveTo>
                  <a:cubicBezTo>
                    <a:pt x="56" y="172"/>
                    <a:pt x="52" y="176"/>
                    <a:pt x="48" y="176"/>
                  </a:cubicBezTo>
                  <a:cubicBezTo>
                    <a:pt x="8" y="176"/>
                    <a:pt x="8" y="176"/>
                    <a:pt x="8" y="176"/>
                  </a:cubicBezTo>
                  <a:cubicBezTo>
                    <a:pt x="4" y="176"/>
                    <a:pt x="0" y="172"/>
                    <a:pt x="0" y="168"/>
                  </a:cubicBezTo>
                  <a:cubicBezTo>
                    <a:pt x="0" y="8"/>
                    <a:pt x="0" y="8"/>
                    <a:pt x="0" y="8"/>
                  </a:cubicBezTo>
                  <a:cubicBezTo>
                    <a:pt x="0" y="4"/>
                    <a:pt x="4" y="0"/>
                    <a:pt x="8" y="0"/>
                  </a:cubicBezTo>
                  <a:cubicBezTo>
                    <a:pt x="48" y="0"/>
                    <a:pt x="48" y="0"/>
                    <a:pt x="48" y="0"/>
                  </a:cubicBezTo>
                  <a:cubicBezTo>
                    <a:pt x="52" y="0"/>
                    <a:pt x="56" y="4"/>
                    <a:pt x="56" y="8"/>
                  </a:cubicBezTo>
                  <a:lnTo>
                    <a:pt x="56" y="168"/>
                  </a:lnTo>
                  <a:close/>
                </a:path>
              </a:pathLst>
            </a:custGeom>
            <a:solidFill>
              <a:srgbClr val="FFBF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21">
              <a:extLst>
                <a:ext uri="{FF2B5EF4-FFF2-40B4-BE49-F238E27FC236}">
                  <a16:creationId xmlns:a16="http://schemas.microsoft.com/office/drawing/2014/main" id="{B12EC365-E090-4A1B-9345-80FE251A1EC0}"/>
                </a:ext>
              </a:extLst>
            </p:cNvPr>
            <p:cNvSpPr>
              <a:spLocks/>
            </p:cNvSpPr>
            <p:nvPr/>
          </p:nvSpPr>
          <p:spPr bwMode="auto">
            <a:xfrm>
              <a:off x="8688388" y="2803526"/>
              <a:ext cx="209550" cy="404813"/>
            </a:xfrm>
            <a:custGeom>
              <a:avLst/>
              <a:gdLst>
                <a:gd name="T0" fmla="*/ 56 w 56"/>
                <a:gd name="T1" fmla="*/ 100 h 108"/>
                <a:gd name="T2" fmla="*/ 48 w 56"/>
                <a:gd name="T3" fmla="*/ 108 h 108"/>
                <a:gd name="T4" fmla="*/ 8 w 56"/>
                <a:gd name="T5" fmla="*/ 108 h 108"/>
                <a:gd name="T6" fmla="*/ 0 w 56"/>
                <a:gd name="T7" fmla="*/ 100 h 108"/>
                <a:gd name="T8" fmla="*/ 0 w 56"/>
                <a:gd name="T9" fmla="*/ 8 h 108"/>
                <a:gd name="T10" fmla="*/ 8 w 56"/>
                <a:gd name="T11" fmla="*/ 0 h 108"/>
                <a:gd name="T12" fmla="*/ 48 w 56"/>
                <a:gd name="T13" fmla="*/ 0 h 108"/>
                <a:gd name="T14" fmla="*/ 56 w 56"/>
                <a:gd name="T15" fmla="*/ 8 h 108"/>
                <a:gd name="T16" fmla="*/ 56 w 56"/>
                <a:gd name="T17" fmla="*/ 10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108">
                  <a:moveTo>
                    <a:pt x="56" y="100"/>
                  </a:moveTo>
                  <a:cubicBezTo>
                    <a:pt x="56" y="104"/>
                    <a:pt x="52" y="108"/>
                    <a:pt x="48" y="108"/>
                  </a:cubicBezTo>
                  <a:cubicBezTo>
                    <a:pt x="8" y="108"/>
                    <a:pt x="8" y="108"/>
                    <a:pt x="8" y="108"/>
                  </a:cubicBezTo>
                  <a:cubicBezTo>
                    <a:pt x="4" y="108"/>
                    <a:pt x="0" y="104"/>
                    <a:pt x="0" y="100"/>
                  </a:cubicBezTo>
                  <a:cubicBezTo>
                    <a:pt x="0" y="8"/>
                    <a:pt x="0" y="8"/>
                    <a:pt x="0" y="8"/>
                  </a:cubicBezTo>
                  <a:cubicBezTo>
                    <a:pt x="0" y="4"/>
                    <a:pt x="4" y="0"/>
                    <a:pt x="8" y="0"/>
                  </a:cubicBezTo>
                  <a:cubicBezTo>
                    <a:pt x="48" y="0"/>
                    <a:pt x="48" y="0"/>
                    <a:pt x="48" y="0"/>
                  </a:cubicBezTo>
                  <a:cubicBezTo>
                    <a:pt x="52" y="0"/>
                    <a:pt x="56" y="4"/>
                    <a:pt x="56" y="8"/>
                  </a:cubicBezTo>
                  <a:lnTo>
                    <a:pt x="56" y="100"/>
                  </a:lnTo>
                  <a:close/>
                </a:path>
              </a:pathLst>
            </a:custGeom>
            <a:solidFill>
              <a:srgbClr val="CD41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22">
              <a:extLst>
                <a:ext uri="{FF2B5EF4-FFF2-40B4-BE49-F238E27FC236}">
                  <a16:creationId xmlns:a16="http://schemas.microsoft.com/office/drawing/2014/main" id="{1F447A6A-D843-4F5D-9FE0-EDB2FD31C6A7}"/>
                </a:ext>
              </a:extLst>
            </p:cNvPr>
            <p:cNvSpPr>
              <a:spLocks/>
            </p:cNvSpPr>
            <p:nvPr/>
          </p:nvSpPr>
          <p:spPr bwMode="auto">
            <a:xfrm>
              <a:off x="8688388" y="2743201"/>
              <a:ext cx="209550" cy="404813"/>
            </a:xfrm>
            <a:custGeom>
              <a:avLst/>
              <a:gdLst>
                <a:gd name="T0" fmla="*/ 56 w 56"/>
                <a:gd name="T1" fmla="*/ 100 h 108"/>
                <a:gd name="T2" fmla="*/ 48 w 56"/>
                <a:gd name="T3" fmla="*/ 108 h 108"/>
                <a:gd name="T4" fmla="*/ 8 w 56"/>
                <a:gd name="T5" fmla="*/ 108 h 108"/>
                <a:gd name="T6" fmla="*/ 0 w 56"/>
                <a:gd name="T7" fmla="*/ 100 h 108"/>
                <a:gd name="T8" fmla="*/ 0 w 56"/>
                <a:gd name="T9" fmla="*/ 8 h 108"/>
                <a:gd name="T10" fmla="*/ 8 w 56"/>
                <a:gd name="T11" fmla="*/ 0 h 108"/>
                <a:gd name="T12" fmla="*/ 48 w 56"/>
                <a:gd name="T13" fmla="*/ 0 h 108"/>
                <a:gd name="T14" fmla="*/ 56 w 56"/>
                <a:gd name="T15" fmla="*/ 8 h 108"/>
                <a:gd name="T16" fmla="*/ 56 w 56"/>
                <a:gd name="T17" fmla="*/ 10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108">
                  <a:moveTo>
                    <a:pt x="56" y="100"/>
                  </a:moveTo>
                  <a:cubicBezTo>
                    <a:pt x="56" y="104"/>
                    <a:pt x="52" y="108"/>
                    <a:pt x="48" y="108"/>
                  </a:cubicBezTo>
                  <a:cubicBezTo>
                    <a:pt x="8" y="108"/>
                    <a:pt x="8" y="108"/>
                    <a:pt x="8" y="108"/>
                  </a:cubicBezTo>
                  <a:cubicBezTo>
                    <a:pt x="4" y="108"/>
                    <a:pt x="0" y="104"/>
                    <a:pt x="0" y="100"/>
                  </a:cubicBezTo>
                  <a:cubicBezTo>
                    <a:pt x="0" y="8"/>
                    <a:pt x="0" y="8"/>
                    <a:pt x="0" y="8"/>
                  </a:cubicBezTo>
                  <a:cubicBezTo>
                    <a:pt x="0" y="4"/>
                    <a:pt x="4" y="0"/>
                    <a:pt x="8" y="0"/>
                  </a:cubicBezTo>
                  <a:cubicBezTo>
                    <a:pt x="48" y="0"/>
                    <a:pt x="48" y="0"/>
                    <a:pt x="48" y="0"/>
                  </a:cubicBezTo>
                  <a:cubicBezTo>
                    <a:pt x="52" y="0"/>
                    <a:pt x="56" y="4"/>
                    <a:pt x="56" y="8"/>
                  </a:cubicBezTo>
                  <a:lnTo>
                    <a:pt x="56" y="100"/>
                  </a:lnTo>
                  <a:close/>
                </a:path>
              </a:pathLst>
            </a:custGeom>
            <a:solidFill>
              <a:srgbClr val="F05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23">
              <a:extLst>
                <a:ext uri="{FF2B5EF4-FFF2-40B4-BE49-F238E27FC236}">
                  <a16:creationId xmlns:a16="http://schemas.microsoft.com/office/drawing/2014/main" id="{1AE56977-69E6-4242-B458-1E6D17A16021}"/>
                </a:ext>
              </a:extLst>
            </p:cNvPr>
            <p:cNvSpPr>
              <a:spLocks/>
            </p:cNvSpPr>
            <p:nvPr/>
          </p:nvSpPr>
          <p:spPr bwMode="auto">
            <a:xfrm>
              <a:off x="8447088" y="2682876"/>
              <a:ext cx="211138" cy="525463"/>
            </a:xfrm>
            <a:custGeom>
              <a:avLst/>
              <a:gdLst>
                <a:gd name="T0" fmla="*/ 56 w 56"/>
                <a:gd name="T1" fmla="*/ 132 h 140"/>
                <a:gd name="T2" fmla="*/ 48 w 56"/>
                <a:gd name="T3" fmla="*/ 140 h 140"/>
                <a:gd name="T4" fmla="*/ 8 w 56"/>
                <a:gd name="T5" fmla="*/ 140 h 140"/>
                <a:gd name="T6" fmla="*/ 0 w 56"/>
                <a:gd name="T7" fmla="*/ 132 h 140"/>
                <a:gd name="T8" fmla="*/ 0 w 56"/>
                <a:gd name="T9" fmla="*/ 8 h 140"/>
                <a:gd name="T10" fmla="*/ 8 w 56"/>
                <a:gd name="T11" fmla="*/ 0 h 140"/>
                <a:gd name="T12" fmla="*/ 48 w 56"/>
                <a:gd name="T13" fmla="*/ 0 h 140"/>
                <a:gd name="T14" fmla="*/ 56 w 56"/>
                <a:gd name="T15" fmla="*/ 8 h 140"/>
                <a:gd name="T16" fmla="*/ 56 w 56"/>
                <a:gd name="T17" fmla="*/ 13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140">
                  <a:moveTo>
                    <a:pt x="56" y="132"/>
                  </a:moveTo>
                  <a:cubicBezTo>
                    <a:pt x="56" y="136"/>
                    <a:pt x="52" y="140"/>
                    <a:pt x="48" y="140"/>
                  </a:cubicBezTo>
                  <a:cubicBezTo>
                    <a:pt x="8" y="140"/>
                    <a:pt x="8" y="140"/>
                    <a:pt x="8" y="140"/>
                  </a:cubicBezTo>
                  <a:cubicBezTo>
                    <a:pt x="4" y="140"/>
                    <a:pt x="0" y="136"/>
                    <a:pt x="0" y="132"/>
                  </a:cubicBezTo>
                  <a:cubicBezTo>
                    <a:pt x="0" y="8"/>
                    <a:pt x="0" y="8"/>
                    <a:pt x="0" y="8"/>
                  </a:cubicBezTo>
                  <a:cubicBezTo>
                    <a:pt x="0" y="4"/>
                    <a:pt x="4" y="0"/>
                    <a:pt x="8" y="0"/>
                  </a:cubicBezTo>
                  <a:cubicBezTo>
                    <a:pt x="48" y="0"/>
                    <a:pt x="48" y="0"/>
                    <a:pt x="48" y="0"/>
                  </a:cubicBezTo>
                  <a:cubicBezTo>
                    <a:pt x="52" y="0"/>
                    <a:pt x="56" y="4"/>
                    <a:pt x="56" y="8"/>
                  </a:cubicBezTo>
                  <a:lnTo>
                    <a:pt x="56" y="132"/>
                  </a:lnTo>
                  <a:close/>
                </a:path>
              </a:pathLst>
            </a:custGeom>
            <a:solidFill>
              <a:srgbClr val="1C7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24">
              <a:extLst>
                <a:ext uri="{FF2B5EF4-FFF2-40B4-BE49-F238E27FC236}">
                  <a16:creationId xmlns:a16="http://schemas.microsoft.com/office/drawing/2014/main" id="{90480751-E327-4A1B-B871-9A8ED21DD939}"/>
                </a:ext>
              </a:extLst>
            </p:cNvPr>
            <p:cNvSpPr>
              <a:spLocks/>
            </p:cNvSpPr>
            <p:nvPr/>
          </p:nvSpPr>
          <p:spPr bwMode="auto">
            <a:xfrm>
              <a:off x="8447088" y="2622551"/>
              <a:ext cx="211138" cy="525463"/>
            </a:xfrm>
            <a:custGeom>
              <a:avLst/>
              <a:gdLst>
                <a:gd name="T0" fmla="*/ 56 w 56"/>
                <a:gd name="T1" fmla="*/ 132 h 140"/>
                <a:gd name="T2" fmla="*/ 48 w 56"/>
                <a:gd name="T3" fmla="*/ 140 h 140"/>
                <a:gd name="T4" fmla="*/ 8 w 56"/>
                <a:gd name="T5" fmla="*/ 140 h 140"/>
                <a:gd name="T6" fmla="*/ 0 w 56"/>
                <a:gd name="T7" fmla="*/ 132 h 140"/>
                <a:gd name="T8" fmla="*/ 0 w 56"/>
                <a:gd name="T9" fmla="*/ 8 h 140"/>
                <a:gd name="T10" fmla="*/ 8 w 56"/>
                <a:gd name="T11" fmla="*/ 0 h 140"/>
                <a:gd name="T12" fmla="*/ 48 w 56"/>
                <a:gd name="T13" fmla="*/ 0 h 140"/>
                <a:gd name="T14" fmla="*/ 56 w 56"/>
                <a:gd name="T15" fmla="*/ 8 h 140"/>
                <a:gd name="T16" fmla="*/ 56 w 56"/>
                <a:gd name="T17" fmla="*/ 13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140">
                  <a:moveTo>
                    <a:pt x="56" y="132"/>
                  </a:moveTo>
                  <a:cubicBezTo>
                    <a:pt x="56" y="136"/>
                    <a:pt x="52" y="140"/>
                    <a:pt x="48" y="140"/>
                  </a:cubicBezTo>
                  <a:cubicBezTo>
                    <a:pt x="8" y="140"/>
                    <a:pt x="8" y="140"/>
                    <a:pt x="8" y="140"/>
                  </a:cubicBezTo>
                  <a:cubicBezTo>
                    <a:pt x="4" y="140"/>
                    <a:pt x="0" y="136"/>
                    <a:pt x="0" y="132"/>
                  </a:cubicBezTo>
                  <a:cubicBezTo>
                    <a:pt x="0" y="8"/>
                    <a:pt x="0" y="8"/>
                    <a:pt x="0" y="8"/>
                  </a:cubicBezTo>
                  <a:cubicBezTo>
                    <a:pt x="0" y="4"/>
                    <a:pt x="4" y="0"/>
                    <a:pt x="8" y="0"/>
                  </a:cubicBezTo>
                  <a:cubicBezTo>
                    <a:pt x="48" y="0"/>
                    <a:pt x="48" y="0"/>
                    <a:pt x="48" y="0"/>
                  </a:cubicBezTo>
                  <a:cubicBezTo>
                    <a:pt x="52" y="0"/>
                    <a:pt x="56" y="4"/>
                    <a:pt x="56" y="8"/>
                  </a:cubicBezTo>
                  <a:lnTo>
                    <a:pt x="56" y="132"/>
                  </a:lnTo>
                  <a:close/>
                </a:path>
              </a:pathLst>
            </a:custGeom>
            <a:solidFill>
              <a:srgbClr val="27A2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125">
              <a:extLst>
                <a:ext uri="{FF2B5EF4-FFF2-40B4-BE49-F238E27FC236}">
                  <a16:creationId xmlns:a16="http://schemas.microsoft.com/office/drawing/2014/main" id="{AD584A59-8FC4-407B-B5FF-05920C45EC1B}"/>
                </a:ext>
              </a:extLst>
            </p:cNvPr>
            <p:cNvSpPr>
              <a:spLocks/>
            </p:cNvSpPr>
            <p:nvPr/>
          </p:nvSpPr>
          <p:spPr bwMode="auto">
            <a:xfrm>
              <a:off x="8207376" y="2862263"/>
              <a:ext cx="209550" cy="346075"/>
            </a:xfrm>
            <a:custGeom>
              <a:avLst/>
              <a:gdLst>
                <a:gd name="T0" fmla="*/ 56 w 56"/>
                <a:gd name="T1" fmla="*/ 84 h 92"/>
                <a:gd name="T2" fmla="*/ 48 w 56"/>
                <a:gd name="T3" fmla="*/ 92 h 92"/>
                <a:gd name="T4" fmla="*/ 8 w 56"/>
                <a:gd name="T5" fmla="*/ 92 h 92"/>
                <a:gd name="T6" fmla="*/ 0 w 56"/>
                <a:gd name="T7" fmla="*/ 84 h 92"/>
                <a:gd name="T8" fmla="*/ 0 w 56"/>
                <a:gd name="T9" fmla="*/ 8 h 92"/>
                <a:gd name="T10" fmla="*/ 8 w 56"/>
                <a:gd name="T11" fmla="*/ 0 h 92"/>
                <a:gd name="T12" fmla="*/ 48 w 56"/>
                <a:gd name="T13" fmla="*/ 0 h 92"/>
                <a:gd name="T14" fmla="*/ 56 w 56"/>
                <a:gd name="T15" fmla="*/ 8 h 92"/>
                <a:gd name="T16" fmla="*/ 56 w 56"/>
                <a:gd name="T1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92">
                  <a:moveTo>
                    <a:pt x="56" y="84"/>
                  </a:moveTo>
                  <a:cubicBezTo>
                    <a:pt x="56" y="88"/>
                    <a:pt x="52" y="92"/>
                    <a:pt x="48" y="92"/>
                  </a:cubicBezTo>
                  <a:cubicBezTo>
                    <a:pt x="8" y="92"/>
                    <a:pt x="8" y="92"/>
                    <a:pt x="8" y="92"/>
                  </a:cubicBezTo>
                  <a:cubicBezTo>
                    <a:pt x="4" y="92"/>
                    <a:pt x="0" y="88"/>
                    <a:pt x="0" y="84"/>
                  </a:cubicBezTo>
                  <a:cubicBezTo>
                    <a:pt x="0" y="8"/>
                    <a:pt x="0" y="8"/>
                    <a:pt x="0" y="8"/>
                  </a:cubicBezTo>
                  <a:cubicBezTo>
                    <a:pt x="0" y="4"/>
                    <a:pt x="4" y="0"/>
                    <a:pt x="8" y="0"/>
                  </a:cubicBezTo>
                  <a:cubicBezTo>
                    <a:pt x="48" y="0"/>
                    <a:pt x="48" y="0"/>
                    <a:pt x="48" y="0"/>
                  </a:cubicBezTo>
                  <a:cubicBezTo>
                    <a:pt x="52" y="0"/>
                    <a:pt x="56" y="4"/>
                    <a:pt x="56" y="8"/>
                  </a:cubicBezTo>
                  <a:lnTo>
                    <a:pt x="56" y="84"/>
                  </a:lnTo>
                  <a:close/>
                </a:path>
              </a:pathLst>
            </a:custGeom>
            <a:solidFill>
              <a:srgbClr val="3A55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26">
              <a:extLst>
                <a:ext uri="{FF2B5EF4-FFF2-40B4-BE49-F238E27FC236}">
                  <a16:creationId xmlns:a16="http://schemas.microsoft.com/office/drawing/2014/main" id="{00AD4C3E-1F32-4A4F-9471-F77BADE67A9F}"/>
                </a:ext>
              </a:extLst>
            </p:cNvPr>
            <p:cNvSpPr>
              <a:spLocks/>
            </p:cNvSpPr>
            <p:nvPr/>
          </p:nvSpPr>
          <p:spPr bwMode="auto">
            <a:xfrm>
              <a:off x="8207376" y="2803526"/>
              <a:ext cx="209550" cy="344488"/>
            </a:xfrm>
            <a:custGeom>
              <a:avLst/>
              <a:gdLst>
                <a:gd name="T0" fmla="*/ 56 w 56"/>
                <a:gd name="T1" fmla="*/ 84 h 92"/>
                <a:gd name="T2" fmla="*/ 48 w 56"/>
                <a:gd name="T3" fmla="*/ 92 h 92"/>
                <a:gd name="T4" fmla="*/ 8 w 56"/>
                <a:gd name="T5" fmla="*/ 92 h 92"/>
                <a:gd name="T6" fmla="*/ 0 w 56"/>
                <a:gd name="T7" fmla="*/ 84 h 92"/>
                <a:gd name="T8" fmla="*/ 0 w 56"/>
                <a:gd name="T9" fmla="*/ 8 h 92"/>
                <a:gd name="T10" fmla="*/ 8 w 56"/>
                <a:gd name="T11" fmla="*/ 0 h 92"/>
                <a:gd name="T12" fmla="*/ 48 w 56"/>
                <a:gd name="T13" fmla="*/ 0 h 92"/>
                <a:gd name="T14" fmla="*/ 56 w 56"/>
                <a:gd name="T15" fmla="*/ 8 h 92"/>
                <a:gd name="T16" fmla="*/ 56 w 56"/>
                <a:gd name="T1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92">
                  <a:moveTo>
                    <a:pt x="56" y="84"/>
                  </a:moveTo>
                  <a:cubicBezTo>
                    <a:pt x="56" y="88"/>
                    <a:pt x="52" y="92"/>
                    <a:pt x="48" y="92"/>
                  </a:cubicBezTo>
                  <a:cubicBezTo>
                    <a:pt x="8" y="92"/>
                    <a:pt x="8" y="92"/>
                    <a:pt x="8" y="92"/>
                  </a:cubicBezTo>
                  <a:cubicBezTo>
                    <a:pt x="4" y="92"/>
                    <a:pt x="0" y="88"/>
                    <a:pt x="0" y="84"/>
                  </a:cubicBezTo>
                  <a:cubicBezTo>
                    <a:pt x="0" y="8"/>
                    <a:pt x="0" y="8"/>
                    <a:pt x="0" y="8"/>
                  </a:cubicBezTo>
                  <a:cubicBezTo>
                    <a:pt x="0" y="4"/>
                    <a:pt x="4" y="0"/>
                    <a:pt x="8" y="0"/>
                  </a:cubicBezTo>
                  <a:cubicBezTo>
                    <a:pt x="48" y="0"/>
                    <a:pt x="48" y="0"/>
                    <a:pt x="48" y="0"/>
                  </a:cubicBezTo>
                  <a:cubicBezTo>
                    <a:pt x="52" y="0"/>
                    <a:pt x="56" y="4"/>
                    <a:pt x="56" y="8"/>
                  </a:cubicBezTo>
                  <a:lnTo>
                    <a:pt x="56" y="84"/>
                  </a:lnTo>
                  <a:close/>
                </a:path>
              </a:pathLst>
            </a:custGeom>
            <a:solidFill>
              <a:srgbClr val="647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custDataLst>
      <p:tags r:id="rId1"/>
    </p:custDataLst>
    <p:extLst>
      <p:ext uri="{BB962C8B-B14F-4D97-AF65-F5344CB8AC3E}">
        <p14:creationId xmlns:p14="http://schemas.microsoft.com/office/powerpoint/2010/main" val="13139229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p:cNvSpPr/>
          <p:nvPr/>
        </p:nvSpPr>
        <p:spPr>
          <a:xfrm>
            <a:off x="-28575" y="-66040"/>
            <a:ext cx="12221210" cy="4781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QJ9108250012 拷贝"/>
          <p:cNvPicPr>
            <a:picLocks noChangeAspect="1"/>
          </p:cNvPicPr>
          <p:nvPr/>
        </p:nvPicPr>
        <p:blipFill>
          <a:blip r:embed="rId5"/>
          <a:srcRect b="41096"/>
          <a:stretch>
            <a:fillRect/>
          </a:stretch>
        </p:blipFill>
        <p:spPr>
          <a:xfrm flipH="1">
            <a:off x="-28575" y="-77470"/>
            <a:ext cx="12228830" cy="4805680"/>
          </a:xfrm>
          <a:prstGeom prst="rect">
            <a:avLst/>
          </a:prstGeom>
        </p:spPr>
      </p:pic>
      <p:sp>
        <p:nvSpPr>
          <p:cNvPr id="6" name="矩形 5"/>
          <p:cNvSpPr/>
          <p:nvPr/>
        </p:nvSpPr>
        <p:spPr>
          <a:xfrm>
            <a:off x="0" y="3845591"/>
            <a:ext cx="7067621" cy="1897317"/>
          </a:xfrm>
          <a:prstGeom prst="rect">
            <a:avLst/>
          </a:prstGeom>
          <a:solidFill>
            <a:srgbClr val="79A6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6853555" y="4715510"/>
            <a:ext cx="6235065" cy="1244600"/>
          </a:xfrm>
          <a:prstGeom prst="parallelogram">
            <a:avLst>
              <a:gd name="adj" fmla="val 49489"/>
            </a:avLst>
          </a:prstGeom>
          <a:solidFill>
            <a:srgbClr val="289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flipV="1">
            <a:off x="7067621" y="3654333"/>
            <a:ext cx="1285103" cy="1897317"/>
          </a:xfrm>
          <a:prstGeom prst="rtTriangle">
            <a:avLst/>
          </a:prstGeom>
          <a:solidFill>
            <a:srgbClr val="79A6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层 1"/>
          <p:cNvPicPr>
            <a:picLocks noChangeAspect="1"/>
          </p:cNvPicPr>
          <p:nvPr/>
        </p:nvPicPr>
        <p:blipFill>
          <a:blip r:embed="rId6"/>
          <a:stretch>
            <a:fillRect/>
          </a:stretch>
        </p:blipFill>
        <p:spPr>
          <a:xfrm>
            <a:off x="8581390" y="4804410"/>
            <a:ext cx="3165475" cy="1063625"/>
          </a:xfrm>
          <a:prstGeom prst="rect">
            <a:avLst/>
          </a:prstGeom>
        </p:spPr>
      </p:pic>
      <p:sp>
        <p:nvSpPr>
          <p:cNvPr id="5122" name="文本框 5"/>
          <p:cNvSpPr txBox="1"/>
          <p:nvPr/>
        </p:nvSpPr>
        <p:spPr>
          <a:xfrm>
            <a:off x="257493" y="3817620"/>
            <a:ext cx="6391493" cy="1323439"/>
          </a:xfrm>
          <a:prstGeom prst="rect">
            <a:avLst/>
          </a:prstGeom>
          <a:noFill/>
          <a:ln w="9525">
            <a:noFill/>
          </a:ln>
        </p:spPr>
        <p:txBody>
          <a:bodyPr wrap="none" anchor="t">
            <a:spAutoFit/>
          </a:bodyPr>
          <a:lstStyle/>
          <a:p>
            <a:r>
              <a:rPr lang="en-US" altLang="zh-CN" sz="3600" b="1" dirty="0">
                <a:solidFill>
                  <a:schemeClr val="bg1"/>
                </a:solidFill>
                <a:latin typeface="微软雅黑" panose="020B0503020204020204" pitchFamily="34" charset="-122"/>
                <a:ea typeface="方正黑体简体" panose="03000509000000000000" pitchFamily="2" charset="-122"/>
                <a:cs typeface="微软雅黑" panose="020B0503020204020204" pitchFamily="34" charset="-122"/>
              </a:rPr>
              <a:t>Wisdom Of Mass Sports</a:t>
            </a:r>
          </a:p>
          <a:p>
            <a:r>
              <a:rPr kumimoji="1" lang="zh-CN" altLang="en-US" sz="4400" b="1" dirty="0">
                <a:solidFill>
                  <a:srgbClr val="FFFFFF"/>
                </a:solidFill>
                <a:ea typeface="方正黑体简体" panose="03000509000000000000"/>
              </a:rPr>
              <a:t>先进数字体育智慧化建设</a:t>
            </a:r>
          </a:p>
        </p:txBody>
      </p:sp>
    </p:spTree>
    <p:custDataLst>
      <p:tags r:id="rId1"/>
    </p:custDataLst>
  </p:cSld>
  <p:clrMapOvr>
    <a:masterClrMapping/>
  </p:clrMapOvr>
  <p:transition spd="slow" advClick="0" advTm="3000">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直接连接符 31"/>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4872576" y="377793"/>
            <a:ext cx="2646878" cy="461665"/>
          </a:xfrm>
          <a:prstGeom prst="rect">
            <a:avLst/>
          </a:prstGeom>
          <a:noFill/>
        </p:spPr>
        <p:txBody>
          <a:bodyPr wrap="none" rtlCol="0">
            <a:spAutoFit/>
            <a:scene3d>
              <a:camera prst="orthographicFront"/>
              <a:lightRig rig="threePt" dir="t"/>
            </a:scene3d>
            <a:sp3d contourW="12700"/>
          </a:bodyPr>
          <a:lstStyle/>
          <a:p>
            <a:pPr algn="ctr"/>
            <a:r>
              <a:rPr lang="zh-CN" altLang="en-US" sz="2400" dirty="0">
                <a:latin typeface="Agency FB" panose="020B0503020202020204" pitchFamily="34" charset="0"/>
              </a:rPr>
              <a:t>先进数字体育建设</a:t>
            </a:r>
          </a:p>
        </p:txBody>
      </p:sp>
      <p:sp>
        <p:nvSpPr>
          <p:cNvPr id="10" name="左大括号 9">
            <a:extLst>
              <a:ext uri="{FF2B5EF4-FFF2-40B4-BE49-F238E27FC236}">
                <a16:creationId xmlns:a16="http://schemas.microsoft.com/office/drawing/2014/main" id="{0452231B-36DF-4C4F-82BF-3A02C718A078}"/>
              </a:ext>
            </a:extLst>
          </p:cNvPr>
          <p:cNvSpPr/>
          <p:nvPr/>
        </p:nvSpPr>
        <p:spPr>
          <a:xfrm rot="5400000">
            <a:off x="6078220" y="64770"/>
            <a:ext cx="161925" cy="9671685"/>
          </a:xfrm>
          <a:prstGeom prst="leftBrace">
            <a:avLst>
              <a:gd name="adj1" fmla="val 8333"/>
              <a:gd name="adj2" fmla="val 53623"/>
            </a:avLst>
          </a:prstGeom>
          <a:ln w="25400">
            <a:solidFill>
              <a:srgbClr val="3D9CD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1" name="组合 10">
            <a:extLst>
              <a:ext uri="{FF2B5EF4-FFF2-40B4-BE49-F238E27FC236}">
                <a16:creationId xmlns:a16="http://schemas.microsoft.com/office/drawing/2014/main" id="{0C82E163-3BFD-430B-81E3-896CFEB2F383}"/>
              </a:ext>
            </a:extLst>
          </p:cNvPr>
          <p:cNvGrpSpPr/>
          <p:nvPr/>
        </p:nvGrpSpPr>
        <p:grpSpPr>
          <a:xfrm>
            <a:off x="661670" y="1367155"/>
            <a:ext cx="10715625" cy="1397000"/>
            <a:chOff x="1537" y="1943"/>
            <a:chExt cx="16875" cy="2574"/>
          </a:xfrm>
        </p:grpSpPr>
        <p:grpSp>
          <p:nvGrpSpPr>
            <p:cNvPr id="12" name="组合 11">
              <a:extLst>
                <a:ext uri="{FF2B5EF4-FFF2-40B4-BE49-F238E27FC236}">
                  <a16:creationId xmlns:a16="http://schemas.microsoft.com/office/drawing/2014/main" id="{4A8BE839-2202-4C90-8079-8E3BCB30FEBD}"/>
                </a:ext>
              </a:extLst>
            </p:cNvPr>
            <p:cNvGrpSpPr/>
            <p:nvPr/>
          </p:nvGrpSpPr>
          <p:grpSpPr>
            <a:xfrm>
              <a:off x="1537" y="1943"/>
              <a:ext cx="16875" cy="2574"/>
              <a:chOff x="1332943" y="774822"/>
              <a:chExt cx="6513746" cy="1031021"/>
            </a:xfrm>
          </p:grpSpPr>
          <p:sp>
            <p:nvSpPr>
              <p:cNvPr id="16" name="object 42">
                <a:extLst>
                  <a:ext uri="{FF2B5EF4-FFF2-40B4-BE49-F238E27FC236}">
                    <a16:creationId xmlns:a16="http://schemas.microsoft.com/office/drawing/2014/main" id="{F15CD8ED-B138-40C8-87EC-A73F57DF8002}"/>
                  </a:ext>
                </a:extLst>
              </p:cNvPr>
              <p:cNvSpPr/>
              <p:nvPr/>
            </p:nvSpPr>
            <p:spPr>
              <a:xfrm>
                <a:off x="1690004" y="774822"/>
                <a:ext cx="1512786" cy="869096"/>
              </a:xfrm>
              <a:custGeom>
                <a:avLst/>
                <a:gdLst/>
                <a:ahLst/>
                <a:cxnLst/>
                <a:rect l="l" t="t" r="r" b="b"/>
                <a:pathLst>
                  <a:path w="2017048" h="1158794">
                    <a:moveTo>
                      <a:pt x="0" y="0"/>
                    </a:moveTo>
                    <a:lnTo>
                      <a:pt x="2017048" y="0"/>
                    </a:lnTo>
                    <a:lnTo>
                      <a:pt x="2017048" y="1158794"/>
                    </a:lnTo>
                    <a:lnTo>
                      <a:pt x="0" y="1158794"/>
                    </a:lnTo>
                    <a:lnTo>
                      <a:pt x="0" y="0"/>
                    </a:lnTo>
                    <a:close/>
                  </a:path>
                </a:pathLst>
              </a:custGeom>
              <a:solidFill>
                <a:schemeClr val="bg1">
                  <a:lumMod val="95000"/>
                </a:schemeClr>
              </a:solidFill>
            </p:spPr>
            <p:txBody>
              <a:bodyPr wrap="square" lIns="0" tIns="0" rIns="0" bIns="0" rtlCol="0">
                <a:noAutofit/>
              </a:bodyPr>
              <a:lstStyle/>
              <a:p>
                <a:endParaRPr sz="1000">
                  <a:latin typeface="微软雅黑" panose="020B0503020204020204" pitchFamily="34" charset="-122"/>
                  <a:ea typeface="微软雅黑" panose="020B0503020204020204" pitchFamily="34" charset="-122"/>
                </a:endParaRPr>
              </a:p>
            </p:txBody>
          </p:sp>
          <p:sp>
            <p:nvSpPr>
              <p:cNvPr id="17" name="object 43">
                <a:extLst>
                  <a:ext uri="{FF2B5EF4-FFF2-40B4-BE49-F238E27FC236}">
                    <a16:creationId xmlns:a16="http://schemas.microsoft.com/office/drawing/2014/main" id="{D3FAD40C-EA50-4F9E-88DF-8ABA1E7CA276}"/>
                  </a:ext>
                </a:extLst>
              </p:cNvPr>
              <p:cNvSpPr/>
              <p:nvPr/>
            </p:nvSpPr>
            <p:spPr>
              <a:xfrm>
                <a:off x="1690005" y="774823"/>
                <a:ext cx="1512787" cy="869096"/>
              </a:xfrm>
              <a:custGeom>
                <a:avLst/>
                <a:gdLst/>
                <a:ahLst/>
                <a:cxnLst/>
                <a:rect l="l" t="t" r="r" b="b"/>
                <a:pathLst>
                  <a:path w="2017049" h="1158795">
                    <a:moveTo>
                      <a:pt x="0" y="0"/>
                    </a:moveTo>
                    <a:lnTo>
                      <a:pt x="2017049" y="0"/>
                    </a:lnTo>
                    <a:lnTo>
                      <a:pt x="2017049" y="1158795"/>
                    </a:lnTo>
                    <a:lnTo>
                      <a:pt x="0" y="1158795"/>
                    </a:lnTo>
                    <a:lnTo>
                      <a:pt x="0" y="0"/>
                    </a:lnTo>
                    <a:close/>
                  </a:path>
                </a:pathLst>
              </a:custGeom>
              <a:ln w="9524">
                <a:solidFill>
                  <a:srgbClr val="000000"/>
                </a:solidFill>
              </a:ln>
            </p:spPr>
            <p:txBody>
              <a:bodyPr wrap="square" lIns="0" tIns="0" rIns="0" bIns="0" rtlCol="0">
                <a:noAutofit/>
              </a:bodyPr>
              <a:lstStyle/>
              <a:p>
                <a:endParaRPr sz="1000">
                  <a:latin typeface="微软雅黑" panose="020B0503020204020204" pitchFamily="34" charset="-122"/>
                  <a:ea typeface="微软雅黑" panose="020B0503020204020204" pitchFamily="34" charset="-122"/>
                </a:endParaRPr>
              </a:p>
            </p:txBody>
          </p:sp>
          <p:sp>
            <p:nvSpPr>
              <p:cNvPr id="18" name="object 44">
                <a:extLst>
                  <a:ext uri="{FF2B5EF4-FFF2-40B4-BE49-F238E27FC236}">
                    <a16:creationId xmlns:a16="http://schemas.microsoft.com/office/drawing/2014/main" id="{4B573052-6478-4F0D-B913-368FEFC80FDD}"/>
                  </a:ext>
                </a:extLst>
              </p:cNvPr>
              <p:cNvSpPr/>
              <p:nvPr/>
            </p:nvSpPr>
            <p:spPr>
              <a:xfrm>
                <a:off x="4020600" y="774822"/>
                <a:ext cx="1512787" cy="869096"/>
              </a:xfrm>
              <a:custGeom>
                <a:avLst/>
                <a:gdLst/>
                <a:ahLst/>
                <a:cxnLst/>
                <a:rect l="l" t="t" r="r" b="b"/>
                <a:pathLst>
                  <a:path w="2017049" h="1158794">
                    <a:moveTo>
                      <a:pt x="0" y="0"/>
                    </a:moveTo>
                    <a:lnTo>
                      <a:pt x="2017049" y="0"/>
                    </a:lnTo>
                    <a:lnTo>
                      <a:pt x="2017049" y="1158794"/>
                    </a:lnTo>
                    <a:lnTo>
                      <a:pt x="0" y="1158794"/>
                    </a:lnTo>
                    <a:lnTo>
                      <a:pt x="0" y="0"/>
                    </a:lnTo>
                    <a:close/>
                  </a:path>
                </a:pathLst>
              </a:custGeom>
              <a:solidFill>
                <a:schemeClr val="bg1">
                  <a:lumMod val="95000"/>
                </a:schemeClr>
              </a:solidFill>
            </p:spPr>
            <p:txBody>
              <a:bodyPr wrap="square" lIns="0" tIns="0" rIns="0" bIns="0" rtlCol="0">
                <a:noAutofit/>
              </a:bodyPr>
              <a:lstStyle/>
              <a:p>
                <a:endParaRPr sz="1000">
                  <a:latin typeface="微软雅黑" panose="020B0503020204020204" pitchFamily="34" charset="-122"/>
                  <a:ea typeface="微软雅黑" panose="020B0503020204020204" pitchFamily="34" charset="-122"/>
                </a:endParaRPr>
              </a:p>
            </p:txBody>
          </p:sp>
          <p:sp>
            <p:nvSpPr>
              <p:cNvPr id="19" name="object 45">
                <a:extLst>
                  <a:ext uri="{FF2B5EF4-FFF2-40B4-BE49-F238E27FC236}">
                    <a16:creationId xmlns:a16="http://schemas.microsoft.com/office/drawing/2014/main" id="{61F7AF97-2BE8-424E-A26A-79DA924AC8D3}"/>
                  </a:ext>
                </a:extLst>
              </p:cNvPr>
              <p:cNvSpPr/>
              <p:nvPr/>
            </p:nvSpPr>
            <p:spPr>
              <a:xfrm>
                <a:off x="4020599" y="774823"/>
                <a:ext cx="1512787" cy="869096"/>
              </a:xfrm>
              <a:custGeom>
                <a:avLst/>
                <a:gdLst/>
                <a:ahLst/>
                <a:cxnLst/>
                <a:rect l="l" t="t" r="r" b="b"/>
                <a:pathLst>
                  <a:path w="2017049" h="1158795">
                    <a:moveTo>
                      <a:pt x="0" y="0"/>
                    </a:moveTo>
                    <a:lnTo>
                      <a:pt x="2017049" y="0"/>
                    </a:lnTo>
                    <a:lnTo>
                      <a:pt x="2017049" y="1158795"/>
                    </a:lnTo>
                    <a:lnTo>
                      <a:pt x="0" y="1158795"/>
                    </a:lnTo>
                    <a:lnTo>
                      <a:pt x="0" y="0"/>
                    </a:lnTo>
                    <a:close/>
                  </a:path>
                </a:pathLst>
              </a:custGeom>
              <a:ln w="9524">
                <a:solidFill>
                  <a:srgbClr val="000000"/>
                </a:solidFill>
              </a:ln>
            </p:spPr>
            <p:txBody>
              <a:bodyPr wrap="square" lIns="0" tIns="0" rIns="0" bIns="0" rtlCol="0">
                <a:noAutofit/>
              </a:bodyPr>
              <a:lstStyle/>
              <a:p>
                <a:endParaRPr sz="1000">
                  <a:latin typeface="微软雅黑" panose="020B0503020204020204" pitchFamily="34" charset="-122"/>
                  <a:ea typeface="微软雅黑" panose="020B0503020204020204" pitchFamily="34" charset="-122"/>
                </a:endParaRPr>
              </a:p>
            </p:txBody>
          </p:sp>
          <p:sp>
            <p:nvSpPr>
              <p:cNvPr id="20" name="object 46">
                <a:extLst>
                  <a:ext uri="{FF2B5EF4-FFF2-40B4-BE49-F238E27FC236}">
                    <a16:creationId xmlns:a16="http://schemas.microsoft.com/office/drawing/2014/main" id="{EB49F3A8-24FA-4D8C-90A3-D3ACCE613559}"/>
                  </a:ext>
                </a:extLst>
              </p:cNvPr>
              <p:cNvSpPr/>
              <p:nvPr/>
            </p:nvSpPr>
            <p:spPr>
              <a:xfrm>
                <a:off x="6333902" y="774822"/>
                <a:ext cx="1512787" cy="869096"/>
              </a:xfrm>
              <a:custGeom>
                <a:avLst/>
                <a:gdLst/>
                <a:ahLst/>
                <a:cxnLst/>
                <a:rect l="l" t="t" r="r" b="b"/>
                <a:pathLst>
                  <a:path w="2017049" h="1158794">
                    <a:moveTo>
                      <a:pt x="0" y="0"/>
                    </a:moveTo>
                    <a:lnTo>
                      <a:pt x="2017049" y="0"/>
                    </a:lnTo>
                    <a:lnTo>
                      <a:pt x="2017049" y="1158794"/>
                    </a:lnTo>
                    <a:lnTo>
                      <a:pt x="0" y="1158794"/>
                    </a:lnTo>
                    <a:lnTo>
                      <a:pt x="0" y="0"/>
                    </a:lnTo>
                    <a:close/>
                  </a:path>
                </a:pathLst>
              </a:custGeom>
              <a:solidFill>
                <a:schemeClr val="bg1">
                  <a:lumMod val="95000"/>
                </a:schemeClr>
              </a:solidFill>
            </p:spPr>
            <p:txBody>
              <a:bodyPr wrap="square" lIns="0" tIns="0" rIns="0" bIns="0" rtlCol="0">
                <a:noAutofit/>
              </a:bodyPr>
              <a:lstStyle/>
              <a:p>
                <a:endParaRPr sz="1000">
                  <a:latin typeface="微软雅黑" panose="020B0503020204020204" pitchFamily="34" charset="-122"/>
                  <a:ea typeface="微软雅黑" panose="020B0503020204020204" pitchFamily="34" charset="-122"/>
                </a:endParaRPr>
              </a:p>
            </p:txBody>
          </p:sp>
          <p:sp>
            <p:nvSpPr>
              <p:cNvPr id="21" name="object 47">
                <a:extLst>
                  <a:ext uri="{FF2B5EF4-FFF2-40B4-BE49-F238E27FC236}">
                    <a16:creationId xmlns:a16="http://schemas.microsoft.com/office/drawing/2014/main" id="{14E62EF6-2530-45E5-84CE-7033F64BD942}"/>
                  </a:ext>
                </a:extLst>
              </p:cNvPr>
              <p:cNvSpPr/>
              <p:nvPr/>
            </p:nvSpPr>
            <p:spPr>
              <a:xfrm>
                <a:off x="6333902" y="774823"/>
                <a:ext cx="1512787" cy="869096"/>
              </a:xfrm>
              <a:custGeom>
                <a:avLst/>
                <a:gdLst/>
                <a:ahLst/>
                <a:cxnLst/>
                <a:rect l="l" t="t" r="r" b="b"/>
                <a:pathLst>
                  <a:path w="2017049" h="1158795">
                    <a:moveTo>
                      <a:pt x="0" y="0"/>
                    </a:moveTo>
                    <a:lnTo>
                      <a:pt x="2017049" y="0"/>
                    </a:lnTo>
                    <a:lnTo>
                      <a:pt x="2017049" y="1158795"/>
                    </a:lnTo>
                    <a:lnTo>
                      <a:pt x="0" y="1158795"/>
                    </a:lnTo>
                    <a:lnTo>
                      <a:pt x="0" y="0"/>
                    </a:lnTo>
                    <a:close/>
                  </a:path>
                </a:pathLst>
              </a:custGeom>
              <a:ln w="9524">
                <a:solidFill>
                  <a:srgbClr val="000000"/>
                </a:solidFill>
              </a:ln>
            </p:spPr>
            <p:txBody>
              <a:bodyPr wrap="square" lIns="0" tIns="0" rIns="0" bIns="0" rtlCol="0">
                <a:noAutofit/>
              </a:bodyPr>
              <a:lstStyle/>
              <a:p>
                <a:endParaRPr sz="1000">
                  <a:latin typeface="微软雅黑" panose="020B0503020204020204" pitchFamily="34" charset="-122"/>
                  <a:ea typeface="微软雅黑" panose="020B0503020204020204" pitchFamily="34" charset="-122"/>
                </a:endParaRPr>
              </a:p>
            </p:txBody>
          </p:sp>
          <p:sp>
            <p:nvSpPr>
              <p:cNvPr id="22" name="object 48">
                <a:extLst>
                  <a:ext uri="{FF2B5EF4-FFF2-40B4-BE49-F238E27FC236}">
                    <a16:creationId xmlns:a16="http://schemas.microsoft.com/office/drawing/2014/main" id="{2C641456-1E99-4E15-8457-E90A45134053}"/>
                  </a:ext>
                </a:extLst>
              </p:cNvPr>
              <p:cNvSpPr/>
              <p:nvPr/>
            </p:nvSpPr>
            <p:spPr>
              <a:xfrm>
                <a:off x="1332943" y="774822"/>
                <a:ext cx="357062" cy="869096"/>
              </a:xfrm>
              <a:custGeom>
                <a:avLst/>
                <a:gdLst/>
                <a:ahLst/>
                <a:cxnLst/>
                <a:rect l="l" t="t" r="r" b="b"/>
                <a:pathLst>
                  <a:path w="476083" h="1158794">
                    <a:moveTo>
                      <a:pt x="0" y="0"/>
                    </a:moveTo>
                    <a:lnTo>
                      <a:pt x="476083" y="0"/>
                    </a:lnTo>
                    <a:lnTo>
                      <a:pt x="476083" y="1158794"/>
                    </a:lnTo>
                    <a:lnTo>
                      <a:pt x="0" y="1158794"/>
                    </a:lnTo>
                    <a:lnTo>
                      <a:pt x="0" y="0"/>
                    </a:lnTo>
                    <a:close/>
                  </a:path>
                </a:pathLst>
              </a:custGeom>
              <a:solidFill>
                <a:srgbClr val="3D9CD0"/>
              </a:solidFill>
            </p:spPr>
            <p:txBody>
              <a:bodyPr wrap="square" lIns="0" tIns="0" rIns="0" bIns="0" rtlCol="0">
                <a:noAutofit/>
              </a:bodyPr>
              <a:lstStyle/>
              <a:p>
                <a:endParaRPr sz="1000">
                  <a:latin typeface="微软雅黑" panose="020B0503020204020204" pitchFamily="34" charset="-122"/>
                  <a:ea typeface="微软雅黑" panose="020B0503020204020204" pitchFamily="34" charset="-122"/>
                </a:endParaRPr>
              </a:p>
            </p:txBody>
          </p:sp>
          <p:sp>
            <p:nvSpPr>
              <p:cNvPr id="23" name="object 49">
                <a:extLst>
                  <a:ext uri="{FF2B5EF4-FFF2-40B4-BE49-F238E27FC236}">
                    <a16:creationId xmlns:a16="http://schemas.microsoft.com/office/drawing/2014/main" id="{09D12FD9-6E9A-4A28-82F2-7EBF9A91BDDD}"/>
                  </a:ext>
                </a:extLst>
              </p:cNvPr>
              <p:cNvSpPr/>
              <p:nvPr/>
            </p:nvSpPr>
            <p:spPr>
              <a:xfrm>
                <a:off x="1332943" y="774823"/>
                <a:ext cx="357062" cy="869096"/>
              </a:xfrm>
              <a:custGeom>
                <a:avLst/>
                <a:gdLst/>
                <a:ahLst/>
                <a:cxnLst/>
                <a:rect l="l" t="t" r="r" b="b"/>
                <a:pathLst>
                  <a:path w="476083" h="1158795">
                    <a:moveTo>
                      <a:pt x="0" y="0"/>
                    </a:moveTo>
                    <a:lnTo>
                      <a:pt x="476083" y="0"/>
                    </a:lnTo>
                    <a:lnTo>
                      <a:pt x="476083" y="1158795"/>
                    </a:lnTo>
                    <a:lnTo>
                      <a:pt x="0" y="1158795"/>
                    </a:lnTo>
                    <a:lnTo>
                      <a:pt x="0" y="0"/>
                    </a:lnTo>
                    <a:close/>
                  </a:path>
                </a:pathLst>
              </a:custGeom>
              <a:ln w="9524">
                <a:solidFill>
                  <a:srgbClr val="000000"/>
                </a:solidFill>
              </a:ln>
            </p:spPr>
            <p:txBody>
              <a:bodyPr wrap="square" lIns="0" tIns="0" rIns="0" bIns="0" rtlCol="0">
                <a:noAutofit/>
              </a:bodyPr>
              <a:lstStyle/>
              <a:p>
                <a:endParaRPr sz="1000">
                  <a:latin typeface="微软雅黑" panose="020B0503020204020204" pitchFamily="34" charset="-122"/>
                  <a:ea typeface="微软雅黑" panose="020B0503020204020204" pitchFamily="34" charset="-122"/>
                </a:endParaRPr>
              </a:p>
            </p:txBody>
          </p:sp>
          <p:sp>
            <p:nvSpPr>
              <p:cNvPr id="24" name="object 50">
                <a:extLst>
                  <a:ext uri="{FF2B5EF4-FFF2-40B4-BE49-F238E27FC236}">
                    <a16:creationId xmlns:a16="http://schemas.microsoft.com/office/drawing/2014/main" id="{38E74672-67A9-4513-B451-268FBAAF2443}"/>
                  </a:ext>
                </a:extLst>
              </p:cNvPr>
              <p:cNvSpPr/>
              <p:nvPr/>
            </p:nvSpPr>
            <p:spPr>
              <a:xfrm>
                <a:off x="3663536" y="774822"/>
                <a:ext cx="357062" cy="869096"/>
              </a:xfrm>
              <a:custGeom>
                <a:avLst/>
                <a:gdLst/>
                <a:ahLst/>
                <a:cxnLst/>
                <a:rect l="l" t="t" r="r" b="b"/>
                <a:pathLst>
                  <a:path w="476083" h="1158794">
                    <a:moveTo>
                      <a:pt x="0" y="0"/>
                    </a:moveTo>
                    <a:lnTo>
                      <a:pt x="476083" y="0"/>
                    </a:lnTo>
                    <a:lnTo>
                      <a:pt x="476083" y="1158794"/>
                    </a:lnTo>
                    <a:lnTo>
                      <a:pt x="0" y="1158794"/>
                    </a:lnTo>
                    <a:lnTo>
                      <a:pt x="0" y="0"/>
                    </a:lnTo>
                    <a:close/>
                  </a:path>
                </a:pathLst>
              </a:custGeom>
              <a:solidFill>
                <a:srgbClr val="3D9CD0"/>
              </a:solidFill>
            </p:spPr>
            <p:txBody>
              <a:bodyPr wrap="square" lIns="0" tIns="0" rIns="0" bIns="0" rtlCol="0">
                <a:noAutofit/>
              </a:bodyPr>
              <a:lstStyle/>
              <a:p>
                <a:endParaRPr sz="1000">
                  <a:latin typeface="微软雅黑" panose="020B0503020204020204" pitchFamily="34" charset="-122"/>
                  <a:ea typeface="微软雅黑" panose="020B0503020204020204" pitchFamily="34" charset="-122"/>
                </a:endParaRPr>
              </a:p>
            </p:txBody>
          </p:sp>
          <p:sp>
            <p:nvSpPr>
              <p:cNvPr id="25" name="object 51">
                <a:extLst>
                  <a:ext uri="{FF2B5EF4-FFF2-40B4-BE49-F238E27FC236}">
                    <a16:creationId xmlns:a16="http://schemas.microsoft.com/office/drawing/2014/main" id="{867FFA94-8085-4C1F-A730-CD5387772216}"/>
                  </a:ext>
                </a:extLst>
              </p:cNvPr>
              <p:cNvSpPr/>
              <p:nvPr/>
            </p:nvSpPr>
            <p:spPr>
              <a:xfrm>
                <a:off x="3663536" y="774823"/>
                <a:ext cx="357062" cy="869096"/>
              </a:xfrm>
              <a:custGeom>
                <a:avLst/>
                <a:gdLst/>
                <a:ahLst/>
                <a:cxnLst/>
                <a:rect l="l" t="t" r="r" b="b"/>
                <a:pathLst>
                  <a:path w="476083" h="1158795">
                    <a:moveTo>
                      <a:pt x="0" y="0"/>
                    </a:moveTo>
                    <a:lnTo>
                      <a:pt x="476083" y="0"/>
                    </a:lnTo>
                    <a:lnTo>
                      <a:pt x="476083" y="1158795"/>
                    </a:lnTo>
                    <a:lnTo>
                      <a:pt x="0" y="1158795"/>
                    </a:lnTo>
                    <a:lnTo>
                      <a:pt x="0" y="0"/>
                    </a:lnTo>
                    <a:close/>
                  </a:path>
                </a:pathLst>
              </a:custGeom>
              <a:ln w="9524">
                <a:solidFill>
                  <a:srgbClr val="000000"/>
                </a:solidFill>
              </a:ln>
            </p:spPr>
            <p:txBody>
              <a:bodyPr wrap="square" lIns="0" tIns="0" rIns="0" bIns="0" rtlCol="0">
                <a:noAutofit/>
              </a:bodyPr>
              <a:lstStyle/>
              <a:p>
                <a:endParaRPr sz="1000">
                  <a:latin typeface="微软雅黑" panose="020B0503020204020204" pitchFamily="34" charset="-122"/>
                  <a:ea typeface="微软雅黑" panose="020B0503020204020204" pitchFamily="34" charset="-122"/>
                </a:endParaRPr>
              </a:p>
            </p:txBody>
          </p:sp>
          <p:sp>
            <p:nvSpPr>
              <p:cNvPr id="26" name="object 52">
                <a:extLst>
                  <a:ext uri="{FF2B5EF4-FFF2-40B4-BE49-F238E27FC236}">
                    <a16:creationId xmlns:a16="http://schemas.microsoft.com/office/drawing/2014/main" id="{DFBC6259-D460-4125-933E-2EEB2FE6A6D2}"/>
                  </a:ext>
                </a:extLst>
              </p:cNvPr>
              <p:cNvSpPr/>
              <p:nvPr/>
            </p:nvSpPr>
            <p:spPr>
              <a:xfrm>
                <a:off x="5976837" y="774822"/>
                <a:ext cx="357063" cy="869096"/>
              </a:xfrm>
              <a:custGeom>
                <a:avLst/>
                <a:gdLst/>
                <a:ahLst/>
                <a:cxnLst/>
                <a:rect l="l" t="t" r="r" b="b"/>
                <a:pathLst>
                  <a:path w="476084" h="1158794">
                    <a:moveTo>
                      <a:pt x="0" y="0"/>
                    </a:moveTo>
                    <a:lnTo>
                      <a:pt x="476084" y="0"/>
                    </a:lnTo>
                    <a:lnTo>
                      <a:pt x="476084" y="1158794"/>
                    </a:lnTo>
                    <a:lnTo>
                      <a:pt x="0" y="1158794"/>
                    </a:lnTo>
                    <a:lnTo>
                      <a:pt x="0" y="0"/>
                    </a:lnTo>
                    <a:close/>
                  </a:path>
                </a:pathLst>
              </a:custGeom>
              <a:solidFill>
                <a:srgbClr val="3D9CD0"/>
              </a:solidFill>
            </p:spPr>
            <p:txBody>
              <a:bodyPr wrap="square" lIns="0" tIns="0" rIns="0" bIns="0" rtlCol="0">
                <a:noAutofit/>
              </a:bodyPr>
              <a:lstStyle/>
              <a:p>
                <a:endParaRPr sz="1000">
                  <a:latin typeface="微软雅黑" panose="020B0503020204020204" pitchFamily="34" charset="-122"/>
                  <a:ea typeface="微软雅黑" panose="020B0503020204020204" pitchFamily="34" charset="-122"/>
                </a:endParaRPr>
              </a:p>
            </p:txBody>
          </p:sp>
          <p:sp>
            <p:nvSpPr>
              <p:cNvPr id="27" name="object 53">
                <a:extLst>
                  <a:ext uri="{FF2B5EF4-FFF2-40B4-BE49-F238E27FC236}">
                    <a16:creationId xmlns:a16="http://schemas.microsoft.com/office/drawing/2014/main" id="{305C08EE-0AB7-4CAF-838F-631060C6878D}"/>
                  </a:ext>
                </a:extLst>
              </p:cNvPr>
              <p:cNvSpPr/>
              <p:nvPr/>
            </p:nvSpPr>
            <p:spPr>
              <a:xfrm>
                <a:off x="5976837" y="774823"/>
                <a:ext cx="357063" cy="869096"/>
              </a:xfrm>
              <a:custGeom>
                <a:avLst/>
                <a:gdLst/>
                <a:ahLst/>
                <a:cxnLst/>
                <a:rect l="l" t="t" r="r" b="b"/>
                <a:pathLst>
                  <a:path w="476084" h="1158795">
                    <a:moveTo>
                      <a:pt x="0" y="0"/>
                    </a:moveTo>
                    <a:lnTo>
                      <a:pt x="476084" y="0"/>
                    </a:lnTo>
                    <a:lnTo>
                      <a:pt x="476084" y="1158795"/>
                    </a:lnTo>
                    <a:lnTo>
                      <a:pt x="0" y="1158795"/>
                    </a:lnTo>
                    <a:lnTo>
                      <a:pt x="0" y="0"/>
                    </a:lnTo>
                    <a:close/>
                  </a:path>
                </a:pathLst>
              </a:custGeom>
              <a:ln w="9524">
                <a:solidFill>
                  <a:srgbClr val="000000"/>
                </a:solidFill>
              </a:ln>
            </p:spPr>
            <p:txBody>
              <a:bodyPr wrap="square" lIns="0" tIns="0" rIns="0" bIns="0" rtlCol="0">
                <a:noAutofit/>
              </a:bodyPr>
              <a:lstStyle/>
              <a:p>
                <a:endParaRPr sz="1000">
                  <a:latin typeface="微软雅黑" panose="020B0503020204020204" pitchFamily="34" charset="-122"/>
                  <a:ea typeface="微软雅黑" panose="020B0503020204020204" pitchFamily="34" charset="-122"/>
                </a:endParaRPr>
              </a:p>
            </p:txBody>
          </p:sp>
          <p:sp>
            <p:nvSpPr>
              <p:cNvPr id="28" name="object 84">
                <a:extLst>
                  <a:ext uri="{FF2B5EF4-FFF2-40B4-BE49-F238E27FC236}">
                    <a16:creationId xmlns:a16="http://schemas.microsoft.com/office/drawing/2014/main" id="{8063F224-BBCA-4A48-A23B-13CDFD77E06F}"/>
                  </a:ext>
                </a:extLst>
              </p:cNvPr>
              <p:cNvSpPr txBox="1"/>
              <p:nvPr/>
            </p:nvSpPr>
            <p:spPr>
              <a:xfrm>
                <a:off x="6440932" y="814112"/>
                <a:ext cx="842963" cy="735330"/>
              </a:xfrm>
              <a:prstGeom prst="rect">
                <a:avLst/>
              </a:prstGeom>
            </p:spPr>
            <p:txBody>
              <a:bodyPr vert="horz" wrap="square" lIns="0" tIns="0" rIns="0" bIns="0" rtlCol="0">
                <a:noAutofit/>
              </a:bodyPr>
              <a:lstStyle/>
              <a:p>
                <a:pPr marL="9525" defTabSz="0">
                  <a:tabLst>
                    <a:tab pos="222885" algn="l"/>
                  </a:tabLst>
                </a:pPr>
                <a:r>
                  <a:rPr sz="1200" dirty="0">
                    <a:latin typeface="微软雅黑" panose="020B0503020204020204" pitchFamily="34" charset="-122"/>
                    <a:ea typeface="微软雅黑" panose="020B0503020204020204" pitchFamily="34" charset="-122"/>
                    <a:cs typeface="Microsoft YaHei UI" panose="020B0503020204020204" charset="-122"/>
                  </a:rPr>
                  <a:t>•	</a:t>
                </a:r>
                <a:r>
                  <a:rPr lang="zh-CN" altLang="en-US" sz="1200" dirty="0">
                    <a:latin typeface="微软雅黑" panose="020B0503020204020204" pitchFamily="34" charset="-122"/>
                    <a:ea typeface="微软雅黑" panose="020B0503020204020204" pitchFamily="34" charset="-122"/>
                    <a:cs typeface="Microsoft YaHei UI" panose="020B0503020204020204" charset="-122"/>
                  </a:rPr>
                  <a:t>传媒企业</a:t>
                </a:r>
                <a:endParaRPr lang="en-US" altLang="zh-CN" sz="1200" dirty="0">
                  <a:latin typeface="微软雅黑" panose="020B0503020204020204" pitchFamily="34" charset="-122"/>
                  <a:ea typeface="微软雅黑" panose="020B0503020204020204" pitchFamily="34" charset="-122"/>
                  <a:cs typeface="Microsoft YaHei UI" panose="020B0503020204020204" charset="-122"/>
                </a:endParaRPr>
              </a:p>
              <a:p>
                <a:pPr marL="9525" defTabSz="0">
                  <a:tabLst>
                    <a:tab pos="222885" algn="l"/>
                  </a:tabLst>
                </a:pPr>
                <a:r>
                  <a:rPr sz="1200" dirty="0">
                    <a:latin typeface="微软雅黑" panose="020B0503020204020204" pitchFamily="34" charset="-122"/>
                    <a:ea typeface="微软雅黑" panose="020B0503020204020204" pitchFamily="34" charset="-122"/>
                    <a:cs typeface="Microsoft YaHei UI" panose="020B0503020204020204" charset="-122"/>
                  </a:rPr>
                  <a:t>•	</a:t>
                </a:r>
                <a:r>
                  <a:rPr lang="zh-CN" altLang="en-US" sz="1200" dirty="0">
                    <a:latin typeface="微软雅黑" panose="020B0503020204020204" pitchFamily="34" charset="-122"/>
                    <a:ea typeface="微软雅黑" panose="020B0503020204020204" pitchFamily="34" charset="-122"/>
                    <a:cs typeface="Microsoft YaHei UI" panose="020B0503020204020204" charset="-122"/>
                  </a:rPr>
                  <a:t>体育</a:t>
                </a:r>
                <a:r>
                  <a:rPr sz="1200" dirty="0" err="1">
                    <a:latin typeface="微软雅黑" panose="020B0503020204020204" pitchFamily="34" charset="-122"/>
                    <a:ea typeface="微软雅黑" panose="020B0503020204020204" pitchFamily="34" charset="-122"/>
                    <a:cs typeface="Microsoft YaHei UI" panose="020B0503020204020204" charset="-122"/>
                  </a:rPr>
                  <a:t>企业</a:t>
                </a:r>
                <a:endParaRPr sz="1200" dirty="0">
                  <a:latin typeface="微软雅黑" panose="020B0503020204020204" pitchFamily="34" charset="-122"/>
                  <a:ea typeface="微软雅黑" panose="020B0503020204020204" pitchFamily="34" charset="-122"/>
                  <a:cs typeface="Microsoft YaHei UI" panose="020B0503020204020204" charset="-122"/>
                </a:endParaRPr>
              </a:p>
              <a:p>
                <a:pPr marL="9525" defTabSz="0">
                  <a:lnSpc>
                    <a:spcPts val="1425"/>
                  </a:lnSpc>
                  <a:tabLst>
                    <a:tab pos="222885" algn="l"/>
                  </a:tabLst>
                </a:pPr>
                <a:r>
                  <a:rPr sz="1200" dirty="0">
                    <a:latin typeface="微软雅黑" panose="020B0503020204020204" pitchFamily="34" charset="-122"/>
                    <a:ea typeface="微软雅黑" panose="020B0503020204020204" pitchFamily="34" charset="-122"/>
                    <a:cs typeface="Microsoft YaHei UI" panose="020B0503020204020204" charset="-122"/>
                  </a:rPr>
                  <a:t>•	</a:t>
                </a:r>
                <a:r>
                  <a:rPr lang="zh-CN" altLang="en-US" sz="1200" dirty="0">
                    <a:latin typeface="微软雅黑" panose="020B0503020204020204" pitchFamily="34" charset="-122"/>
                    <a:ea typeface="微软雅黑" panose="020B0503020204020204" pitchFamily="34" charset="-122"/>
                    <a:cs typeface="Microsoft YaHei UI" panose="020B0503020204020204" charset="-122"/>
                  </a:rPr>
                  <a:t>旅游</a:t>
                </a:r>
                <a:r>
                  <a:rPr sz="1200" dirty="0" err="1">
                    <a:latin typeface="微软雅黑" panose="020B0503020204020204" pitchFamily="34" charset="-122"/>
                    <a:ea typeface="微软雅黑" panose="020B0503020204020204" pitchFamily="34" charset="-122"/>
                    <a:cs typeface="Microsoft YaHei UI" panose="020B0503020204020204" charset="-122"/>
                  </a:rPr>
                  <a:t>企业</a:t>
                </a:r>
                <a:endParaRPr sz="1200" dirty="0">
                  <a:latin typeface="微软雅黑" panose="020B0503020204020204" pitchFamily="34" charset="-122"/>
                  <a:ea typeface="微软雅黑" panose="020B0503020204020204" pitchFamily="34" charset="-122"/>
                  <a:cs typeface="Microsoft YaHei UI" panose="020B0503020204020204" charset="-122"/>
                </a:endParaRPr>
              </a:p>
              <a:p>
                <a:pPr marL="9525" defTabSz="0">
                  <a:lnSpc>
                    <a:spcPts val="1425"/>
                  </a:lnSpc>
                  <a:tabLst>
                    <a:tab pos="222885" algn="l"/>
                  </a:tabLst>
                </a:pPr>
                <a:r>
                  <a:rPr sz="1200" dirty="0">
                    <a:latin typeface="微软雅黑" panose="020B0503020204020204" pitchFamily="34" charset="-122"/>
                    <a:ea typeface="微软雅黑" panose="020B0503020204020204" pitchFamily="34" charset="-122"/>
                    <a:cs typeface="Microsoft YaHei UI" panose="020B0503020204020204" charset="-122"/>
                  </a:rPr>
                  <a:t>•	…………</a:t>
                </a:r>
              </a:p>
            </p:txBody>
          </p:sp>
          <p:sp>
            <p:nvSpPr>
              <p:cNvPr id="29" name="object 85">
                <a:extLst>
                  <a:ext uri="{FF2B5EF4-FFF2-40B4-BE49-F238E27FC236}">
                    <a16:creationId xmlns:a16="http://schemas.microsoft.com/office/drawing/2014/main" id="{112C8AB9-C884-47A8-ABF3-EAC0F4F629CE}"/>
                  </a:ext>
                </a:extLst>
              </p:cNvPr>
              <p:cNvSpPr txBox="1"/>
              <p:nvPr/>
            </p:nvSpPr>
            <p:spPr>
              <a:xfrm>
                <a:off x="4118793" y="833967"/>
                <a:ext cx="842963" cy="733901"/>
              </a:xfrm>
              <a:prstGeom prst="rect">
                <a:avLst/>
              </a:prstGeom>
            </p:spPr>
            <p:txBody>
              <a:bodyPr vert="horz" wrap="square" lIns="0" tIns="0" rIns="0" bIns="0" rtlCol="0">
                <a:noAutofit/>
              </a:bodyPr>
              <a:lstStyle/>
              <a:p>
                <a:pPr marL="9525" defTabSz="0">
                  <a:tabLst>
                    <a:tab pos="222885" algn="l"/>
                  </a:tabLst>
                </a:pPr>
                <a:r>
                  <a:rPr sz="1200" dirty="0">
                    <a:latin typeface="微软雅黑" panose="020B0503020204020204" pitchFamily="34" charset="-122"/>
                    <a:ea typeface="微软雅黑" panose="020B0503020204020204" pitchFamily="34" charset="-122"/>
                    <a:cs typeface="Arial" panose="020B0604020202020204"/>
                  </a:rPr>
                  <a:t>•	</a:t>
                </a:r>
                <a:r>
                  <a:rPr lang="zh-CN" altLang="en-US" sz="1200" dirty="0">
                    <a:latin typeface="微软雅黑" panose="020B0503020204020204" pitchFamily="34" charset="-122"/>
                    <a:ea typeface="微软雅黑" panose="020B0503020204020204" pitchFamily="34" charset="-122"/>
                    <a:cs typeface="Microsoft YaHei UI" panose="020B0503020204020204" charset="-122"/>
                  </a:rPr>
                  <a:t>体育</a:t>
                </a:r>
                <a:r>
                  <a:rPr sz="1200" dirty="0" err="1">
                    <a:latin typeface="微软雅黑" panose="020B0503020204020204" pitchFamily="34" charset="-122"/>
                    <a:ea typeface="微软雅黑" panose="020B0503020204020204" pitchFamily="34" charset="-122"/>
                    <a:cs typeface="Microsoft YaHei UI" panose="020B0503020204020204" charset="-122"/>
                  </a:rPr>
                  <a:t>协会</a:t>
                </a:r>
                <a:endParaRPr sz="1200" dirty="0">
                  <a:latin typeface="微软雅黑" panose="020B0503020204020204" pitchFamily="34" charset="-122"/>
                  <a:ea typeface="微软雅黑" panose="020B0503020204020204" pitchFamily="34" charset="-122"/>
                  <a:cs typeface="Microsoft YaHei UI" panose="020B0503020204020204" charset="-122"/>
                </a:endParaRPr>
              </a:p>
              <a:p>
                <a:pPr marL="9525" defTabSz="0">
                  <a:tabLst>
                    <a:tab pos="222885" algn="l"/>
                  </a:tabLst>
                </a:pPr>
                <a:r>
                  <a:rPr sz="1200" dirty="0">
                    <a:latin typeface="微软雅黑" panose="020B0503020204020204" pitchFamily="34" charset="-122"/>
                    <a:ea typeface="微软雅黑" panose="020B0503020204020204" pitchFamily="34" charset="-122"/>
                    <a:cs typeface="Arial" panose="020B0604020202020204"/>
                  </a:rPr>
                  <a:t>•	</a:t>
                </a:r>
                <a:r>
                  <a:rPr lang="zh-CN" altLang="en-US" sz="1200" dirty="0">
                    <a:latin typeface="微软雅黑" panose="020B0503020204020204" pitchFamily="34" charset="-122"/>
                    <a:ea typeface="微软雅黑" panose="020B0503020204020204" pitchFamily="34" charset="-122"/>
                    <a:cs typeface="Arial" panose="020B0604020202020204"/>
                  </a:rPr>
                  <a:t>达人</a:t>
                </a:r>
                <a:r>
                  <a:rPr sz="1200" dirty="0" err="1">
                    <a:latin typeface="微软雅黑" panose="020B0503020204020204" pitchFamily="34" charset="-122"/>
                    <a:ea typeface="微软雅黑" panose="020B0503020204020204" pitchFamily="34" charset="-122"/>
                    <a:cs typeface="Microsoft YaHei UI" panose="020B0503020204020204" charset="-122"/>
                  </a:rPr>
                  <a:t>组织</a:t>
                </a:r>
                <a:endParaRPr sz="1200" dirty="0">
                  <a:latin typeface="微软雅黑" panose="020B0503020204020204" pitchFamily="34" charset="-122"/>
                  <a:ea typeface="微软雅黑" panose="020B0503020204020204" pitchFamily="34" charset="-122"/>
                  <a:cs typeface="Microsoft YaHei UI" panose="020B0503020204020204" charset="-122"/>
                </a:endParaRPr>
              </a:p>
              <a:p>
                <a:pPr marL="9525" defTabSz="0">
                  <a:tabLst>
                    <a:tab pos="222885" algn="l"/>
                  </a:tabLst>
                </a:pPr>
                <a:r>
                  <a:rPr sz="1200" dirty="0">
                    <a:latin typeface="微软雅黑" panose="020B0503020204020204" pitchFamily="34" charset="-122"/>
                    <a:ea typeface="微软雅黑" panose="020B0503020204020204" pitchFamily="34" charset="-122"/>
                    <a:cs typeface="Arial" panose="020B0604020202020204"/>
                  </a:rPr>
                  <a:t>•	</a:t>
                </a:r>
                <a:r>
                  <a:rPr lang="zh-CN" altLang="en-US" sz="1200" dirty="0">
                    <a:latin typeface="微软雅黑" panose="020B0503020204020204" pitchFamily="34" charset="-122"/>
                    <a:ea typeface="微软雅黑" panose="020B0503020204020204" pitchFamily="34" charset="-122"/>
                    <a:cs typeface="Microsoft YaHei UI" panose="020B0503020204020204" charset="-122"/>
                  </a:rPr>
                  <a:t>健身</a:t>
                </a:r>
                <a:r>
                  <a:rPr sz="1200" dirty="0" err="1">
                    <a:latin typeface="微软雅黑" panose="020B0503020204020204" pitchFamily="34" charset="-122"/>
                    <a:ea typeface="微软雅黑" panose="020B0503020204020204" pitchFamily="34" charset="-122"/>
                    <a:cs typeface="Microsoft YaHei UI" panose="020B0503020204020204" charset="-122"/>
                  </a:rPr>
                  <a:t>分享</a:t>
                </a:r>
                <a:endParaRPr sz="1200" dirty="0">
                  <a:latin typeface="微软雅黑" panose="020B0503020204020204" pitchFamily="34" charset="-122"/>
                  <a:ea typeface="微软雅黑" panose="020B0503020204020204" pitchFamily="34" charset="-122"/>
                  <a:cs typeface="Microsoft YaHei UI" panose="020B0503020204020204" charset="-122"/>
                </a:endParaRPr>
              </a:p>
              <a:p>
                <a:pPr marL="9525" defTabSz="0">
                  <a:tabLst>
                    <a:tab pos="222885" algn="l"/>
                  </a:tabLst>
                </a:pPr>
                <a:r>
                  <a:rPr sz="1200" dirty="0">
                    <a:latin typeface="微软雅黑" panose="020B0503020204020204" pitchFamily="34" charset="-122"/>
                    <a:ea typeface="微软雅黑" panose="020B0503020204020204" pitchFamily="34" charset="-122"/>
                    <a:cs typeface="Arial" panose="020B0604020202020204"/>
                  </a:rPr>
                  <a:t>•	</a:t>
                </a:r>
                <a:r>
                  <a:rPr lang="zh-CN" altLang="en-US" sz="1200" dirty="0">
                    <a:latin typeface="微软雅黑" panose="020B0503020204020204" pitchFamily="34" charset="-122"/>
                    <a:ea typeface="微软雅黑" panose="020B0503020204020204" pitchFamily="34" charset="-122"/>
                    <a:cs typeface="Arial" panose="020B0604020202020204"/>
                  </a:rPr>
                  <a:t>康养旅游</a:t>
                </a:r>
              </a:p>
              <a:p>
                <a:pPr marL="9525" defTabSz="0">
                  <a:tabLst>
                    <a:tab pos="222885" algn="l"/>
                  </a:tabLst>
                </a:pPr>
                <a:r>
                  <a:rPr sz="1200" dirty="0">
                    <a:latin typeface="微软雅黑" panose="020B0503020204020204" pitchFamily="34" charset="-122"/>
                    <a:ea typeface="微软雅黑" panose="020B0503020204020204" pitchFamily="34" charset="-122"/>
                    <a:cs typeface="Arial" panose="020B0604020202020204"/>
                    <a:sym typeface="+mn-ea"/>
                  </a:rPr>
                  <a:t>•</a:t>
                </a:r>
                <a:r>
                  <a:rPr lang="zh-CN" altLang="en-US" sz="1200" dirty="0">
                    <a:latin typeface="微软雅黑" panose="020B0503020204020204" pitchFamily="34" charset="-122"/>
                    <a:ea typeface="微软雅黑" panose="020B0503020204020204" pitchFamily="34" charset="-122"/>
                    <a:cs typeface="Arial" panose="020B0604020202020204"/>
                  </a:rPr>
                  <a:t>    </a:t>
                </a:r>
                <a:r>
                  <a:rPr sz="1200" dirty="0">
                    <a:latin typeface="微软雅黑" panose="020B0503020204020204" pitchFamily="34" charset="-122"/>
                    <a:ea typeface="微软雅黑" panose="020B0503020204020204" pitchFamily="34" charset="-122"/>
                    <a:cs typeface="宋体" panose="02010600030101010101" pitchFamily="2" charset="-122"/>
                  </a:rPr>
                  <a:t>…………</a:t>
                </a:r>
              </a:p>
            </p:txBody>
          </p:sp>
          <p:sp>
            <p:nvSpPr>
              <p:cNvPr id="30" name="object 86">
                <a:extLst>
                  <a:ext uri="{FF2B5EF4-FFF2-40B4-BE49-F238E27FC236}">
                    <a16:creationId xmlns:a16="http://schemas.microsoft.com/office/drawing/2014/main" id="{2F2665D5-411F-43DB-BEB4-7C80ADCC36C4}"/>
                  </a:ext>
                </a:extLst>
              </p:cNvPr>
              <p:cNvSpPr txBox="1"/>
              <p:nvPr/>
            </p:nvSpPr>
            <p:spPr>
              <a:xfrm>
                <a:off x="1803065" y="852569"/>
                <a:ext cx="1147763" cy="733901"/>
              </a:xfrm>
              <a:prstGeom prst="rect">
                <a:avLst/>
              </a:prstGeom>
            </p:spPr>
            <p:txBody>
              <a:bodyPr vert="horz" wrap="square" lIns="0" tIns="0" rIns="0" bIns="0" rtlCol="0">
                <a:noAutofit/>
              </a:bodyPr>
              <a:lstStyle/>
              <a:p>
                <a:pPr marL="9525" defTabSz="0">
                  <a:tabLst>
                    <a:tab pos="222885" algn="l"/>
                  </a:tabLst>
                </a:pPr>
                <a:r>
                  <a:rPr sz="1200" dirty="0">
                    <a:latin typeface="微软雅黑" panose="020B0503020204020204" pitchFamily="34" charset="-122"/>
                    <a:ea typeface="微软雅黑" panose="020B0503020204020204" pitchFamily="34" charset="-122"/>
                    <a:cs typeface="Arial" panose="020B0604020202020204"/>
                  </a:rPr>
                  <a:t>•	</a:t>
                </a:r>
                <a:r>
                  <a:rPr lang="zh-CN" altLang="en-US" sz="1200" dirty="0">
                    <a:latin typeface="微软雅黑" panose="020B0503020204020204" pitchFamily="34" charset="-122"/>
                    <a:ea typeface="微软雅黑" panose="020B0503020204020204" pitchFamily="34" charset="-122"/>
                    <a:cs typeface="Arial" panose="020B0604020202020204"/>
                  </a:rPr>
                  <a:t>体育</a:t>
                </a:r>
                <a:r>
                  <a:rPr sz="1200" dirty="0" err="1">
                    <a:latin typeface="微软雅黑" panose="020B0503020204020204" pitchFamily="34" charset="-122"/>
                    <a:ea typeface="微软雅黑" panose="020B0503020204020204" pitchFamily="34" charset="-122"/>
                    <a:cs typeface="Microsoft YaHei UI" panose="020B0503020204020204" charset="-122"/>
                  </a:rPr>
                  <a:t>管理单位</a:t>
                </a:r>
                <a:endParaRPr sz="1200" dirty="0">
                  <a:latin typeface="微软雅黑" panose="020B0503020204020204" pitchFamily="34" charset="-122"/>
                  <a:ea typeface="微软雅黑" panose="020B0503020204020204" pitchFamily="34" charset="-122"/>
                  <a:cs typeface="Microsoft YaHei UI" panose="020B0503020204020204" charset="-122"/>
                </a:endParaRPr>
              </a:p>
              <a:p>
                <a:pPr marL="9525" defTabSz="0">
                  <a:lnSpc>
                    <a:spcPts val="1425"/>
                  </a:lnSpc>
                  <a:tabLst>
                    <a:tab pos="222885" algn="l"/>
                  </a:tabLst>
                </a:pPr>
                <a:r>
                  <a:rPr sz="1200" dirty="0">
                    <a:latin typeface="微软雅黑" panose="020B0503020204020204" pitchFamily="34" charset="-122"/>
                    <a:ea typeface="微软雅黑" panose="020B0503020204020204" pitchFamily="34" charset="-122"/>
                    <a:cs typeface="Arial" panose="020B0604020202020204"/>
                  </a:rPr>
                  <a:t>•	</a:t>
                </a:r>
                <a:r>
                  <a:rPr lang="zh-CN" altLang="en-US" sz="1200" dirty="0">
                    <a:latin typeface="微软雅黑" panose="020B0503020204020204" pitchFamily="34" charset="-122"/>
                    <a:ea typeface="微软雅黑" panose="020B0503020204020204" pitchFamily="34" charset="-122"/>
                    <a:cs typeface="Microsoft YaHei UI" panose="020B0503020204020204" charset="-122"/>
                  </a:rPr>
                  <a:t>场馆</a:t>
                </a:r>
                <a:endParaRPr sz="1200" dirty="0">
                  <a:latin typeface="微软雅黑" panose="020B0503020204020204" pitchFamily="34" charset="-122"/>
                  <a:ea typeface="微软雅黑" panose="020B0503020204020204" pitchFamily="34" charset="-122"/>
                  <a:cs typeface="Microsoft YaHei UI" panose="020B0503020204020204" charset="-122"/>
                </a:endParaRPr>
              </a:p>
              <a:p>
                <a:pPr marL="9525" defTabSz="0">
                  <a:lnSpc>
                    <a:spcPts val="1425"/>
                  </a:lnSpc>
                  <a:tabLst>
                    <a:tab pos="222885" algn="l"/>
                  </a:tabLst>
                </a:pPr>
                <a:r>
                  <a:rPr sz="1200" dirty="0">
                    <a:latin typeface="微软雅黑" panose="020B0503020204020204" pitchFamily="34" charset="-122"/>
                    <a:ea typeface="微软雅黑" panose="020B0503020204020204" pitchFamily="34" charset="-122"/>
                    <a:cs typeface="Arial" panose="020B0604020202020204"/>
                  </a:rPr>
                  <a:t>•	</a:t>
                </a:r>
                <a:r>
                  <a:rPr sz="1200" dirty="0">
                    <a:latin typeface="微软雅黑" panose="020B0503020204020204" pitchFamily="34" charset="-122"/>
                    <a:ea typeface="微软雅黑" panose="020B0503020204020204" pitchFamily="34" charset="-122"/>
                    <a:cs typeface="Microsoft YaHei UI" panose="020B0503020204020204" charset="-122"/>
                  </a:rPr>
                  <a:t>卫生、交通等</a:t>
                </a:r>
              </a:p>
              <a:p>
                <a:pPr marL="9525">
                  <a:lnSpc>
                    <a:spcPts val="1425"/>
                  </a:lnSpc>
                </a:pPr>
                <a:r>
                  <a:rPr sz="1200" dirty="0">
                    <a:latin typeface="微软雅黑" panose="020B0503020204020204" pitchFamily="34" charset="-122"/>
                    <a:ea typeface="微软雅黑" panose="020B0503020204020204" pitchFamily="34" charset="-122"/>
                    <a:cs typeface="Arial" panose="020B0604020202020204"/>
                  </a:rPr>
                  <a:t>•</a:t>
                </a:r>
              </a:p>
            </p:txBody>
          </p:sp>
          <p:sp>
            <p:nvSpPr>
              <p:cNvPr id="31" name="object 87">
                <a:extLst>
                  <a:ext uri="{FF2B5EF4-FFF2-40B4-BE49-F238E27FC236}">
                    <a16:creationId xmlns:a16="http://schemas.microsoft.com/office/drawing/2014/main" id="{0A94FF4F-CD7A-4106-A3CD-B3BE8829DB4B}"/>
                  </a:ext>
                </a:extLst>
              </p:cNvPr>
              <p:cNvSpPr txBox="1"/>
              <p:nvPr/>
            </p:nvSpPr>
            <p:spPr>
              <a:xfrm>
                <a:off x="1924739" y="1190809"/>
                <a:ext cx="628650" cy="183356"/>
              </a:xfrm>
              <a:prstGeom prst="rect">
                <a:avLst/>
              </a:prstGeom>
            </p:spPr>
            <p:txBody>
              <a:bodyPr vert="horz" wrap="square" lIns="0" tIns="0" rIns="0" bIns="0" rtlCol="0">
                <a:noAutofit/>
              </a:bodyPr>
              <a:lstStyle/>
              <a:p>
                <a:pPr marL="9525"/>
                <a:r>
                  <a:rPr sz="1200" dirty="0">
                    <a:latin typeface="微软雅黑" panose="020B0503020204020204" pitchFamily="34" charset="-122"/>
                    <a:ea typeface="微软雅黑" panose="020B0503020204020204" pitchFamily="34" charset="-122"/>
                    <a:cs typeface="宋体" panose="02010600030101010101" pitchFamily="2" charset="-122"/>
                  </a:rPr>
                  <a:t>…………</a:t>
                </a:r>
              </a:p>
            </p:txBody>
          </p:sp>
          <p:sp>
            <p:nvSpPr>
              <p:cNvPr id="35" name="object 88">
                <a:extLst>
                  <a:ext uri="{FF2B5EF4-FFF2-40B4-BE49-F238E27FC236}">
                    <a16:creationId xmlns:a16="http://schemas.microsoft.com/office/drawing/2014/main" id="{80B930EA-047D-4A40-AAE7-9C18614BA42D}"/>
                  </a:ext>
                </a:extLst>
              </p:cNvPr>
              <p:cNvSpPr txBox="1"/>
              <p:nvPr/>
            </p:nvSpPr>
            <p:spPr>
              <a:xfrm>
                <a:off x="3261227" y="1111552"/>
                <a:ext cx="323850" cy="192405"/>
              </a:xfrm>
              <a:prstGeom prst="rect">
                <a:avLst/>
              </a:prstGeom>
            </p:spPr>
            <p:txBody>
              <a:bodyPr vert="horz" wrap="square" lIns="0" tIns="0" rIns="0" bIns="0" rtlCol="0">
                <a:noAutofit/>
              </a:bodyPr>
              <a:lstStyle/>
              <a:p>
                <a:pPr marL="9525"/>
                <a:r>
                  <a:rPr sz="1000" b="1" dirty="0">
                    <a:solidFill>
                      <a:schemeClr val="bg1"/>
                    </a:solidFill>
                    <a:latin typeface="微软雅黑" panose="020B0503020204020204" pitchFamily="34" charset="-122"/>
                    <a:ea typeface="微软雅黑" panose="020B0503020204020204" pitchFamily="34" charset="-122"/>
                    <a:cs typeface="Microsoft YaHei UI" panose="020B0503020204020204" charset="-122"/>
                  </a:rPr>
                  <a:t>整合</a:t>
                </a:r>
              </a:p>
            </p:txBody>
          </p:sp>
          <p:sp>
            <p:nvSpPr>
              <p:cNvPr id="36" name="object 89">
                <a:extLst>
                  <a:ext uri="{FF2B5EF4-FFF2-40B4-BE49-F238E27FC236}">
                    <a16:creationId xmlns:a16="http://schemas.microsoft.com/office/drawing/2014/main" id="{EF805563-3A84-489E-ABEA-3B8F395A0A7E}"/>
                  </a:ext>
                </a:extLst>
              </p:cNvPr>
              <p:cNvSpPr txBox="1"/>
              <p:nvPr/>
            </p:nvSpPr>
            <p:spPr>
              <a:xfrm>
                <a:off x="5606565" y="1111552"/>
                <a:ext cx="323850" cy="192405"/>
              </a:xfrm>
              <a:prstGeom prst="rect">
                <a:avLst/>
              </a:prstGeom>
            </p:spPr>
            <p:txBody>
              <a:bodyPr vert="horz" wrap="square" lIns="0" tIns="0" rIns="0" bIns="0" rtlCol="0">
                <a:noAutofit/>
              </a:bodyPr>
              <a:lstStyle/>
              <a:p>
                <a:pPr marL="9525"/>
                <a:r>
                  <a:rPr sz="1000" b="1" dirty="0">
                    <a:solidFill>
                      <a:schemeClr val="bg1"/>
                    </a:solidFill>
                    <a:latin typeface="微软雅黑" panose="020B0503020204020204" pitchFamily="34" charset="-122"/>
                    <a:ea typeface="微软雅黑" panose="020B0503020204020204" pitchFamily="34" charset="-122"/>
                    <a:cs typeface="Microsoft YaHei UI" panose="020B0503020204020204" charset="-122"/>
                  </a:rPr>
                  <a:t>共享</a:t>
                </a:r>
              </a:p>
            </p:txBody>
          </p:sp>
          <p:sp>
            <p:nvSpPr>
              <p:cNvPr id="37" name="object 114">
                <a:extLst>
                  <a:ext uri="{FF2B5EF4-FFF2-40B4-BE49-F238E27FC236}">
                    <a16:creationId xmlns:a16="http://schemas.microsoft.com/office/drawing/2014/main" id="{87D4B5EE-6C93-4719-9C0B-BDCFF0B3C9D7}"/>
                  </a:ext>
                </a:extLst>
              </p:cNvPr>
              <p:cNvSpPr/>
              <p:nvPr/>
            </p:nvSpPr>
            <p:spPr>
              <a:xfrm>
                <a:off x="2446088" y="1751931"/>
                <a:ext cx="4643999" cy="1"/>
              </a:xfrm>
              <a:custGeom>
                <a:avLst/>
                <a:gdLst/>
                <a:ahLst/>
                <a:cxnLst/>
                <a:rect l="l" t="t" r="r" b="b"/>
                <a:pathLst>
                  <a:path w="6191998" h="1">
                    <a:moveTo>
                      <a:pt x="0" y="0"/>
                    </a:moveTo>
                    <a:lnTo>
                      <a:pt x="6191998" y="1"/>
                    </a:lnTo>
                  </a:path>
                </a:pathLst>
              </a:custGeom>
              <a:ln w="19050">
                <a:solidFill>
                  <a:schemeClr val="bg1"/>
                </a:solidFill>
              </a:ln>
            </p:spPr>
            <p:txBody>
              <a:bodyPr wrap="square" lIns="0" tIns="0" rIns="0" bIns="0" rtlCol="0">
                <a:noAutofit/>
              </a:bodyPr>
              <a:lstStyle/>
              <a:p>
                <a:endParaRPr sz="1000">
                  <a:solidFill>
                    <a:schemeClr val="bg1"/>
                  </a:solidFill>
                  <a:latin typeface="微软雅黑" panose="020B0503020204020204" pitchFamily="34" charset="-122"/>
                  <a:ea typeface="微软雅黑" panose="020B0503020204020204" pitchFamily="34" charset="-122"/>
                </a:endParaRPr>
              </a:p>
            </p:txBody>
          </p:sp>
          <p:sp>
            <p:nvSpPr>
              <p:cNvPr id="38" name="object 115">
                <a:extLst>
                  <a:ext uri="{FF2B5EF4-FFF2-40B4-BE49-F238E27FC236}">
                    <a16:creationId xmlns:a16="http://schemas.microsoft.com/office/drawing/2014/main" id="{20932DF5-2248-463D-B399-93789FCF3B00}"/>
                  </a:ext>
                </a:extLst>
              </p:cNvPr>
              <p:cNvSpPr/>
              <p:nvPr/>
            </p:nvSpPr>
            <p:spPr>
              <a:xfrm>
                <a:off x="2446088" y="1662968"/>
                <a:ext cx="252" cy="83946"/>
              </a:xfrm>
              <a:custGeom>
                <a:avLst/>
                <a:gdLst/>
                <a:ahLst/>
                <a:cxnLst/>
                <a:rect l="l" t="t" r="r" b="b"/>
                <a:pathLst>
                  <a:path w="336" h="111928">
                    <a:moveTo>
                      <a:pt x="336" y="0"/>
                    </a:moveTo>
                    <a:lnTo>
                      <a:pt x="0" y="111928"/>
                    </a:lnTo>
                  </a:path>
                </a:pathLst>
              </a:custGeom>
              <a:ln w="19050">
                <a:solidFill>
                  <a:schemeClr val="bg1"/>
                </a:solidFill>
              </a:ln>
            </p:spPr>
            <p:txBody>
              <a:bodyPr wrap="square" lIns="0" tIns="0" rIns="0" bIns="0" rtlCol="0">
                <a:noAutofit/>
              </a:bodyPr>
              <a:lstStyle/>
              <a:p>
                <a:endParaRPr sz="1000">
                  <a:solidFill>
                    <a:schemeClr val="bg1"/>
                  </a:solidFill>
                  <a:latin typeface="微软雅黑" panose="020B0503020204020204" pitchFamily="34" charset="-122"/>
                  <a:ea typeface="微软雅黑" panose="020B0503020204020204" pitchFamily="34" charset="-122"/>
                </a:endParaRPr>
              </a:p>
            </p:txBody>
          </p:sp>
          <p:sp>
            <p:nvSpPr>
              <p:cNvPr id="39" name="object 116">
                <a:extLst>
                  <a:ext uri="{FF2B5EF4-FFF2-40B4-BE49-F238E27FC236}">
                    <a16:creationId xmlns:a16="http://schemas.microsoft.com/office/drawing/2014/main" id="{064CB18D-9C2B-4168-AC2E-0554C2CD7E86}"/>
                  </a:ext>
                </a:extLst>
              </p:cNvPr>
              <p:cNvSpPr/>
              <p:nvPr/>
            </p:nvSpPr>
            <p:spPr>
              <a:xfrm>
                <a:off x="2417651" y="1643918"/>
                <a:ext cx="57150" cy="57236"/>
              </a:xfrm>
              <a:custGeom>
                <a:avLst/>
                <a:gdLst/>
                <a:ahLst/>
                <a:cxnLst/>
                <a:rect l="l" t="t" r="r" b="b"/>
                <a:pathLst>
                  <a:path w="76200" h="76314">
                    <a:moveTo>
                      <a:pt x="63538" y="50800"/>
                    </a:moveTo>
                    <a:lnTo>
                      <a:pt x="38176" y="50800"/>
                    </a:lnTo>
                    <a:lnTo>
                      <a:pt x="76200" y="76314"/>
                    </a:lnTo>
                    <a:lnTo>
                      <a:pt x="63538" y="50800"/>
                    </a:lnTo>
                    <a:close/>
                  </a:path>
                  <a:path w="76200" h="76314">
                    <a:moveTo>
                      <a:pt x="38328" y="0"/>
                    </a:moveTo>
                    <a:lnTo>
                      <a:pt x="0" y="76085"/>
                    </a:lnTo>
                    <a:lnTo>
                      <a:pt x="38176" y="50800"/>
                    </a:lnTo>
                    <a:lnTo>
                      <a:pt x="63538" y="50800"/>
                    </a:lnTo>
                    <a:lnTo>
                      <a:pt x="38328" y="0"/>
                    </a:lnTo>
                    <a:close/>
                  </a:path>
                </a:pathLst>
              </a:custGeom>
              <a:solidFill>
                <a:srgbClr val="000000"/>
              </a:solidFill>
              <a:ln w="19050">
                <a:solidFill>
                  <a:schemeClr val="bg1"/>
                </a:solidFill>
              </a:ln>
            </p:spPr>
            <p:txBody>
              <a:bodyPr wrap="square" lIns="0" tIns="0" rIns="0" bIns="0" rtlCol="0">
                <a:noAutofit/>
              </a:bodyPr>
              <a:lstStyle/>
              <a:p>
                <a:endParaRPr sz="1000">
                  <a:solidFill>
                    <a:schemeClr val="bg1"/>
                  </a:solidFill>
                  <a:latin typeface="微软雅黑" panose="020B0503020204020204" pitchFamily="34" charset="-122"/>
                  <a:ea typeface="微软雅黑" panose="020B0503020204020204" pitchFamily="34" charset="-122"/>
                </a:endParaRPr>
              </a:p>
            </p:txBody>
          </p:sp>
          <p:sp>
            <p:nvSpPr>
              <p:cNvPr id="40" name="object 117">
                <a:extLst>
                  <a:ext uri="{FF2B5EF4-FFF2-40B4-BE49-F238E27FC236}">
                    <a16:creationId xmlns:a16="http://schemas.microsoft.com/office/drawing/2014/main" id="{2C88E99B-2299-48F0-843B-60E38CD34D56}"/>
                  </a:ext>
                </a:extLst>
              </p:cNvPr>
              <p:cNvSpPr/>
              <p:nvPr/>
            </p:nvSpPr>
            <p:spPr>
              <a:xfrm>
                <a:off x="4586255" y="1662968"/>
                <a:ext cx="0" cy="142875"/>
              </a:xfrm>
              <a:custGeom>
                <a:avLst/>
                <a:gdLst/>
                <a:ahLst/>
                <a:cxnLst/>
                <a:rect l="l" t="t" r="r" b="b"/>
                <a:pathLst>
                  <a:path h="190500">
                    <a:moveTo>
                      <a:pt x="0" y="0"/>
                    </a:moveTo>
                    <a:lnTo>
                      <a:pt x="0" y="190500"/>
                    </a:lnTo>
                  </a:path>
                </a:pathLst>
              </a:custGeom>
              <a:ln w="19050">
                <a:solidFill>
                  <a:schemeClr val="bg1"/>
                </a:solidFill>
              </a:ln>
            </p:spPr>
            <p:txBody>
              <a:bodyPr wrap="square" lIns="0" tIns="0" rIns="0" bIns="0" rtlCol="0">
                <a:noAutofit/>
              </a:bodyPr>
              <a:lstStyle/>
              <a:p>
                <a:endParaRPr sz="1000">
                  <a:solidFill>
                    <a:schemeClr val="bg1"/>
                  </a:solidFill>
                  <a:latin typeface="微软雅黑" panose="020B0503020204020204" pitchFamily="34" charset="-122"/>
                  <a:ea typeface="微软雅黑" panose="020B0503020204020204" pitchFamily="34" charset="-122"/>
                </a:endParaRPr>
              </a:p>
            </p:txBody>
          </p:sp>
          <p:sp>
            <p:nvSpPr>
              <p:cNvPr id="41" name="object 118">
                <a:extLst>
                  <a:ext uri="{FF2B5EF4-FFF2-40B4-BE49-F238E27FC236}">
                    <a16:creationId xmlns:a16="http://schemas.microsoft.com/office/drawing/2014/main" id="{25DC5EBD-258F-4722-A929-4B96A450C53B}"/>
                  </a:ext>
                </a:extLst>
              </p:cNvPr>
              <p:cNvSpPr/>
              <p:nvPr/>
            </p:nvSpPr>
            <p:spPr>
              <a:xfrm>
                <a:off x="4557680" y="1643918"/>
                <a:ext cx="57150" cy="57150"/>
              </a:xfrm>
              <a:custGeom>
                <a:avLst/>
                <a:gdLst/>
                <a:ahLst/>
                <a:cxnLst/>
                <a:rect l="l" t="t" r="r" b="b"/>
                <a:pathLst>
                  <a:path w="76200" h="76200">
                    <a:moveTo>
                      <a:pt x="38100" y="0"/>
                    </a:moveTo>
                    <a:lnTo>
                      <a:pt x="0" y="76200"/>
                    </a:lnTo>
                    <a:lnTo>
                      <a:pt x="38100" y="50800"/>
                    </a:lnTo>
                    <a:lnTo>
                      <a:pt x="63500" y="50800"/>
                    </a:lnTo>
                    <a:lnTo>
                      <a:pt x="38100" y="0"/>
                    </a:lnTo>
                    <a:close/>
                  </a:path>
                  <a:path w="76200" h="76200">
                    <a:moveTo>
                      <a:pt x="63500" y="50800"/>
                    </a:moveTo>
                    <a:lnTo>
                      <a:pt x="38100" y="50800"/>
                    </a:lnTo>
                    <a:lnTo>
                      <a:pt x="76200" y="76200"/>
                    </a:lnTo>
                    <a:lnTo>
                      <a:pt x="63500" y="50800"/>
                    </a:lnTo>
                    <a:close/>
                  </a:path>
                </a:pathLst>
              </a:custGeom>
              <a:solidFill>
                <a:srgbClr val="000000"/>
              </a:solidFill>
              <a:ln w="19050">
                <a:solidFill>
                  <a:schemeClr val="bg1"/>
                </a:solidFill>
              </a:ln>
            </p:spPr>
            <p:txBody>
              <a:bodyPr wrap="square" lIns="0" tIns="0" rIns="0" bIns="0" rtlCol="0">
                <a:noAutofit/>
              </a:bodyPr>
              <a:lstStyle/>
              <a:p>
                <a:endParaRPr sz="1000">
                  <a:solidFill>
                    <a:schemeClr val="bg1"/>
                  </a:solidFill>
                  <a:latin typeface="微软雅黑" panose="020B0503020204020204" pitchFamily="34" charset="-122"/>
                  <a:ea typeface="微软雅黑" panose="020B0503020204020204" pitchFamily="34" charset="-122"/>
                </a:endParaRPr>
              </a:p>
            </p:txBody>
          </p:sp>
          <p:sp>
            <p:nvSpPr>
              <p:cNvPr id="42" name="object 119">
                <a:extLst>
                  <a:ext uri="{FF2B5EF4-FFF2-40B4-BE49-F238E27FC236}">
                    <a16:creationId xmlns:a16="http://schemas.microsoft.com/office/drawing/2014/main" id="{CEB58C00-0B43-4EEC-919B-1B21122CC055}"/>
                  </a:ext>
                </a:extLst>
              </p:cNvPr>
              <p:cNvSpPr/>
              <p:nvPr/>
            </p:nvSpPr>
            <p:spPr>
              <a:xfrm>
                <a:off x="7090294" y="1662968"/>
                <a:ext cx="0" cy="88701"/>
              </a:xfrm>
              <a:custGeom>
                <a:avLst/>
                <a:gdLst/>
                <a:ahLst/>
                <a:cxnLst/>
                <a:rect l="l" t="t" r="r" b="b"/>
                <a:pathLst>
                  <a:path h="118268">
                    <a:moveTo>
                      <a:pt x="0" y="0"/>
                    </a:moveTo>
                    <a:lnTo>
                      <a:pt x="0" y="118268"/>
                    </a:lnTo>
                  </a:path>
                </a:pathLst>
              </a:custGeom>
              <a:ln w="19050">
                <a:solidFill>
                  <a:schemeClr val="bg1"/>
                </a:solidFill>
              </a:ln>
            </p:spPr>
            <p:txBody>
              <a:bodyPr wrap="square" lIns="0" tIns="0" rIns="0" bIns="0" rtlCol="0">
                <a:noAutofit/>
              </a:bodyPr>
              <a:lstStyle/>
              <a:p>
                <a:endParaRPr sz="1000">
                  <a:solidFill>
                    <a:schemeClr val="bg1"/>
                  </a:solidFill>
                  <a:latin typeface="微软雅黑" panose="020B0503020204020204" pitchFamily="34" charset="-122"/>
                  <a:ea typeface="微软雅黑" panose="020B0503020204020204" pitchFamily="34" charset="-122"/>
                </a:endParaRPr>
              </a:p>
            </p:txBody>
          </p:sp>
          <p:sp>
            <p:nvSpPr>
              <p:cNvPr id="43" name="object 120">
                <a:extLst>
                  <a:ext uri="{FF2B5EF4-FFF2-40B4-BE49-F238E27FC236}">
                    <a16:creationId xmlns:a16="http://schemas.microsoft.com/office/drawing/2014/main" id="{9768E2C1-1331-4004-9F35-7E3B2C110F7C}"/>
                  </a:ext>
                </a:extLst>
              </p:cNvPr>
              <p:cNvSpPr/>
              <p:nvPr/>
            </p:nvSpPr>
            <p:spPr>
              <a:xfrm>
                <a:off x="7061720" y="1643918"/>
                <a:ext cx="57150" cy="57150"/>
              </a:xfrm>
              <a:custGeom>
                <a:avLst/>
                <a:gdLst/>
                <a:ahLst/>
                <a:cxnLst/>
                <a:rect l="l" t="t" r="r" b="b"/>
                <a:pathLst>
                  <a:path w="76200" h="76200">
                    <a:moveTo>
                      <a:pt x="38100" y="0"/>
                    </a:moveTo>
                    <a:lnTo>
                      <a:pt x="0" y="76200"/>
                    </a:lnTo>
                    <a:lnTo>
                      <a:pt x="38100" y="50800"/>
                    </a:lnTo>
                    <a:lnTo>
                      <a:pt x="63500" y="50800"/>
                    </a:lnTo>
                    <a:lnTo>
                      <a:pt x="38100" y="0"/>
                    </a:lnTo>
                    <a:close/>
                  </a:path>
                  <a:path w="76200" h="76200">
                    <a:moveTo>
                      <a:pt x="63500" y="50800"/>
                    </a:moveTo>
                    <a:lnTo>
                      <a:pt x="38100" y="50800"/>
                    </a:lnTo>
                    <a:lnTo>
                      <a:pt x="76200" y="76200"/>
                    </a:lnTo>
                    <a:lnTo>
                      <a:pt x="63500" y="50800"/>
                    </a:lnTo>
                    <a:close/>
                  </a:path>
                </a:pathLst>
              </a:custGeom>
              <a:solidFill>
                <a:srgbClr val="000000"/>
              </a:solidFill>
              <a:ln w="19050">
                <a:solidFill>
                  <a:schemeClr val="bg1"/>
                </a:solidFill>
              </a:ln>
            </p:spPr>
            <p:txBody>
              <a:bodyPr wrap="square" lIns="0" tIns="0" rIns="0" bIns="0" rtlCol="0">
                <a:noAutofit/>
              </a:bodyPr>
              <a:lstStyle/>
              <a:p>
                <a:endParaRPr sz="1000">
                  <a:solidFill>
                    <a:schemeClr val="bg1"/>
                  </a:solidFill>
                  <a:latin typeface="微软雅黑" panose="020B0503020204020204" pitchFamily="34" charset="-122"/>
                  <a:ea typeface="微软雅黑" panose="020B0503020204020204" pitchFamily="34" charset="-122"/>
                </a:endParaRPr>
              </a:p>
            </p:txBody>
          </p:sp>
        </p:grpSp>
        <p:sp>
          <p:nvSpPr>
            <p:cNvPr id="13" name="文本框 12">
              <a:extLst>
                <a:ext uri="{FF2B5EF4-FFF2-40B4-BE49-F238E27FC236}">
                  <a16:creationId xmlns:a16="http://schemas.microsoft.com/office/drawing/2014/main" id="{E28DD1D5-CFCA-470C-9657-3C9209954E18}"/>
                </a:ext>
              </a:extLst>
            </p:cNvPr>
            <p:cNvSpPr txBox="1"/>
            <p:nvPr/>
          </p:nvSpPr>
          <p:spPr>
            <a:xfrm>
              <a:off x="1718" y="2141"/>
              <a:ext cx="724" cy="2115"/>
            </a:xfrm>
            <a:prstGeom prst="rect">
              <a:avLst/>
            </a:prstGeom>
            <a:noFill/>
          </p:spPr>
          <p:txBody>
            <a:bodyPr vert="eaVert" wrap="square" rtlCol="0">
              <a:spAutoFit/>
            </a:bodyPr>
            <a:lstStyle/>
            <a:p>
              <a:r>
                <a:rPr lang="zh-CN" altLang="en-US">
                  <a:solidFill>
                    <a:schemeClr val="bg1"/>
                  </a:solidFill>
                </a:rPr>
                <a:t>政府资源</a:t>
              </a:r>
            </a:p>
          </p:txBody>
        </p:sp>
        <p:sp>
          <p:nvSpPr>
            <p:cNvPr id="14" name="文本框 13">
              <a:extLst>
                <a:ext uri="{FF2B5EF4-FFF2-40B4-BE49-F238E27FC236}">
                  <a16:creationId xmlns:a16="http://schemas.microsoft.com/office/drawing/2014/main" id="{A62D18E1-FF53-44ED-B598-45A7ED40EC83}"/>
                </a:ext>
              </a:extLst>
            </p:cNvPr>
            <p:cNvSpPr txBox="1"/>
            <p:nvPr/>
          </p:nvSpPr>
          <p:spPr>
            <a:xfrm>
              <a:off x="7755" y="2130"/>
              <a:ext cx="724" cy="2115"/>
            </a:xfrm>
            <a:prstGeom prst="rect">
              <a:avLst/>
            </a:prstGeom>
            <a:noFill/>
          </p:spPr>
          <p:txBody>
            <a:bodyPr vert="eaVert" wrap="square" rtlCol="0">
              <a:spAutoFit/>
            </a:bodyPr>
            <a:lstStyle/>
            <a:p>
              <a:r>
                <a:rPr lang="zh-CN" altLang="en-US">
                  <a:solidFill>
                    <a:schemeClr val="bg1"/>
                  </a:solidFill>
                </a:rPr>
                <a:t>社会资源</a:t>
              </a:r>
            </a:p>
          </p:txBody>
        </p:sp>
        <p:sp>
          <p:nvSpPr>
            <p:cNvPr id="15" name="文本框 14">
              <a:extLst>
                <a:ext uri="{FF2B5EF4-FFF2-40B4-BE49-F238E27FC236}">
                  <a16:creationId xmlns:a16="http://schemas.microsoft.com/office/drawing/2014/main" id="{D12AFECD-344F-4A8F-BFBB-E52D6D521799}"/>
                </a:ext>
              </a:extLst>
            </p:cNvPr>
            <p:cNvSpPr txBox="1"/>
            <p:nvPr/>
          </p:nvSpPr>
          <p:spPr>
            <a:xfrm>
              <a:off x="13749" y="2091"/>
              <a:ext cx="724" cy="2115"/>
            </a:xfrm>
            <a:prstGeom prst="rect">
              <a:avLst/>
            </a:prstGeom>
            <a:noFill/>
          </p:spPr>
          <p:txBody>
            <a:bodyPr vert="eaVert" wrap="square" rtlCol="0">
              <a:spAutoFit/>
            </a:bodyPr>
            <a:lstStyle/>
            <a:p>
              <a:r>
                <a:rPr lang="zh-CN" altLang="en-US">
                  <a:solidFill>
                    <a:schemeClr val="bg1"/>
                  </a:solidFill>
                </a:rPr>
                <a:t>商业资源</a:t>
              </a:r>
            </a:p>
          </p:txBody>
        </p:sp>
      </p:grpSp>
      <p:sp>
        <p:nvSpPr>
          <p:cNvPr id="44" name="左大括号 43">
            <a:extLst>
              <a:ext uri="{FF2B5EF4-FFF2-40B4-BE49-F238E27FC236}">
                <a16:creationId xmlns:a16="http://schemas.microsoft.com/office/drawing/2014/main" id="{99A59310-7646-420D-8C7C-1794BCC1EE0F}"/>
              </a:ext>
            </a:extLst>
          </p:cNvPr>
          <p:cNvSpPr/>
          <p:nvPr/>
        </p:nvSpPr>
        <p:spPr>
          <a:xfrm rot="16200000" flipV="1">
            <a:off x="6222365" y="-1144270"/>
            <a:ext cx="161925" cy="7614920"/>
          </a:xfrm>
          <a:prstGeom prst="leftBrace">
            <a:avLst>
              <a:gd name="adj1" fmla="val 8333"/>
              <a:gd name="adj2" fmla="val 53623"/>
            </a:avLst>
          </a:prstGeom>
          <a:ln w="25400">
            <a:solidFill>
              <a:srgbClr val="3D9CD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45" name="组合 44">
            <a:extLst>
              <a:ext uri="{FF2B5EF4-FFF2-40B4-BE49-F238E27FC236}">
                <a16:creationId xmlns:a16="http://schemas.microsoft.com/office/drawing/2014/main" id="{809F5B35-C0B2-4132-8FD3-16D7CC810E17}"/>
              </a:ext>
            </a:extLst>
          </p:cNvPr>
          <p:cNvGrpSpPr/>
          <p:nvPr/>
        </p:nvGrpSpPr>
        <p:grpSpPr>
          <a:xfrm>
            <a:off x="4619625" y="2773045"/>
            <a:ext cx="2652395" cy="2045335"/>
            <a:chOff x="5571" y="2683"/>
            <a:chExt cx="3338" cy="2532"/>
          </a:xfrm>
        </p:grpSpPr>
        <p:sp>
          <p:nvSpPr>
            <p:cNvPr id="46" name="object 9">
              <a:extLst>
                <a:ext uri="{FF2B5EF4-FFF2-40B4-BE49-F238E27FC236}">
                  <a16:creationId xmlns:a16="http://schemas.microsoft.com/office/drawing/2014/main" id="{41B30D90-598B-4F67-B6CB-8B5AA077F46B}"/>
                </a:ext>
              </a:extLst>
            </p:cNvPr>
            <p:cNvSpPr/>
            <p:nvPr/>
          </p:nvSpPr>
          <p:spPr>
            <a:xfrm>
              <a:off x="6050" y="3244"/>
              <a:ext cx="2381" cy="1411"/>
            </a:xfrm>
            <a:custGeom>
              <a:avLst/>
              <a:gdLst/>
              <a:ahLst/>
              <a:cxnLst/>
              <a:rect l="l" t="t" r="r" b="b"/>
              <a:pathLst>
                <a:path w="2016224" h="1194988">
                  <a:moveTo>
                    <a:pt x="0" y="0"/>
                  </a:moveTo>
                  <a:lnTo>
                    <a:pt x="2016224" y="0"/>
                  </a:lnTo>
                  <a:lnTo>
                    <a:pt x="2016224" y="1194988"/>
                  </a:lnTo>
                  <a:lnTo>
                    <a:pt x="0" y="1194988"/>
                  </a:lnTo>
                  <a:lnTo>
                    <a:pt x="0" y="0"/>
                  </a:lnTo>
                  <a:close/>
                </a:path>
              </a:pathLst>
            </a:custGeom>
            <a:solidFill>
              <a:srgbClr val="2C6FB0"/>
            </a:solidFill>
          </p:spPr>
          <p:txBody>
            <a:bodyPr wrap="square" lIns="0" tIns="0" rIns="0" bIns="0" rtlCol="0">
              <a:noAutofit/>
            </a:bodyPr>
            <a:lstStyle/>
            <a:p>
              <a:endParaRPr sz="1350">
                <a:latin typeface="微软雅黑" panose="020B0503020204020204" pitchFamily="34" charset="-122"/>
                <a:ea typeface="微软雅黑" panose="020B0503020204020204" pitchFamily="34" charset="-122"/>
              </a:endParaRPr>
            </a:p>
          </p:txBody>
        </p:sp>
        <p:sp>
          <p:nvSpPr>
            <p:cNvPr id="47" name="object 10">
              <a:extLst>
                <a:ext uri="{FF2B5EF4-FFF2-40B4-BE49-F238E27FC236}">
                  <a16:creationId xmlns:a16="http://schemas.microsoft.com/office/drawing/2014/main" id="{5B8B5500-08EB-44B5-A1C6-A053EFFDA363}"/>
                </a:ext>
              </a:extLst>
            </p:cNvPr>
            <p:cNvSpPr/>
            <p:nvPr/>
          </p:nvSpPr>
          <p:spPr>
            <a:xfrm>
              <a:off x="5571" y="3244"/>
              <a:ext cx="479" cy="1411"/>
            </a:xfrm>
            <a:custGeom>
              <a:avLst/>
              <a:gdLst/>
              <a:ahLst/>
              <a:cxnLst/>
              <a:rect l="l" t="t" r="r" b="b"/>
              <a:pathLst>
                <a:path w="405284" h="1194988">
                  <a:moveTo>
                    <a:pt x="0" y="0"/>
                  </a:moveTo>
                  <a:lnTo>
                    <a:pt x="405284" y="0"/>
                  </a:lnTo>
                  <a:lnTo>
                    <a:pt x="405284" y="1194988"/>
                  </a:lnTo>
                  <a:lnTo>
                    <a:pt x="0" y="1194988"/>
                  </a:lnTo>
                  <a:lnTo>
                    <a:pt x="0" y="0"/>
                  </a:lnTo>
                  <a:close/>
                </a:path>
              </a:pathLst>
            </a:custGeom>
            <a:solidFill>
              <a:schemeClr val="tx2">
                <a:lumMod val="60000"/>
                <a:lumOff val="40000"/>
              </a:schemeClr>
            </a:solidFill>
          </p:spPr>
          <p:txBody>
            <a:bodyPr wrap="square" lIns="0" tIns="0" rIns="0" bIns="0" rtlCol="0">
              <a:noAutofit/>
            </a:bodyPr>
            <a:lstStyle/>
            <a:p>
              <a:endParaRPr sz="1350">
                <a:latin typeface="微软雅黑" panose="020B0503020204020204" pitchFamily="34" charset="-122"/>
                <a:ea typeface="微软雅黑" panose="020B0503020204020204" pitchFamily="34" charset="-122"/>
              </a:endParaRPr>
            </a:p>
          </p:txBody>
        </p:sp>
        <p:sp>
          <p:nvSpPr>
            <p:cNvPr id="48" name="object 13">
              <a:extLst>
                <a:ext uri="{FF2B5EF4-FFF2-40B4-BE49-F238E27FC236}">
                  <a16:creationId xmlns:a16="http://schemas.microsoft.com/office/drawing/2014/main" id="{38F3E005-93FB-4D81-A7C7-FA8A03EB06FF}"/>
                </a:ext>
              </a:extLst>
            </p:cNvPr>
            <p:cNvSpPr/>
            <p:nvPr/>
          </p:nvSpPr>
          <p:spPr>
            <a:xfrm>
              <a:off x="8431" y="3244"/>
              <a:ext cx="479" cy="1411"/>
            </a:xfrm>
            <a:custGeom>
              <a:avLst/>
              <a:gdLst/>
              <a:ahLst/>
              <a:cxnLst/>
              <a:rect l="l" t="t" r="r" b="b"/>
              <a:pathLst>
                <a:path w="405283" h="1194989">
                  <a:moveTo>
                    <a:pt x="0" y="0"/>
                  </a:moveTo>
                  <a:lnTo>
                    <a:pt x="405283" y="0"/>
                  </a:lnTo>
                  <a:lnTo>
                    <a:pt x="405283" y="1194989"/>
                  </a:lnTo>
                  <a:lnTo>
                    <a:pt x="0" y="1194989"/>
                  </a:lnTo>
                  <a:lnTo>
                    <a:pt x="0" y="0"/>
                  </a:lnTo>
                  <a:close/>
                </a:path>
              </a:pathLst>
            </a:custGeom>
            <a:solidFill>
              <a:schemeClr val="accent1"/>
            </a:solidFill>
            <a:ln w="9524">
              <a:noFill/>
            </a:ln>
          </p:spPr>
          <p:txBody>
            <a:bodyPr wrap="square" lIns="0" tIns="0" rIns="0" bIns="0" rtlCol="0">
              <a:noAutofit/>
            </a:bodyPr>
            <a:lstStyle/>
            <a:p>
              <a:endParaRPr sz="1350">
                <a:latin typeface="微软雅黑" panose="020B0503020204020204" pitchFamily="34" charset="-122"/>
                <a:ea typeface="微软雅黑" panose="020B0503020204020204" pitchFamily="34" charset="-122"/>
              </a:endParaRPr>
            </a:p>
          </p:txBody>
        </p:sp>
        <p:sp>
          <p:nvSpPr>
            <p:cNvPr id="49" name="object 14">
              <a:extLst>
                <a:ext uri="{FF2B5EF4-FFF2-40B4-BE49-F238E27FC236}">
                  <a16:creationId xmlns:a16="http://schemas.microsoft.com/office/drawing/2014/main" id="{396EDC7A-A7B9-4918-AC90-A4E07A5BFFD5}"/>
                </a:ext>
              </a:extLst>
            </p:cNvPr>
            <p:cNvSpPr/>
            <p:nvPr/>
          </p:nvSpPr>
          <p:spPr>
            <a:xfrm>
              <a:off x="5571" y="2683"/>
              <a:ext cx="3339" cy="561"/>
            </a:xfrm>
            <a:custGeom>
              <a:avLst/>
              <a:gdLst/>
              <a:ahLst/>
              <a:cxnLst/>
              <a:rect l="l" t="t" r="r" b="b"/>
              <a:pathLst>
                <a:path w="2826792" h="474908">
                  <a:moveTo>
                    <a:pt x="0" y="0"/>
                  </a:moveTo>
                  <a:lnTo>
                    <a:pt x="2826792" y="0"/>
                  </a:lnTo>
                  <a:lnTo>
                    <a:pt x="2826792" y="474908"/>
                  </a:lnTo>
                  <a:lnTo>
                    <a:pt x="0" y="474908"/>
                  </a:lnTo>
                  <a:lnTo>
                    <a:pt x="0" y="0"/>
                  </a:lnTo>
                  <a:close/>
                </a:path>
              </a:pathLst>
            </a:custGeom>
            <a:solidFill>
              <a:srgbClr val="79A641"/>
            </a:solidFill>
          </p:spPr>
          <p:txBody>
            <a:bodyPr wrap="square" lIns="0" tIns="0" rIns="0" bIns="0" rtlCol="0">
              <a:noAutofit/>
            </a:bodyPr>
            <a:lstStyle/>
            <a:p>
              <a:endParaRPr sz="1350">
                <a:latin typeface="微软雅黑" panose="020B0503020204020204" pitchFamily="34" charset="-122"/>
                <a:ea typeface="微软雅黑" panose="020B0503020204020204" pitchFamily="34" charset="-122"/>
              </a:endParaRPr>
            </a:p>
          </p:txBody>
        </p:sp>
        <p:sp>
          <p:nvSpPr>
            <p:cNvPr id="50" name="object 16">
              <a:extLst>
                <a:ext uri="{FF2B5EF4-FFF2-40B4-BE49-F238E27FC236}">
                  <a16:creationId xmlns:a16="http://schemas.microsoft.com/office/drawing/2014/main" id="{B0E1A7FD-195C-4E0E-9876-4A69ACB2DC80}"/>
                </a:ext>
              </a:extLst>
            </p:cNvPr>
            <p:cNvSpPr/>
            <p:nvPr/>
          </p:nvSpPr>
          <p:spPr>
            <a:xfrm>
              <a:off x="5571" y="4655"/>
              <a:ext cx="3339" cy="561"/>
            </a:xfrm>
            <a:custGeom>
              <a:avLst/>
              <a:gdLst/>
              <a:ahLst/>
              <a:cxnLst/>
              <a:rect l="l" t="t" r="r" b="b"/>
              <a:pathLst>
                <a:path w="2826791" h="474910">
                  <a:moveTo>
                    <a:pt x="0" y="0"/>
                  </a:moveTo>
                  <a:lnTo>
                    <a:pt x="2826791" y="0"/>
                  </a:lnTo>
                  <a:lnTo>
                    <a:pt x="2826791" y="474910"/>
                  </a:lnTo>
                  <a:lnTo>
                    <a:pt x="0" y="474910"/>
                  </a:lnTo>
                  <a:lnTo>
                    <a:pt x="0" y="0"/>
                  </a:lnTo>
                  <a:close/>
                </a:path>
              </a:pathLst>
            </a:custGeom>
            <a:solidFill>
              <a:srgbClr val="EA5120"/>
            </a:solidFill>
          </p:spPr>
          <p:txBody>
            <a:bodyPr wrap="square" lIns="0" tIns="0" rIns="0" bIns="0" rtlCol="0">
              <a:noAutofit/>
            </a:bodyPr>
            <a:lstStyle/>
            <a:p>
              <a:endParaRPr sz="1350">
                <a:latin typeface="微软雅黑" panose="020B0503020204020204" pitchFamily="34" charset="-122"/>
                <a:ea typeface="微软雅黑" panose="020B0503020204020204" pitchFamily="34" charset="-122"/>
              </a:endParaRPr>
            </a:p>
          </p:txBody>
        </p:sp>
        <p:sp>
          <p:nvSpPr>
            <p:cNvPr id="51" name="object 90">
              <a:extLst>
                <a:ext uri="{FF2B5EF4-FFF2-40B4-BE49-F238E27FC236}">
                  <a16:creationId xmlns:a16="http://schemas.microsoft.com/office/drawing/2014/main" id="{AD32A3D6-EE2D-4405-8593-E7CE0C851F75}"/>
                </a:ext>
              </a:extLst>
            </p:cNvPr>
            <p:cNvSpPr txBox="1"/>
            <p:nvPr/>
          </p:nvSpPr>
          <p:spPr>
            <a:xfrm>
              <a:off x="6290" y="3558"/>
              <a:ext cx="1982" cy="967"/>
            </a:xfrm>
            <a:prstGeom prst="rect">
              <a:avLst/>
            </a:prstGeom>
          </p:spPr>
          <p:txBody>
            <a:bodyPr vert="horz" wrap="square" lIns="0" tIns="0" rIns="0" bIns="0" rtlCol="0">
              <a:noAutofit/>
            </a:bodyPr>
            <a:lstStyle/>
            <a:p>
              <a:pPr marL="9525" marR="9525" algn="ctr">
                <a:lnSpc>
                  <a:spcPct val="100000"/>
                </a:lnSpc>
              </a:pPr>
              <a:r>
                <a:rPr lang="zh-CN" altLang="en-US" sz="1350" b="1" dirty="0">
                  <a:solidFill>
                    <a:schemeClr val="bg1"/>
                  </a:solidFill>
                  <a:latin typeface="微软雅黑" panose="020B0503020204020204" pitchFamily="34" charset="-122"/>
                  <a:ea typeface="微软雅黑" panose="020B0503020204020204" pitchFamily="34" charset="-122"/>
                  <a:cs typeface="Microsoft JhengHei" panose="020B0604030504040204" charset="-120"/>
                </a:rPr>
                <a:t>先进数字体育智慧化建设</a:t>
              </a:r>
              <a:endParaRPr sz="1350" b="1" dirty="0">
                <a:solidFill>
                  <a:schemeClr val="bg1"/>
                </a:solidFill>
                <a:latin typeface="微软雅黑" panose="020B0503020204020204" pitchFamily="34" charset="-122"/>
                <a:ea typeface="微软雅黑" panose="020B0503020204020204" pitchFamily="34" charset="-122"/>
                <a:cs typeface="Microsoft JhengHei" panose="020B0604030504040204" charset="-120"/>
              </a:endParaRPr>
            </a:p>
          </p:txBody>
        </p:sp>
        <p:sp>
          <p:nvSpPr>
            <p:cNvPr id="52" name="object 91">
              <a:extLst>
                <a:ext uri="{FF2B5EF4-FFF2-40B4-BE49-F238E27FC236}">
                  <a16:creationId xmlns:a16="http://schemas.microsoft.com/office/drawing/2014/main" id="{B9FBD9AF-C7ED-4C02-9520-ACF225E9938A}"/>
                </a:ext>
              </a:extLst>
            </p:cNvPr>
            <p:cNvSpPr txBox="1"/>
            <p:nvPr/>
          </p:nvSpPr>
          <p:spPr>
            <a:xfrm>
              <a:off x="6777" y="2822"/>
              <a:ext cx="990" cy="303"/>
            </a:xfrm>
            <a:prstGeom prst="rect">
              <a:avLst/>
            </a:prstGeom>
          </p:spPr>
          <p:txBody>
            <a:bodyPr vert="horz" wrap="square" lIns="0" tIns="0" rIns="0" bIns="0" rtlCol="0">
              <a:noAutofit/>
            </a:bodyPr>
            <a:lstStyle/>
            <a:p>
              <a:pPr marL="9525"/>
              <a:r>
                <a:rPr sz="1200" b="1" dirty="0">
                  <a:solidFill>
                    <a:schemeClr val="bg1"/>
                  </a:solidFill>
                  <a:latin typeface="微软雅黑" panose="020B0503020204020204" pitchFamily="34" charset="-122"/>
                  <a:ea typeface="微软雅黑" panose="020B0503020204020204" pitchFamily="34" charset="-122"/>
                  <a:cs typeface="Microsoft YaHei UI" panose="020B0503020204020204" charset="-122"/>
                </a:rPr>
                <a:t>服务资源</a:t>
              </a:r>
            </a:p>
          </p:txBody>
        </p:sp>
        <p:sp>
          <p:nvSpPr>
            <p:cNvPr id="53" name="object 92">
              <a:extLst>
                <a:ext uri="{FF2B5EF4-FFF2-40B4-BE49-F238E27FC236}">
                  <a16:creationId xmlns:a16="http://schemas.microsoft.com/office/drawing/2014/main" id="{A93C44A5-BE52-4FD8-85FA-38E2D57901FF}"/>
                </a:ext>
              </a:extLst>
            </p:cNvPr>
            <p:cNvSpPr txBox="1"/>
            <p:nvPr/>
          </p:nvSpPr>
          <p:spPr>
            <a:xfrm>
              <a:off x="6770" y="4778"/>
              <a:ext cx="990" cy="303"/>
            </a:xfrm>
            <a:prstGeom prst="rect">
              <a:avLst/>
            </a:prstGeom>
          </p:spPr>
          <p:txBody>
            <a:bodyPr vert="horz" wrap="square" lIns="0" tIns="0" rIns="0" bIns="0" rtlCol="0">
              <a:noAutofit/>
            </a:bodyPr>
            <a:lstStyle/>
            <a:p>
              <a:pPr marL="9525"/>
              <a:r>
                <a:rPr sz="1200" b="1" dirty="0">
                  <a:solidFill>
                    <a:schemeClr val="bg1"/>
                  </a:solidFill>
                  <a:latin typeface="微软雅黑" panose="020B0503020204020204" pitchFamily="34" charset="-122"/>
                  <a:ea typeface="微软雅黑" panose="020B0503020204020204" pitchFamily="34" charset="-122"/>
                  <a:cs typeface="Microsoft YaHei UI" panose="020B0503020204020204" charset="-122"/>
                </a:rPr>
                <a:t>服务内容</a:t>
              </a:r>
            </a:p>
          </p:txBody>
        </p:sp>
        <p:sp>
          <p:nvSpPr>
            <p:cNvPr id="54" name="object 93">
              <a:extLst>
                <a:ext uri="{FF2B5EF4-FFF2-40B4-BE49-F238E27FC236}">
                  <a16:creationId xmlns:a16="http://schemas.microsoft.com/office/drawing/2014/main" id="{72A39D0C-3B18-43CC-95AC-7AC5C7527898}"/>
                </a:ext>
              </a:extLst>
            </p:cNvPr>
            <p:cNvSpPr txBox="1"/>
            <p:nvPr/>
          </p:nvSpPr>
          <p:spPr>
            <a:xfrm>
              <a:off x="5671" y="3449"/>
              <a:ext cx="270" cy="1146"/>
            </a:xfrm>
            <a:prstGeom prst="rect">
              <a:avLst/>
            </a:prstGeom>
          </p:spPr>
          <p:txBody>
            <a:bodyPr vert="horz" wrap="square" lIns="0" tIns="0" rIns="0" bIns="0" rtlCol="0">
              <a:noAutofit/>
            </a:bodyPr>
            <a:lstStyle/>
            <a:p>
              <a:pPr marL="9525" marR="9525" algn="just">
                <a:lnSpc>
                  <a:spcPts val="1425"/>
                </a:lnSpc>
              </a:pPr>
              <a:r>
                <a:rPr sz="1200" b="1" dirty="0">
                  <a:solidFill>
                    <a:schemeClr val="bg1"/>
                  </a:solidFill>
                  <a:latin typeface="微软雅黑" panose="020B0503020204020204" pitchFamily="34" charset="-122"/>
                  <a:ea typeface="微软雅黑" panose="020B0503020204020204" pitchFamily="34" charset="-122"/>
                  <a:cs typeface="Microsoft YaHei UI" panose="020B0503020204020204" charset="-122"/>
                </a:rPr>
                <a:t>服 务 主 体</a:t>
              </a:r>
            </a:p>
          </p:txBody>
        </p:sp>
        <p:sp>
          <p:nvSpPr>
            <p:cNvPr id="55" name="object 94">
              <a:extLst>
                <a:ext uri="{FF2B5EF4-FFF2-40B4-BE49-F238E27FC236}">
                  <a16:creationId xmlns:a16="http://schemas.microsoft.com/office/drawing/2014/main" id="{93F1CD6A-69C2-4CBC-B5FF-6099598BA23F}"/>
                </a:ext>
              </a:extLst>
            </p:cNvPr>
            <p:cNvSpPr txBox="1"/>
            <p:nvPr/>
          </p:nvSpPr>
          <p:spPr>
            <a:xfrm>
              <a:off x="8558" y="3379"/>
              <a:ext cx="270" cy="1146"/>
            </a:xfrm>
            <a:prstGeom prst="rect">
              <a:avLst/>
            </a:prstGeom>
          </p:spPr>
          <p:txBody>
            <a:bodyPr vert="horz" wrap="square" lIns="0" tIns="0" rIns="0" bIns="0" rtlCol="0">
              <a:noAutofit/>
            </a:bodyPr>
            <a:lstStyle/>
            <a:p>
              <a:pPr marL="9525" marR="9525" algn="just">
                <a:lnSpc>
                  <a:spcPts val="1425"/>
                </a:lnSpc>
              </a:pPr>
              <a:r>
                <a:rPr sz="1200" b="1" dirty="0">
                  <a:solidFill>
                    <a:schemeClr val="bg1"/>
                  </a:solidFill>
                  <a:latin typeface="微软雅黑" panose="020B0503020204020204" pitchFamily="34" charset="-122"/>
                  <a:ea typeface="微软雅黑" panose="020B0503020204020204" pitchFamily="34" charset="-122"/>
                  <a:cs typeface="Microsoft YaHei UI" panose="020B0503020204020204" charset="-122"/>
                </a:rPr>
                <a:t>服 务 方 式</a:t>
              </a:r>
            </a:p>
          </p:txBody>
        </p:sp>
      </p:grpSp>
      <p:grpSp>
        <p:nvGrpSpPr>
          <p:cNvPr id="56" name="组合 55">
            <a:extLst>
              <a:ext uri="{FF2B5EF4-FFF2-40B4-BE49-F238E27FC236}">
                <a16:creationId xmlns:a16="http://schemas.microsoft.com/office/drawing/2014/main" id="{AFC506FE-7037-4FD7-A8D6-71DB696AA7B1}"/>
              </a:ext>
            </a:extLst>
          </p:cNvPr>
          <p:cNvGrpSpPr/>
          <p:nvPr/>
        </p:nvGrpSpPr>
        <p:grpSpPr>
          <a:xfrm>
            <a:off x="1635125" y="2764790"/>
            <a:ext cx="2417445" cy="2098040"/>
            <a:chOff x="2122" y="2657"/>
            <a:chExt cx="2758" cy="2533"/>
          </a:xfrm>
        </p:grpSpPr>
        <p:pic>
          <p:nvPicPr>
            <p:cNvPr id="57" name="图片 56">
              <a:extLst>
                <a:ext uri="{FF2B5EF4-FFF2-40B4-BE49-F238E27FC236}">
                  <a16:creationId xmlns:a16="http://schemas.microsoft.com/office/drawing/2014/main" id="{DBCAC8EB-AA84-4332-9C8A-8FDCACDFE993}"/>
                </a:ext>
              </a:extLst>
            </p:cNvPr>
            <p:cNvPicPr>
              <a:picLocks noChangeAspect="1"/>
            </p:cNvPicPr>
            <p:nvPr/>
          </p:nvPicPr>
          <p:blipFill>
            <a:blip r:embed="rId4" cstate="print"/>
            <a:stretch>
              <a:fillRect/>
            </a:stretch>
          </p:blipFill>
          <p:spPr>
            <a:xfrm>
              <a:off x="2169" y="2657"/>
              <a:ext cx="733" cy="723"/>
            </a:xfrm>
            <a:prstGeom prst="rect">
              <a:avLst/>
            </a:prstGeom>
          </p:spPr>
        </p:pic>
        <p:sp>
          <p:nvSpPr>
            <p:cNvPr id="58" name="object 109">
              <a:extLst>
                <a:ext uri="{FF2B5EF4-FFF2-40B4-BE49-F238E27FC236}">
                  <a16:creationId xmlns:a16="http://schemas.microsoft.com/office/drawing/2014/main" id="{600F2349-5E39-4DE9-899A-AC730F6021EC}"/>
                </a:ext>
              </a:extLst>
            </p:cNvPr>
            <p:cNvSpPr txBox="1"/>
            <p:nvPr/>
          </p:nvSpPr>
          <p:spPr>
            <a:xfrm>
              <a:off x="3321" y="3007"/>
              <a:ext cx="450" cy="267"/>
            </a:xfrm>
            <a:prstGeom prst="rect">
              <a:avLst/>
            </a:prstGeom>
          </p:spPr>
          <p:txBody>
            <a:bodyPr vert="horz" wrap="square" lIns="0" tIns="0" rIns="0" bIns="0" rtlCol="0">
              <a:noAutofit/>
            </a:bodyPr>
            <a:lstStyle/>
            <a:p>
              <a:pPr marL="9525"/>
              <a:r>
                <a:rPr lang="zh-CN" altLang="en-US" sz="1200" b="1" dirty="0">
                  <a:solidFill>
                    <a:schemeClr val="tx1"/>
                  </a:solidFill>
                  <a:latin typeface="微软雅黑" panose="020B0503020204020204" pitchFamily="34" charset="-122"/>
                  <a:ea typeface="微软雅黑" panose="020B0503020204020204" pitchFamily="34" charset="-122"/>
                  <a:cs typeface="Microsoft YaHei UI" panose="020B0503020204020204" charset="-122"/>
                </a:rPr>
                <a:t>群众</a:t>
              </a:r>
            </a:p>
          </p:txBody>
        </p:sp>
        <p:sp>
          <p:nvSpPr>
            <p:cNvPr id="59" name="object 110">
              <a:extLst>
                <a:ext uri="{FF2B5EF4-FFF2-40B4-BE49-F238E27FC236}">
                  <a16:creationId xmlns:a16="http://schemas.microsoft.com/office/drawing/2014/main" id="{D49D1181-5747-45DD-9765-A7824FC3F1C0}"/>
                </a:ext>
              </a:extLst>
            </p:cNvPr>
            <p:cNvSpPr txBox="1"/>
            <p:nvPr/>
          </p:nvSpPr>
          <p:spPr>
            <a:xfrm>
              <a:off x="3309" y="4523"/>
              <a:ext cx="1221" cy="267"/>
            </a:xfrm>
            <a:prstGeom prst="rect">
              <a:avLst/>
            </a:prstGeom>
          </p:spPr>
          <p:txBody>
            <a:bodyPr vert="horz" wrap="square" lIns="0" tIns="0" rIns="0" bIns="0" rtlCol="0">
              <a:noAutofit/>
            </a:bodyPr>
            <a:lstStyle/>
            <a:p>
              <a:pPr marL="9525"/>
              <a:r>
                <a:rPr lang="zh-CN" altLang="en-US" sz="1200" b="1" dirty="0">
                  <a:solidFill>
                    <a:schemeClr val="tx1"/>
                  </a:solidFill>
                  <a:latin typeface="微软雅黑" panose="020B0503020204020204" pitchFamily="34" charset="-122"/>
                  <a:ea typeface="微软雅黑" panose="020B0503020204020204" pitchFamily="34" charset="-122"/>
                  <a:cs typeface="Microsoft YaHei UI" panose="020B0503020204020204" charset="-122"/>
                </a:rPr>
                <a:t>体育</a:t>
              </a:r>
              <a:r>
                <a:rPr sz="1200" b="1" dirty="0" err="1">
                  <a:solidFill>
                    <a:schemeClr val="tx1"/>
                  </a:solidFill>
                  <a:latin typeface="微软雅黑" panose="020B0503020204020204" pitchFamily="34" charset="-122"/>
                  <a:ea typeface="微软雅黑" panose="020B0503020204020204" pitchFamily="34" charset="-122"/>
                  <a:cs typeface="Microsoft YaHei UI" panose="020B0503020204020204" charset="-122"/>
                </a:rPr>
                <a:t>管理者</a:t>
              </a:r>
            </a:p>
          </p:txBody>
        </p:sp>
        <p:sp>
          <p:nvSpPr>
            <p:cNvPr id="60" name="object 111">
              <a:extLst>
                <a:ext uri="{FF2B5EF4-FFF2-40B4-BE49-F238E27FC236}">
                  <a16:creationId xmlns:a16="http://schemas.microsoft.com/office/drawing/2014/main" id="{16897E72-A51E-4A21-BBE6-3A03D665613D}"/>
                </a:ext>
              </a:extLst>
            </p:cNvPr>
            <p:cNvSpPr txBox="1"/>
            <p:nvPr/>
          </p:nvSpPr>
          <p:spPr>
            <a:xfrm>
              <a:off x="3350" y="3757"/>
              <a:ext cx="1531" cy="285"/>
            </a:xfrm>
            <a:prstGeom prst="rect">
              <a:avLst/>
            </a:prstGeom>
          </p:spPr>
          <p:txBody>
            <a:bodyPr vert="horz" wrap="square" lIns="0" tIns="0" rIns="0" bIns="0" rtlCol="0">
              <a:noAutofit/>
            </a:bodyPr>
            <a:lstStyle>
              <a:defPPr>
                <a:defRPr lang="zh-CN"/>
              </a:defPPr>
              <a:lvl1pPr marL="9525">
                <a:defRPr sz="1050" b="1">
                  <a:solidFill>
                    <a:schemeClr val="bg1"/>
                  </a:solidFill>
                  <a:latin typeface="微软雅黑" panose="020B0503020204020204" pitchFamily="34" charset="-122"/>
                  <a:ea typeface="微软雅黑" panose="020B0503020204020204" pitchFamily="34" charset="-122"/>
                  <a:cs typeface="Microsoft YaHei UI" panose="020B0503020204020204" charset="-122"/>
                </a:defRPr>
              </a:lvl1pPr>
            </a:lstStyle>
            <a:p>
              <a:r>
                <a:rPr lang="zh-CN" altLang="en-US" sz="1200" dirty="0">
                  <a:solidFill>
                    <a:schemeClr val="tx1"/>
                  </a:solidFill>
                </a:rPr>
                <a:t>全民健身中心</a:t>
              </a:r>
            </a:p>
          </p:txBody>
        </p:sp>
        <p:pic>
          <p:nvPicPr>
            <p:cNvPr id="61" name="图片 2" descr="www_tuweimei_comComp_19072103_sneBWMTkbEywOOZP3UmTPxtPLCbY1mPk.jpg">
              <a:extLst>
                <a:ext uri="{FF2B5EF4-FFF2-40B4-BE49-F238E27FC236}">
                  <a16:creationId xmlns:a16="http://schemas.microsoft.com/office/drawing/2014/main" id="{472C853F-F4A1-4F4F-99E6-F5E90F6FDB0C}"/>
                </a:ext>
              </a:extLst>
            </p:cNvPr>
            <p:cNvPicPr>
              <a:picLocks noGrp="1" noChangeAspect="1"/>
            </p:cNvPicPr>
            <p:nvPr isPhoto="1"/>
          </p:nvPicPr>
          <p:blipFill>
            <a:blip r:embed="rId5" cstate="print">
              <a:extLst>
                <a:ext uri="{28A0092B-C50C-407E-A947-70E740481C1C}">
                  <a14:useLocalDpi xmlns:a14="http://schemas.microsoft.com/office/drawing/2010/main" val="0"/>
                </a:ext>
              </a:extLst>
            </a:blip>
            <a:srcRect/>
            <a:stretch>
              <a:fillRect/>
            </a:stretch>
          </p:blipFill>
          <p:spPr bwMode="auto">
            <a:xfrm>
              <a:off x="2152" y="3642"/>
              <a:ext cx="762" cy="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图片 4" descr="购物.jpg">
              <a:extLst>
                <a:ext uri="{FF2B5EF4-FFF2-40B4-BE49-F238E27FC236}">
                  <a16:creationId xmlns:a16="http://schemas.microsoft.com/office/drawing/2014/main" id="{364A925C-E545-4016-8345-019179223786}"/>
                </a:ext>
              </a:extLst>
            </p:cNvPr>
            <p:cNvPicPr>
              <a:picLocks noGrp="1" noChangeAspect="1"/>
            </p:cNvPicPr>
            <p:nvPr isPhoto="1"/>
          </p:nvPicPr>
          <p:blipFill>
            <a:blip r:embed="rId6" cstate="print">
              <a:extLst>
                <a:ext uri="{28A0092B-C50C-407E-A947-70E740481C1C}">
                  <a14:useLocalDpi xmlns:a14="http://schemas.microsoft.com/office/drawing/2010/main" val="0"/>
                </a:ext>
              </a:extLst>
            </a:blip>
            <a:srcRect/>
            <a:stretch>
              <a:fillRect/>
            </a:stretch>
          </p:blipFill>
          <p:spPr bwMode="auto">
            <a:xfrm>
              <a:off x="2122" y="4552"/>
              <a:ext cx="781" cy="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3" name="组合 62">
            <a:extLst>
              <a:ext uri="{FF2B5EF4-FFF2-40B4-BE49-F238E27FC236}">
                <a16:creationId xmlns:a16="http://schemas.microsoft.com/office/drawing/2014/main" id="{A6C9197C-034B-4096-938B-E739DC7038FF}"/>
              </a:ext>
            </a:extLst>
          </p:cNvPr>
          <p:cNvGrpSpPr/>
          <p:nvPr/>
        </p:nvGrpSpPr>
        <p:grpSpPr>
          <a:xfrm>
            <a:off x="7968328" y="2729293"/>
            <a:ext cx="2819373" cy="2173332"/>
            <a:chOff x="9820" y="2609"/>
            <a:chExt cx="3125" cy="2609"/>
          </a:xfrm>
        </p:grpSpPr>
        <p:pic>
          <p:nvPicPr>
            <p:cNvPr id="64" name="Picture 12" descr="http://img.65book.com/pic/28040428/28110426t014b75929a9708a95d.jpg">
              <a:extLst>
                <a:ext uri="{FF2B5EF4-FFF2-40B4-BE49-F238E27FC236}">
                  <a16:creationId xmlns:a16="http://schemas.microsoft.com/office/drawing/2014/main" id="{A47D21A8-5D1F-4030-A79B-077185733FD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27" y="3538"/>
              <a:ext cx="703" cy="703"/>
            </a:xfrm>
            <a:prstGeom prst="rect">
              <a:avLst/>
            </a:prstGeom>
            <a:noFill/>
            <a:extLst>
              <a:ext uri="{909E8E84-426E-40DD-AFC4-6F175D3DCCD1}">
                <a14:hiddenFill xmlns:a14="http://schemas.microsoft.com/office/drawing/2010/main">
                  <a:solidFill>
                    <a:srgbClr val="FFFFFF"/>
                  </a:solidFill>
                </a14:hiddenFill>
              </a:ext>
            </a:extLst>
          </p:spPr>
        </p:pic>
        <p:sp>
          <p:nvSpPr>
            <p:cNvPr id="65" name="object 102">
              <a:extLst>
                <a:ext uri="{FF2B5EF4-FFF2-40B4-BE49-F238E27FC236}">
                  <a16:creationId xmlns:a16="http://schemas.microsoft.com/office/drawing/2014/main" id="{6DEE58AA-ACE2-4647-BE19-B3B0B606E460}"/>
                </a:ext>
              </a:extLst>
            </p:cNvPr>
            <p:cNvSpPr txBox="1"/>
            <p:nvPr/>
          </p:nvSpPr>
          <p:spPr>
            <a:xfrm>
              <a:off x="10045" y="3246"/>
              <a:ext cx="390" cy="231"/>
            </a:xfrm>
            <a:prstGeom prst="rect">
              <a:avLst/>
            </a:prstGeom>
          </p:spPr>
          <p:txBody>
            <a:bodyPr vert="horz" wrap="square" lIns="0" tIns="0" rIns="0" bIns="0" rtlCol="0">
              <a:noAutofit/>
            </a:bodyPr>
            <a:lstStyle/>
            <a:p>
              <a:pPr marL="9525"/>
              <a:r>
                <a:rPr sz="1200" b="1" dirty="0">
                  <a:solidFill>
                    <a:schemeClr val="tx1"/>
                  </a:solidFill>
                  <a:latin typeface="微软雅黑" panose="020B0503020204020204" pitchFamily="34" charset="-122"/>
                  <a:ea typeface="微软雅黑" panose="020B0503020204020204" pitchFamily="34" charset="-122"/>
                  <a:cs typeface="Microsoft YaHei UI" panose="020B0503020204020204" charset="-122"/>
                </a:rPr>
                <a:t>网站</a:t>
              </a:r>
            </a:p>
          </p:txBody>
        </p:sp>
        <p:sp>
          <p:nvSpPr>
            <p:cNvPr id="66" name="object 103">
              <a:extLst>
                <a:ext uri="{FF2B5EF4-FFF2-40B4-BE49-F238E27FC236}">
                  <a16:creationId xmlns:a16="http://schemas.microsoft.com/office/drawing/2014/main" id="{4D8586AB-8B10-4B6B-B722-B8056117E83E}"/>
                </a:ext>
              </a:extLst>
            </p:cNvPr>
            <p:cNvSpPr txBox="1"/>
            <p:nvPr/>
          </p:nvSpPr>
          <p:spPr>
            <a:xfrm>
              <a:off x="11665" y="3285"/>
              <a:ext cx="1047" cy="237"/>
            </a:xfrm>
            <a:prstGeom prst="rect">
              <a:avLst/>
            </a:prstGeom>
          </p:spPr>
          <p:txBody>
            <a:bodyPr vert="horz" wrap="square" lIns="0" tIns="0" rIns="0" bIns="0" rtlCol="0">
              <a:noAutofit/>
            </a:bodyPr>
            <a:lstStyle/>
            <a:p>
              <a:pPr marL="9525"/>
              <a:r>
                <a:rPr sz="1200" b="1" dirty="0" err="1">
                  <a:solidFill>
                    <a:schemeClr val="tx1"/>
                  </a:solidFill>
                  <a:latin typeface="微软雅黑" panose="020B0503020204020204" pitchFamily="34" charset="-122"/>
                  <a:ea typeface="微软雅黑" panose="020B0503020204020204" pitchFamily="34" charset="-122"/>
                  <a:cs typeface="Microsoft YaHei UI" panose="020B0503020204020204" charset="-122"/>
                </a:rPr>
                <a:t>移动</a:t>
              </a:r>
              <a:r>
                <a:rPr lang="en-US" sz="1200" b="1" dirty="0" err="1">
                  <a:solidFill>
                    <a:schemeClr val="tx1"/>
                  </a:solidFill>
                  <a:latin typeface="微软雅黑" panose="020B0503020204020204" pitchFamily="34" charset="-122"/>
                  <a:ea typeface="微软雅黑" panose="020B0503020204020204" pitchFamily="34" charset="-122"/>
                  <a:cs typeface="Microsoft YaHei UI" panose="020B0503020204020204" charset="-122"/>
                </a:rPr>
                <a:t>A</a:t>
              </a:r>
              <a:r>
                <a:rPr sz="1200" b="1" spc="-4" dirty="0" err="1">
                  <a:solidFill>
                    <a:schemeClr val="tx1"/>
                  </a:solidFill>
                  <a:latin typeface="微软雅黑" panose="020B0503020204020204" pitchFamily="34" charset="-122"/>
                  <a:ea typeface="微软雅黑" panose="020B0503020204020204" pitchFamily="34" charset="-122"/>
                  <a:cs typeface="Microsoft YaHei UI" panose="020B0503020204020204" charset="-122"/>
                </a:rPr>
                <a:t>PP</a:t>
              </a:r>
            </a:p>
          </p:txBody>
        </p:sp>
        <p:sp>
          <p:nvSpPr>
            <p:cNvPr id="67" name="object 104">
              <a:extLst>
                <a:ext uri="{FF2B5EF4-FFF2-40B4-BE49-F238E27FC236}">
                  <a16:creationId xmlns:a16="http://schemas.microsoft.com/office/drawing/2014/main" id="{AD10FDBB-4FD8-4171-B4CB-B812D7D11E53}"/>
                </a:ext>
              </a:extLst>
            </p:cNvPr>
            <p:cNvSpPr txBox="1"/>
            <p:nvPr/>
          </p:nvSpPr>
          <p:spPr>
            <a:xfrm>
              <a:off x="9919" y="4331"/>
              <a:ext cx="553" cy="236"/>
            </a:xfrm>
            <a:prstGeom prst="rect">
              <a:avLst/>
            </a:prstGeom>
          </p:spPr>
          <p:txBody>
            <a:bodyPr vert="horz" wrap="square" lIns="0" tIns="0" rIns="0" bIns="0" rtlCol="0">
              <a:noAutofit/>
            </a:bodyPr>
            <a:lstStyle/>
            <a:p>
              <a:pPr marL="9525"/>
              <a:r>
                <a:rPr sz="1200" b="1" dirty="0">
                  <a:solidFill>
                    <a:schemeClr val="tx1"/>
                  </a:solidFill>
                  <a:latin typeface="微软雅黑" panose="020B0503020204020204" pitchFamily="34" charset="-122"/>
                  <a:ea typeface="微软雅黑" panose="020B0503020204020204" pitchFamily="34" charset="-122"/>
                  <a:cs typeface="Microsoft YaHei UI" panose="020B0503020204020204" charset="-122"/>
                </a:rPr>
                <a:t>热线</a:t>
              </a:r>
            </a:p>
          </p:txBody>
        </p:sp>
        <p:sp>
          <p:nvSpPr>
            <p:cNvPr id="68" name="object 105">
              <a:extLst>
                <a:ext uri="{FF2B5EF4-FFF2-40B4-BE49-F238E27FC236}">
                  <a16:creationId xmlns:a16="http://schemas.microsoft.com/office/drawing/2014/main" id="{19842B83-DD3E-49F7-95BF-2F05B236141E}"/>
                </a:ext>
              </a:extLst>
            </p:cNvPr>
            <p:cNvSpPr txBox="1"/>
            <p:nvPr/>
          </p:nvSpPr>
          <p:spPr>
            <a:xfrm>
              <a:off x="10624" y="4374"/>
              <a:ext cx="1106" cy="429"/>
            </a:xfrm>
            <a:prstGeom prst="rect">
              <a:avLst/>
            </a:prstGeom>
          </p:spPr>
          <p:txBody>
            <a:bodyPr vert="horz" wrap="square" lIns="0" tIns="0" rIns="0" bIns="0" rtlCol="0">
              <a:noAutofit/>
            </a:bodyPr>
            <a:lstStyle/>
            <a:p>
              <a:pPr marL="9525" marR="9525">
                <a:lnSpc>
                  <a:spcPts val="1050"/>
                </a:lnSpc>
              </a:pPr>
              <a:r>
                <a:rPr lang="zh-CN" altLang="en-US" sz="1200" b="1" dirty="0">
                  <a:solidFill>
                    <a:schemeClr val="tx1"/>
                  </a:solidFill>
                  <a:latin typeface="微软雅黑" panose="020B0503020204020204" pitchFamily="34" charset="-122"/>
                  <a:ea typeface="微软雅黑" panose="020B0503020204020204" pitchFamily="34" charset="-122"/>
                  <a:cs typeface="Microsoft YaHei UI" panose="020B0503020204020204" charset="-122"/>
                </a:rPr>
                <a:t>健身</a:t>
              </a:r>
              <a:r>
                <a:rPr sz="1200" b="1" dirty="0">
                  <a:solidFill>
                    <a:schemeClr val="tx1"/>
                  </a:solidFill>
                  <a:latin typeface="微软雅黑" panose="020B0503020204020204" pitchFamily="34" charset="-122"/>
                  <a:ea typeface="微软雅黑" panose="020B0503020204020204" pitchFamily="34" charset="-122"/>
                  <a:cs typeface="Microsoft YaHei UI" panose="020B0503020204020204" charset="-122"/>
                </a:rPr>
                <a:t>服 务中心</a:t>
              </a:r>
            </a:p>
          </p:txBody>
        </p:sp>
        <p:sp>
          <p:nvSpPr>
            <p:cNvPr id="69" name="object 106">
              <a:extLst>
                <a:ext uri="{FF2B5EF4-FFF2-40B4-BE49-F238E27FC236}">
                  <a16:creationId xmlns:a16="http://schemas.microsoft.com/office/drawing/2014/main" id="{8AB51B05-2233-4762-9CC2-778D5353AE61}"/>
                </a:ext>
              </a:extLst>
            </p:cNvPr>
            <p:cNvSpPr txBox="1"/>
            <p:nvPr/>
          </p:nvSpPr>
          <p:spPr>
            <a:xfrm>
              <a:off x="11868" y="4374"/>
              <a:ext cx="1077" cy="429"/>
            </a:xfrm>
            <a:prstGeom prst="rect">
              <a:avLst/>
            </a:prstGeom>
          </p:spPr>
          <p:txBody>
            <a:bodyPr vert="horz" wrap="square" lIns="0" tIns="0" rIns="0" bIns="0" rtlCol="0">
              <a:noAutofit/>
            </a:bodyPr>
            <a:lstStyle/>
            <a:p>
              <a:pPr marL="9525" marR="9525">
                <a:lnSpc>
                  <a:spcPts val="1050"/>
                </a:lnSpc>
              </a:pPr>
              <a:r>
                <a:rPr sz="1200" b="1" dirty="0">
                  <a:solidFill>
                    <a:schemeClr val="tx1"/>
                  </a:solidFill>
                  <a:latin typeface="微软雅黑" panose="020B0503020204020204" pitchFamily="34" charset="-122"/>
                  <a:ea typeface="微软雅黑" panose="020B0503020204020204" pitchFamily="34" charset="-122"/>
                  <a:cs typeface="Microsoft YaHei UI" panose="020B0503020204020204" charset="-122"/>
                </a:rPr>
                <a:t>物联网 终端</a:t>
              </a:r>
            </a:p>
          </p:txBody>
        </p:sp>
        <p:sp>
          <p:nvSpPr>
            <p:cNvPr id="70" name="object 107">
              <a:extLst>
                <a:ext uri="{FF2B5EF4-FFF2-40B4-BE49-F238E27FC236}">
                  <a16:creationId xmlns:a16="http://schemas.microsoft.com/office/drawing/2014/main" id="{CC0CB21B-AFF5-45C7-A4DB-BE7AD8914044}"/>
                </a:ext>
              </a:extLst>
            </p:cNvPr>
            <p:cNvSpPr txBox="1"/>
            <p:nvPr/>
          </p:nvSpPr>
          <p:spPr>
            <a:xfrm>
              <a:off x="10807" y="4828"/>
              <a:ext cx="691" cy="231"/>
            </a:xfrm>
            <a:prstGeom prst="rect">
              <a:avLst/>
            </a:prstGeom>
            <a:ln w="19050">
              <a:noFill/>
            </a:ln>
          </p:spPr>
          <p:txBody>
            <a:bodyPr vert="horz" wrap="square" lIns="0" tIns="0" rIns="0" bIns="0" rtlCol="0">
              <a:noAutofit/>
            </a:bodyPr>
            <a:lstStyle/>
            <a:p>
              <a:pPr marL="9525"/>
              <a:r>
                <a:rPr sz="1200" b="1" dirty="0">
                  <a:solidFill>
                    <a:schemeClr val="tx1"/>
                  </a:solidFill>
                  <a:latin typeface="微软雅黑" panose="020B0503020204020204" pitchFamily="34" charset="-122"/>
                  <a:ea typeface="微软雅黑" panose="020B0503020204020204" pitchFamily="34" charset="-122"/>
                  <a:cs typeface="Microsoft YaHei UI" panose="020B0503020204020204" charset="-122"/>
                </a:rPr>
                <a:t>无线</a:t>
              </a:r>
              <a:r>
                <a:rPr sz="1200" b="1" spc="-4" dirty="0">
                  <a:solidFill>
                    <a:schemeClr val="tx1"/>
                  </a:solidFill>
                  <a:latin typeface="微软雅黑" panose="020B0503020204020204" pitchFamily="34" charset="-122"/>
                  <a:ea typeface="微软雅黑" panose="020B0503020204020204" pitchFamily="34" charset="-122"/>
                  <a:cs typeface="Microsoft YaHei UI" panose="020B0503020204020204" charset="-122"/>
                </a:rPr>
                <a:t>w</a:t>
              </a:r>
              <a:r>
                <a:rPr sz="1200" b="1" dirty="0">
                  <a:solidFill>
                    <a:schemeClr val="tx1"/>
                  </a:solidFill>
                  <a:latin typeface="微软雅黑" panose="020B0503020204020204" pitchFamily="34" charset="-122"/>
                  <a:ea typeface="微软雅黑" panose="020B0503020204020204" pitchFamily="34" charset="-122"/>
                  <a:cs typeface="Microsoft YaHei UI" panose="020B0503020204020204" charset="-122"/>
                </a:rPr>
                <a:t>i</a:t>
              </a:r>
              <a:r>
                <a:rPr sz="1200" b="1" spc="-4" dirty="0">
                  <a:solidFill>
                    <a:schemeClr val="tx1"/>
                  </a:solidFill>
                  <a:latin typeface="微软雅黑" panose="020B0503020204020204" pitchFamily="34" charset="-122"/>
                  <a:ea typeface="微软雅黑" panose="020B0503020204020204" pitchFamily="34" charset="-122"/>
                  <a:cs typeface="Microsoft YaHei UI" panose="020B0503020204020204" charset="-122"/>
                </a:rPr>
                <a:t>fi</a:t>
              </a:r>
            </a:p>
          </p:txBody>
        </p:sp>
        <p:sp>
          <p:nvSpPr>
            <p:cNvPr id="71" name="object 108">
              <a:extLst>
                <a:ext uri="{FF2B5EF4-FFF2-40B4-BE49-F238E27FC236}">
                  <a16:creationId xmlns:a16="http://schemas.microsoft.com/office/drawing/2014/main" id="{10A227C7-A1A9-49C4-80B4-269AC0F05E61}"/>
                </a:ext>
              </a:extLst>
            </p:cNvPr>
            <p:cNvSpPr txBox="1"/>
            <p:nvPr/>
          </p:nvSpPr>
          <p:spPr>
            <a:xfrm>
              <a:off x="10895" y="3246"/>
              <a:ext cx="390" cy="231"/>
            </a:xfrm>
            <a:prstGeom prst="rect">
              <a:avLst/>
            </a:prstGeom>
          </p:spPr>
          <p:txBody>
            <a:bodyPr vert="horz" wrap="square" lIns="0" tIns="0" rIns="0" bIns="0" rtlCol="0">
              <a:noAutofit/>
            </a:bodyPr>
            <a:lstStyle/>
            <a:p>
              <a:pPr marL="9525"/>
              <a:r>
                <a:rPr sz="1200" b="1" dirty="0">
                  <a:solidFill>
                    <a:schemeClr val="tx1"/>
                  </a:solidFill>
                  <a:latin typeface="微软雅黑" panose="020B0503020204020204" pitchFamily="34" charset="-122"/>
                  <a:ea typeface="微软雅黑" panose="020B0503020204020204" pitchFamily="34" charset="-122"/>
                  <a:cs typeface="Microsoft YaHei UI" panose="020B0503020204020204" charset="-122"/>
                </a:rPr>
                <a:t>短信</a:t>
              </a:r>
            </a:p>
          </p:txBody>
        </p:sp>
        <p:pic>
          <p:nvPicPr>
            <p:cNvPr id="72" name="Picture 4" descr="http://upload.chinaz.com/2014/0924/1411540927691.jpg">
              <a:extLst>
                <a:ext uri="{FF2B5EF4-FFF2-40B4-BE49-F238E27FC236}">
                  <a16:creationId xmlns:a16="http://schemas.microsoft.com/office/drawing/2014/main" id="{82D252B5-E27F-47AD-BDDD-57940D99FA8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807" y="2609"/>
              <a:ext cx="630" cy="609"/>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6" descr="http://www.i200.cn/document/media/img/products/ill-shortmsg-v2-2.png">
              <a:extLst>
                <a:ext uri="{FF2B5EF4-FFF2-40B4-BE49-F238E27FC236}">
                  <a16:creationId xmlns:a16="http://schemas.microsoft.com/office/drawing/2014/main" id="{6442BC18-7D5A-480C-B2A7-B1A6E8DF3ED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624" y="2639"/>
              <a:ext cx="876" cy="523"/>
            </a:xfrm>
            <a:prstGeom prst="rect">
              <a:avLst/>
            </a:prstGeom>
            <a:noFill/>
            <a:extLst>
              <a:ext uri="{909E8E84-426E-40DD-AFC4-6F175D3DCCD1}">
                <a14:hiddenFill xmlns:a14="http://schemas.microsoft.com/office/drawing/2010/main">
                  <a:solidFill>
                    <a:srgbClr val="FFFFFF"/>
                  </a:solidFill>
                </a14:hiddenFill>
              </a:ext>
            </a:extLst>
          </p:spPr>
        </p:pic>
        <p:pic>
          <p:nvPicPr>
            <p:cNvPr id="74" name="图片 73">
              <a:extLst>
                <a:ext uri="{FF2B5EF4-FFF2-40B4-BE49-F238E27FC236}">
                  <a16:creationId xmlns:a16="http://schemas.microsoft.com/office/drawing/2014/main" id="{1EE84199-2873-4481-A819-F3A68F2253D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54" y="2695"/>
              <a:ext cx="518" cy="518"/>
            </a:xfrm>
            <a:prstGeom prst="rect">
              <a:avLst/>
            </a:prstGeom>
          </p:spPr>
        </p:pic>
        <p:pic>
          <p:nvPicPr>
            <p:cNvPr id="75" name="图片 2" descr="www.tuweimei.comComp_10056571_gOIRLoP2qFXlxUxioS74dMCF0YmFNUft.jpg">
              <a:extLst>
                <a:ext uri="{FF2B5EF4-FFF2-40B4-BE49-F238E27FC236}">
                  <a16:creationId xmlns:a16="http://schemas.microsoft.com/office/drawing/2014/main" id="{3C49458D-C546-4929-AFFF-2D7C83C0EC0F}"/>
                </a:ext>
              </a:extLst>
            </p:cNvPr>
            <p:cNvPicPr>
              <a:picLocks noGrp="1" noChangeAspect="1"/>
            </p:cNvPicPr>
            <p:nvPr isPhoto="1"/>
          </p:nvPicPr>
          <p:blipFill>
            <a:blip r:embed="rId11" cstate="print">
              <a:extLst>
                <a:ext uri="{28A0092B-C50C-407E-A947-70E740481C1C}">
                  <a14:useLocalDpi xmlns:a14="http://schemas.microsoft.com/office/drawing/2010/main" val="0"/>
                </a:ext>
              </a:extLst>
            </a:blip>
            <a:srcRect/>
            <a:stretch>
              <a:fillRect/>
            </a:stretch>
          </p:blipFill>
          <p:spPr bwMode="auto">
            <a:xfrm>
              <a:off x="10762" y="3534"/>
              <a:ext cx="837" cy="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16" descr="http://images.ofweek.com/Upload/News/2016-12/14/guorenxian/1481701770900007376.jpg">
              <a:extLst>
                <a:ext uri="{FF2B5EF4-FFF2-40B4-BE49-F238E27FC236}">
                  <a16:creationId xmlns:a16="http://schemas.microsoft.com/office/drawing/2014/main" id="{014C4B3E-604E-4DD4-AD42-AB643F012D2F}"/>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807" y="3543"/>
              <a:ext cx="732" cy="684"/>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8" descr="http://p9.qhmsg.com/t018d47e58a1f34f6fd.png">
              <a:extLst>
                <a:ext uri="{FF2B5EF4-FFF2-40B4-BE49-F238E27FC236}">
                  <a16:creationId xmlns:a16="http://schemas.microsoft.com/office/drawing/2014/main" id="{BBEE49F2-2D12-4C06-B07F-48EABE8F4AE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820" y="4676"/>
              <a:ext cx="738" cy="5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组合 77">
            <a:extLst>
              <a:ext uri="{FF2B5EF4-FFF2-40B4-BE49-F238E27FC236}">
                <a16:creationId xmlns:a16="http://schemas.microsoft.com/office/drawing/2014/main" id="{58227AA4-F926-4451-B98D-49728F35D55E}"/>
              </a:ext>
            </a:extLst>
          </p:cNvPr>
          <p:cNvGrpSpPr/>
          <p:nvPr/>
        </p:nvGrpSpPr>
        <p:grpSpPr>
          <a:xfrm>
            <a:off x="473075" y="5039995"/>
            <a:ext cx="1987550" cy="1670050"/>
            <a:chOff x="267682" y="3581623"/>
            <a:chExt cx="1079999" cy="1603464"/>
          </a:xfrm>
        </p:grpSpPr>
        <p:sp>
          <p:nvSpPr>
            <p:cNvPr id="79" name="object 18">
              <a:extLst>
                <a:ext uri="{FF2B5EF4-FFF2-40B4-BE49-F238E27FC236}">
                  <a16:creationId xmlns:a16="http://schemas.microsoft.com/office/drawing/2014/main" id="{DB6EF50E-B77B-48D8-8D48-C421DCD90FE8}"/>
                </a:ext>
              </a:extLst>
            </p:cNvPr>
            <p:cNvSpPr/>
            <p:nvPr/>
          </p:nvSpPr>
          <p:spPr>
            <a:xfrm>
              <a:off x="267682" y="3834936"/>
              <a:ext cx="1079999" cy="1350150"/>
            </a:xfrm>
            <a:custGeom>
              <a:avLst/>
              <a:gdLst/>
              <a:ahLst/>
              <a:cxnLst/>
              <a:rect l="l" t="t" r="r" b="b"/>
              <a:pathLst>
                <a:path w="1439999" h="1800200">
                  <a:moveTo>
                    <a:pt x="0" y="0"/>
                  </a:moveTo>
                  <a:lnTo>
                    <a:pt x="1439999" y="0"/>
                  </a:lnTo>
                  <a:lnTo>
                    <a:pt x="1439999" y="1800200"/>
                  </a:lnTo>
                  <a:lnTo>
                    <a:pt x="0" y="1800200"/>
                  </a:lnTo>
                  <a:lnTo>
                    <a:pt x="0" y="0"/>
                  </a:lnTo>
                  <a:close/>
                </a:path>
              </a:pathLst>
            </a:custGeom>
            <a:solidFill>
              <a:schemeClr val="bg1">
                <a:lumMod val="95000"/>
              </a:schemeClr>
            </a:solidFill>
          </p:spPr>
          <p:txBody>
            <a:bodyPr wrap="square" lIns="0" tIns="0" rIns="0" bIns="0" rtlCol="0">
              <a:noAutofit/>
            </a:bodyPr>
            <a:lstStyle/>
            <a:p>
              <a:endParaRPr sz="1350">
                <a:latin typeface="微软雅黑" panose="020B0503020204020204" pitchFamily="34" charset="-122"/>
                <a:ea typeface="微软雅黑" panose="020B0503020204020204" pitchFamily="34" charset="-122"/>
              </a:endParaRPr>
            </a:p>
          </p:txBody>
        </p:sp>
        <p:sp>
          <p:nvSpPr>
            <p:cNvPr id="80" name="object 19">
              <a:extLst>
                <a:ext uri="{FF2B5EF4-FFF2-40B4-BE49-F238E27FC236}">
                  <a16:creationId xmlns:a16="http://schemas.microsoft.com/office/drawing/2014/main" id="{81DCAEA9-54E8-452C-8CD4-14BEC9D01871}"/>
                </a:ext>
              </a:extLst>
            </p:cNvPr>
            <p:cNvSpPr/>
            <p:nvPr/>
          </p:nvSpPr>
          <p:spPr>
            <a:xfrm>
              <a:off x="267682" y="3834938"/>
              <a:ext cx="1079999" cy="1350149"/>
            </a:xfrm>
            <a:custGeom>
              <a:avLst/>
              <a:gdLst/>
              <a:ahLst/>
              <a:cxnLst/>
              <a:rect l="l" t="t" r="r" b="b"/>
              <a:pathLst>
                <a:path w="1439999" h="1800199">
                  <a:moveTo>
                    <a:pt x="0" y="0"/>
                  </a:moveTo>
                  <a:lnTo>
                    <a:pt x="1439999" y="0"/>
                  </a:lnTo>
                  <a:lnTo>
                    <a:pt x="1439999" y="1800199"/>
                  </a:lnTo>
                  <a:lnTo>
                    <a:pt x="0" y="1800199"/>
                  </a:lnTo>
                  <a:lnTo>
                    <a:pt x="0" y="0"/>
                  </a:lnTo>
                  <a:close/>
                </a:path>
              </a:pathLst>
            </a:custGeom>
            <a:ln w="9524">
              <a:solidFill>
                <a:srgbClr val="000000"/>
              </a:solidFill>
            </a:ln>
          </p:spPr>
          <p:txBody>
            <a:bodyPr wrap="square" lIns="0" tIns="0" rIns="0" bIns="0" rtlCol="0">
              <a:noAutofit/>
            </a:bodyPr>
            <a:lstStyle/>
            <a:p>
              <a:endParaRPr sz="1350">
                <a:latin typeface="微软雅黑" panose="020B0503020204020204" pitchFamily="34" charset="-122"/>
                <a:ea typeface="微软雅黑" panose="020B0503020204020204" pitchFamily="34" charset="-122"/>
              </a:endParaRPr>
            </a:p>
          </p:txBody>
        </p:sp>
        <p:sp>
          <p:nvSpPr>
            <p:cNvPr id="81" name="object 30">
              <a:extLst>
                <a:ext uri="{FF2B5EF4-FFF2-40B4-BE49-F238E27FC236}">
                  <a16:creationId xmlns:a16="http://schemas.microsoft.com/office/drawing/2014/main" id="{FB3803D4-D8D3-47BD-9391-E9A7ACE05DCE}"/>
                </a:ext>
              </a:extLst>
            </p:cNvPr>
            <p:cNvSpPr/>
            <p:nvPr/>
          </p:nvSpPr>
          <p:spPr>
            <a:xfrm>
              <a:off x="267682" y="3581623"/>
              <a:ext cx="1079999" cy="253314"/>
            </a:xfrm>
            <a:custGeom>
              <a:avLst/>
              <a:gdLst/>
              <a:ahLst/>
              <a:cxnLst/>
              <a:rect l="l" t="t" r="r" b="b"/>
              <a:pathLst>
                <a:path w="1439999" h="337752">
                  <a:moveTo>
                    <a:pt x="0" y="0"/>
                  </a:moveTo>
                  <a:lnTo>
                    <a:pt x="1439999" y="0"/>
                  </a:lnTo>
                  <a:lnTo>
                    <a:pt x="1439999" y="337752"/>
                  </a:lnTo>
                  <a:lnTo>
                    <a:pt x="0" y="337752"/>
                  </a:lnTo>
                  <a:lnTo>
                    <a:pt x="0" y="0"/>
                  </a:lnTo>
                  <a:close/>
                </a:path>
              </a:pathLst>
            </a:custGeom>
            <a:solidFill>
              <a:schemeClr val="accent1"/>
            </a:solidFill>
          </p:spPr>
          <p:txBody>
            <a:bodyPr wrap="square" lIns="0" tIns="0" rIns="0" bIns="0" rtlCol="0">
              <a:noAutofit/>
            </a:bodyPr>
            <a:lstStyle/>
            <a:p>
              <a:endParaRPr sz="1350">
                <a:latin typeface="微软雅黑" panose="020B0503020204020204" pitchFamily="34" charset="-122"/>
                <a:ea typeface="微软雅黑" panose="020B0503020204020204" pitchFamily="34" charset="-122"/>
              </a:endParaRPr>
            </a:p>
          </p:txBody>
        </p:sp>
        <p:sp>
          <p:nvSpPr>
            <p:cNvPr id="82" name="object 31">
              <a:extLst>
                <a:ext uri="{FF2B5EF4-FFF2-40B4-BE49-F238E27FC236}">
                  <a16:creationId xmlns:a16="http://schemas.microsoft.com/office/drawing/2014/main" id="{13362AF3-6C77-448E-98AF-DB0FCF419A8E}"/>
                </a:ext>
              </a:extLst>
            </p:cNvPr>
            <p:cNvSpPr/>
            <p:nvPr/>
          </p:nvSpPr>
          <p:spPr>
            <a:xfrm>
              <a:off x="267682" y="3581624"/>
              <a:ext cx="1079999" cy="253313"/>
            </a:xfrm>
            <a:custGeom>
              <a:avLst/>
              <a:gdLst/>
              <a:ahLst/>
              <a:cxnLst/>
              <a:rect l="l" t="t" r="r" b="b"/>
              <a:pathLst>
                <a:path w="1439999" h="337751">
                  <a:moveTo>
                    <a:pt x="0" y="0"/>
                  </a:moveTo>
                  <a:lnTo>
                    <a:pt x="1439999" y="0"/>
                  </a:lnTo>
                  <a:lnTo>
                    <a:pt x="1439999" y="337751"/>
                  </a:lnTo>
                  <a:lnTo>
                    <a:pt x="0" y="337751"/>
                  </a:lnTo>
                  <a:lnTo>
                    <a:pt x="0" y="0"/>
                  </a:lnTo>
                  <a:close/>
                </a:path>
              </a:pathLst>
            </a:custGeom>
            <a:ln w="9524">
              <a:solidFill>
                <a:srgbClr val="000000"/>
              </a:solidFill>
            </a:ln>
          </p:spPr>
          <p:txBody>
            <a:bodyPr wrap="square" lIns="0" tIns="0" rIns="0" bIns="0" rtlCol="0">
              <a:noAutofit/>
            </a:bodyPr>
            <a:lstStyle/>
            <a:p>
              <a:endParaRPr sz="1350">
                <a:latin typeface="微软雅黑" panose="020B0503020204020204" pitchFamily="34" charset="-122"/>
                <a:ea typeface="微软雅黑" panose="020B0503020204020204" pitchFamily="34" charset="-122"/>
              </a:endParaRPr>
            </a:p>
          </p:txBody>
        </p:sp>
        <p:sp>
          <p:nvSpPr>
            <p:cNvPr id="83" name="object 60">
              <a:extLst>
                <a:ext uri="{FF2B5EF4-FFF2-40B4-BE49-F238E27FC236}">
                  <a16:creationId xmlns:a16="http://schemas.microsoft.com/office/drawing/2014/main" id="{BCCD5731-B263-42B5-B6F0-14458B1EC53A}"/>
                </a:ext>
              </a:extLst>
            </p:cNvPr>
            <p:cNvSpPr txBox="1"/>
            <p:nvPr/>
          </p:nvSpPr>
          <p:spPr>
            <a:xfrm>
              <a:off x="331130" y="3654073"/>
              <a:ext cx="983220" cy="192405"/>
            </a:xfrm>
            <a:prstGeom prst="rect">
              <a:avLst/>
            </a:prstGeom>
          </p:spPr>
          <p:txBody>
            <a:bodyPr vert="horz" wrap="square" lIns="0" tIns="0" rIns="0" bIns="0" rtlCol="0">
              <a:noAutofit/>
            </a:bodyPr>
            <a:lstStyle/>
            <a:p>
              <a:pPr marL="9525" algn="ctr"/>
              <a:r>
                <a:rPr lang="zh-CN" altLang="en-US" sz="1000" b="1" dirty="0">
                  <a:latin typeface="微软雅黑" panose="020B0503020204020204" pitchFamily="34" charset="-122"/>
                  <a:ea typeface="微软雅黑" panose="020B0503020204020204" pitchFamily="34" charset="-122"/>
                </a:rPr>
                <a:t>体质监测与运动处方类服务</a:t>
              </a:r>
              <a:endParaRPr sz="1000" dirty="0">
                <a:latin typeface="微软雅黑" panose="020B0503020204020204" pitchFamily="34" charset="-122"/>
                <a:ea typeface="微软雅黑" panose="020B0503020204020204" pitchFamily="34" charset="-122"/>
                <a:cs typeface="Microsoft YaHei UI" panose="020B0503020204020204" charset="-122"/>
              </a:endParaRPr>
            </a:p>
          </p:txBody>
        </p:sp>
        <p:sp>
          <p:nvSpPr>
            <p:cNvPr id="84" name="object 68">
              <a:extLst>
                <a:ext uri="{FF2B5EF4-FFF2-40B4-BE49-F238E27FC236}">
                  <a16:creationId xmlns:a16="http://schemas.microsoft.com/office/drawing/2014/main" id="{1565E710-A5DC-4CE2-A910-DC6D400D2586}"/>
                </a:ext>
              </a:extLst>
            </p:cNvPr>
            <p:cNvSpPr txBox="1"/>
            <p:nvPr/>
          </p:nvSpPr>
          <p:spPr>
            <a:xfrm>
              <a:off x="344794" y="3885158"/>
              <a:ext cx="936377" cy="1099185"/>
            </a:xfrm>
            <a:prstGeom prst="rect">
              <a:avLst/>
            </a:prstGeom>
          </p:spPr>
          <p:txBody>
            <a:bodyPr vert="horz" wrap="square" lIns="0" tIns="0" rIns="0" bIns="0" rtlCol="0">
              <a:noAutofit/>
            </a:bodyPr>
            <a:lstStyle/>
            <a:p>
              <a:pPr marL="214630" indent="-214630">
                <a:lnSpc>
                  <a:spcPct val="120000"/>
                </a:lnSpc>
                <a:buFont typeface="Wingdings" panose="05000000000000000000" pitchFamily="2" charset="2"/>
                <a:buChar char="Ø"/>
                <a:defRPr/>
              </a:pPr>
              <a:r>
                <a:rPr lang="zh-CN" altLang="en-US" sz="1000" dirty="0">
                  <a:latin typeface="微软雅黑" panose="020B0503020204020204" pitchFamily="34" charset="-122"/>
                  <a:ea typeface="微软雅黑" panose="020B0503020204020204" pitchFamily="34" charset="-122"/>
                </a:rPr>
                <a:t>体质监测（全民健身中心</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场馆</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移动智慧体测站）</a:t>
              </a:r>
            </a:p>
            <a:p>
              <a:pPr marL="214630" indent="-214630">
                <a:lnSpc>
                  <a:spcPct val="120000"/>
                </a:lnSpc>
                <a:buFont typeface="Wingdings" panose="05000000000000000000" pitchFamily="2" charset="2"/>
                <a:buChar char="Ø"/>
                <a:defRPr/>
              </a:pPr>
              <a:r>
                <a:rPr lang="zh-CN" altLang="en-US" sz="1000" dirty="0">
                  <a:latin typeface="微软雅黑" panose="020B0503020204020204" pitchFamily="34" charset="-122"/>
                  <a:ea typeface="微软雅黑" panose="020B0503020204020204" pitchFamily="34" charset="-122"/>
                </a:rPr>
                <a:t>健身指导</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运动处方</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自助健身知识库</a:t>
              </a:r>
            </a:p>
            <a:p>
              <a:pPr marL="214630" indent="-214630">
                <a:lnSpc>
                  <a:spcPct val="120000"/>
                </a:lnSpc>
                <a:buFont typeface="Wingdings" panose="05000000000000000000" pitchFamily="2" charset="2"/>
                <a:buChar char="Ø"/>
                <a:defRPr/>
              </a:pPr>
              <a:r>
                <a:rPr lang="zh-CN" altLang="en-US" sz="1000" dirty="0">
                  <a:latin typeface="微软雅黑" panose="020B0503020204020204" pitchFamily="34" charset="-122"/>
                  <a:ea typeface="微软雅黑" panose="020B0503020204020204" pitchFamily="34" charset="-122"/>
                </a:rPr>
                <a:t>智慧健身体验中心</a:t>
              </a:r>
              <a:endParaRPr lang="en-US" altLang="zh-CN" sz="1000" dirty="0">
                <a:latin typeface="微软雅黑" panose="020B0503020204020204" pitchFamily="34" charset="-122"/>
                <a:ea typeface="微软雅黑" panose="020B0503020204020204" pitchFamily="34" charset="-122"/>
              </a:endParaRPr>
            </a:p>
            <a:p>
              <a:pPr marL="214630" indent="-214630">
                <a:lnSpc>
                  <a:spcPct val="120000"/>
                </a:lnSpc>
                <a:buFont typeface="Wingdings" panose="05000000000000000000" pitchFamily="2" charset="2"/>
                <a:buChar char="Ø"/>
                <a:defRPr/>
              </a:pPr>
              <a:r>
                <a:rPr lang="zh-CN" altLang="en-US" sz="1000" dirty="0">
                  <a:latin typeface="微软雅黑" panose="020B0503020204020204" pitchFamily="34" charset="-122"/>
                  <a:ea typeface="微软雅黑" panose="020B0503020204020204" pitchFamily="34" charset="-122"/>
                </a:rPr>
                <a:t>个人体质评估报告</a:t>
              </a:r>
            </a:p>
            <a:p>
              <a:pPr>
                <a:lnSpc>
                  <a:spcPct val="120000"/>
                </a:lnSpc>
                <a:defRPr/>
              </a:pPr>
              <a:endParaRPr lang="zh-CN" altLang="en-US" sz="1000" dirty="0">
                <a:latin typeface="微软雅黑" panose="020B0503020204020204" pitchFamily="34" charset="-122"/>
                <a:ea typeface="微软雅黑" panose="020B0503020204020204" pitchFamily="34" charset="-122"/>
              </a:endParaRPr>
            </a:p>
          </p:txBody>
        </p:sp>
      </p:grpSp>
      <p:grpSp>
        <p:nvGrpSpPr>
          <p:cNvPr id="85" name="组合 84">
            <a:extLst>
              <a:ext uri="{FF2B5EF4-FFF2-40B4-BE49-F238E27FC236}">
                <a16:creationId xmlns:a16="http://schemas.microsoft.com/office/drawing/2014/main" id="{7035AEC4-D7A3-4317-A1BE-1137A04E441B}"/>
              </a:ext>
            </a:extLst>
          </p:cNvPr>
          <p:cNvGrpSpPr/>
          <p:nvPr/>
        </p:nvGrpSpPr>
        <p:grpSpPr>
          <a:xfrm>
            <a:off x="2669540" y="5039995"/>
            <a:ext cx="1529080" cy="1670050"/>
            <a:chOff x="267682" y="3581623"/>
            <a:chExt cx="1079999" cy="1603464"/>
          </a:xfrm>
        </p:grpSpPr>
        <p:sp>
          <p:nvSpPr>
            <p:cNvPr id="86" name="object 18">
              <a:extLst>
                <a:ext uri="{FF2B5EF4-FFF2-40B4-BE49-F238E27FC236}">
                  <a16:creationId xmlns:a16="http://schemas.microsoft.com/office/drawing/2014/main" id="{E0ADB69B-2535-4D54-8EC2-29FDD2D42A16}"/>
                </a:ext>
              </a:extLst>
            </p:cNvPr>
            <p:cNvSpPr/>
            <p:nvPr/>
          </p:nvSpPr>
          <p:spPr>
            <a:xfrm>
              <a:off x="267682" y="3834936"/>
              <a:ext cx="1079999" cy="1350150"/>
            </a:xfrm>
            <a:custGeom>
              <a:avLst/>
              <a:gdLst/>
              <a:ahLst/>
              <a:cxnLst/>
              <a:rect l="l" t="t" r="r" b="b"/>
              <a:pathLst>
                <a:path w="1439999" h="1800200">
                  <a:moveTo>
                    <a:pt x="0" y="0"/>
                  </a:moveTo>
                  <a:lnTo>
                    <a:pt x="1439999" y="0"/>
                  </a:lnTo>
                  <a:lnTo>
                    <a:pt x="1439999" y="1800200"/>
                  </a:lnTo>
                  <a:lnTo>
                    <a:pt x="0" y="1800200"/>
                  </a:lnTo>
                  <a:lnTo>
                    <a:pt x="0" y="0"/>
                  </a:lnTo>
                  <a:close/>
                </a:path>
              </a:pathLst>
            </a:custGeom>
            <a:solidFill>
              <a:schemeClr val="bg1">
                <a:lumMod val="95000"/>
              </a:schemeClr>
            </a:solidFill>
          </p:spPr>
          <p:txBody>
            <a:bodyPr wrap="square" lIns="0" tIns="0" rIns="0" bIns="0" rtlCol="0">
              <a:noAutofit/>
            </a:bodyPr>
            <a:lstStyle/>
            <a:p>
              <a:endParaRPr sz="1350">
                <a:latin typeface="微软雅黑" panose="020B0503020204020204" pitchFamily="34" charset="-122"/>
                <a:ea typeface="微软雅黑" panose="020B0503020204020204" pitchFamily="34" charset="-122"/>
              </a:endParaRPr>
            </a:p>
          </p:txBody>
        </p:sp>
        <p:sp>
          <p:nvSpPr>
            <p:cNvPr id="87" name="object 19">
              <a:extLst>
                <a:ext uri="{FF2B5EF4-FFF2-40B4-BE49-F238E27FC236}">
                  <a16:creationId xmlns:a16="http://schemas.microsoft.com/office/drawing/2014/main" id="{56C457AD-FDE8-4BD2-A2DD-DE4880840977}"/>
                </a:ext>
              </a:extLst>
            </p:cNvPr>
            <p:cNvSpPr/>
            <p:nvPr/>
          </p:nvSpPr>
          <p:spPr>
            <a:xfrm>
              <a:off x="267682" y="3834938"/>
              <a:ext cx="1079999" cy="1350149"/>
            </a:xfrm>
            <a:custGeom>
              <a:avLst/>
              <a:gdLst/>
              <a:ahLst/>
              <a:cxnLst/>
              <a:rect l="l" t="t" r="r" b="b"/>
              <a:pathLst>
                <a:path w="1439999" h="1800199">
                  <a:moveTo>
                    <a:pt x="0" y="0"/>
                  </a:moveTo>
                  <a:lnTo>
                    <a:pt x="1439999" y="0"/>
                  </a:lnTo>
                  <a:lnTo>
                    <a:pt x="1439999" y="1800199"/>
                  </a:lnTo>
                  <a:lnTo>
                    <a:pt x="0" y="1800199"/>
                  </a:lnTo>
                  <a:lnTo>
                    <a:pt x="0" y="0"/>
                  </a:lnTo>
                  <a:close/>
                </a:path>
              </a:pathLst>
            </a:custGeom>
            <a:ln w="9524">
              <a:solidFill>
                <a:srgbClr val="000000"/>
              </a:solidFill>
            </a:ln>
          </p:spPr>
          <p:txBody>
            <a:bodyPr wrap="square" lIns="0" tIns="0" rIns="0" bIns="0" rtlCol="0">
              <a:noAutofit/>
            </a:bodyPr>
            <a:lstStyle/>
            <a:p>
              <a:endParaRPr sz="1350">
                <a:latin typeface="微软雅黑" panose="020B0503020204020204" pitchFamily="34" charset="-122"/>
                <a:ea typeface="微软雅黑" panose="020B0503020204020204" pitchFamily="34" charset="-122"/>
              </a:endParaRPr>
            </a:p>
          </p:txBody>
        </p:sp>
        <p:sp>
          <p:nvSpPr>
            <p:cNvPr id="88" name="object 30">
              <a:extLst>
                <a:ext uri="{FF2B5EF4-FFF2-40B4-BE49-F238E27FC236}">
                  <a16:creationId xmlns:a16="http://schemas.microsoft.com/office/drawing/2014/main" id="{66A730AC-1D35-4C89-BD3F-B975CF4794AA}"/>
                </a:ext>
              </a:extLst>
            </p:cNvPr>
            <p:cNvSpPr/>
            <p:nvPr/>
          </p:nvSpPr>
          <p:spPr>
            <a:xfrm>
              <a:off x="267682" y="3581623"/>
              <a:ext cx="1079999" cy="253314"/>
            </a:xfrm>
            <a:custGeom>
              <a:avLst/>
              <a:gdLst/>
              <a:ahLst/>
              <a:cxnLst/>
              <a:rect l="l" t="t" r="r" b="b"/>
              <a:pathLst>
                <a:path w="1439999" h="337752">
                  <a:moveTo>
                    <a:pt x="0" y="0"/>
                  </a:moveTo>
                  <a:lnTo>
                    <a:pt x="1439999" y="0"/>
                  </a:lnTo>
                  <a:lnTo>
                    <a:pt x="1439999" y="337752"/>
                  </a:lnTo>
                  <a:lnTo>
                    <a:pt x="0" y="337752"/>
                  </a:lnTo>
                  <a:lnTo>
                    <a:pt x="0" y="0"/>
                  </a:lnTo>
                  <a:close/>
                </a:path>
              </a:pathLst>
            </a:custGeom>
            <a:solidFill>
              <a:schemeClr val="accent1"/>
            </a:solidFill>
          </p:spPr>
          <p:txBody>
            <a:bodyPr wrap="square" lIns="0" tIns="0" rIns="0" bIns="0" rtlCol="0">
              <a:noAutofit/>
            </a:bodyPr>
            <a:lstStyle/>
            <a:p>
              <a:endParaRPr sz="1350">
                <a:latin typeface="微软雅黑" panose="020B0503020204020204" pitchFamily="34" charset="-122"/>
                <a:ea typeface="微软雅黑" panose="020B0503020204020204" pitchFamily="34" charset="-122"/>
              </a:endParaRPr>
            </a:p>
          </p:txBody>
        </p:sp>
        <p:sp>
          <p:nvSpPr>
            <p:cNvPr id="89" name="object 31">
              <a:extLst>
                <a:ext uri="{FF2B5EF4-FFF2-40B4-BE49-F238E27FC236}">
                  <a16:creationId xmlns:a16="http://schemas.microsoft.com/office/drawing/2014/main" id="{6589B126-2F4D-4545-9EBF-C5F8F567C69F}"/>
                </a:ext>
              </a:extLst>
            </p:cNvPr>
            <p:cNvSpPr/>
            <p:nvPr/>
          </p:nvSpPr>
          <p:spPr>
            <a:xfrm>
              <a:off x="267682" y="3581624"/>
              <a:ext cx="1079999" cy="253313"/>
            </a:xfrm>
            <a:custGeom>
              <a:avLst/>
              <a:gdLst/>
              <a:ahLst/>
              <a:cxnLst/>
              <a:rect l="l" t="t" r="r" b="b"/>
              <a:pathLst>
                <a:path w="1439999" h="337751">
                  <a:moveTo>
                    <a:pt x="0" y="0"/>
                  </a:moveTo>
                  <a:lnTo>
                    <a:pt x="1439999" y="0"/>
                  </a:lnTo>
                  <a:lnTo>
                    <a:pt x="1439999" y="337751"/>
                  </a:lnTo>
                  <a:lnTo>
                    <a:pt x="0" y="337751"/>
                  </a:lnTo>
                  <a:lnTo>
                    <a:pt x="0" y="0"/>
                  </a:lnTo>
                  <a:close/>
                </a:path>
              </a:pathLst>
            </a:custGeom>
            <a:ln w="9524">
              <a:solidFill>
                <a:srgbClr val="000000"/>
              </a:solidFill>
            </a:ln>
          </p:spPr>
          <p:txBody>
            <a:bodyPr wrap="square" lIns="0" tIns="0" rIns="0" bIns="0" rtlCol="0">
              <a:noAutofit/>
            </a:bodyPr>
            <a:lstStyle/>
            <a:p>
              <a:endParaRPr sz="1350">
                <a:latin typeface="微软雅黑" panose="020B0503020204020204" pitchFamily="34" charset="-122"/>
                <a:ea typeface="微软雅黑" panose="020B0503020204020204" pitchFamily="34" charset="-122"/>
              </a:endParaRPr>
            </a:p>
          </p:txBody>
        </p:sp>
        <p:sp>
          <p:nvSpPr>
            <p:cNvPr id="90" name="object 60">
              <a:extLst>
                <a:ext uri="{FF2B5EF4-FFF2-40B4-BE49-F238E27FC236}">
                  <a16:creationId xmlns:a16="http://schemas.microsoft.com/office/drawing/2014/main" id="{642F8806-D626-47B9-9FB0-328DAD0A6D5F}"/>
                </a:ext>
              </a:extLst>
            </p:cNvPr>
            <p:cNvSpPr txBox="1"/>
            <p:nvPr/>
          </p:nvSpPr>
          <p:spPr>
            <a:xfrm>
              <a:off x="331130" y="3654073"/>
              <a:ext cx="983220" cy="192405"/>
            </a:xfrm>
            <a:prstGeom prst="rect">
              <a:avLst/>
            </a:prstGeom>
          </p:spPr>
          <p:txBody>
            <a:bodyPr vert="horz" wrap="square" lIns="0" tIns="0" rIns="0" bIns="0" rtlCol="0">
              <a:noAutofit/>
            </a:bodyPr>
            <a:lstStyle/>
            <a:p>
              <a:pPr marL="9525" algn="ctr"/>
              <a:r>
                <a:rPr lang="zh-CN" altLang="en-US" sz="1000" b="1" dirty="0">
                  <a:latin typeface="微软雅黑" panose="020B0503020204020204" pitchFamily="34" charset="-122"/>
                  <a:ea typeface="微软雅黑" panose="020B0503020204020204" pitchFamily="34" charset="-122"/>
                  <a:sym typeface="+mn-ea"/>
                </a:rPr>
                <a:t>健身场馆类服务</a:t>
              </a:r>
              <a:endParaRPr lang="zh-CN" altLang="en-US" sz="800" b="1" dirty="0">
                <a:latin typeface="微软雅黑" panose="020B0503020204020204" pitchFamily="34" charset="-122"/>
                <a:ea typeface="微软雅黑" panose="020B0503020204020204" pitchFamily="34" charset="-122"/>
              </a:endParaRPr>
            </a:p>
            <a:p>
              <a:pPr marL="9525" algn="ctr"/>
              <a:endParaRPr sz="800" dirty="0">
                <a:latin typeface="微软雅黑" panose="020B0503020204020204" pitchFamily="34" charset="-122"/>
                <a:ea typeface="微软雅黑" panose="020B0503020204020204" pitchFamily="34" charset="-122"/>
                <a:cs typeface="Microsoft YaHei UI" panose="020B0503020204020204" charset="-122"/>
              </a:endParaRPr>
            </a:p>
          </p:txBody>
        </p:sp>
        <p:sp>
          <p:nvSpPr>
            <p:cNvPr id="91" name="object 68">
              <a:extLst>
                <a:ext uri="{FF2B5EF4-FFF2-40B4-BE49-F238E27FC236}">
                  <a16:creationId xmlns:a16="http://schemas.microsoft.com/office/drawing/2014/main" id="{CF1DF093-E8C5-491C-83EE-D0F9AB8F1C31}"/>
                </a:ext>
              </a:extLst>
            </p:cNvPr>
            <p:cNvSpPr txBox="1"/>
            <p:nvPr/>
          </p:nvSpPr>
          <p:spPr>
            <a:xfrm>
              <a:off x="344794" y="3885158"/>
              <a:ext cx="936377" cy="1099185"/>
            </a:xfrm>
            <a:prstGeom prst="rect">
              <a:avLst/>
            </a:prstGeom>
          </p:spPr>
          <p:txBody>
            <a:bodyPr vert="horz" wrap="square" lIns="0" tIns="0" rIns="0" bIns="0" rtlCol="0">
              <a:noAutofit/>
            </a:bodyPr>
            <a:lstStyle/>
            <a:p>
              <a:pPr marL="214630" indent="-214630">
                <a:lnSpc>
                  <a:spcPct val="120000"/>
                </a:lnSpc>
                <a:buFont typeface="Wingdings" panose="05000000000000000000" pitchFamily="2" charset="2"/>
                <a:buChar char="Ø"/>
                <a:defRPr/>
              </a:pPr>
              <a:r>
                <a:rPr lang="zh-CN" altLang="en-US" sz="1000" dirty="0">
                  <a:latin typeface="微软雅黑" panose="020B0503020204020204" pitchFamily="34" charset="-122"/>
                  <a:ea typeface="微软雅黑" panose="020B0503020204020204" pitchFamily="34" charset="-122"/>
                  <a:sym typeface="+mn-ea"/>
                </a:rPr>
                <a:t>场馆查询</a:t>
              </a:r>
              <a:endParaRPr lang="zh-CN" altLang="en-US" sz="1000" dirty="0">
                <a:latin typeface="微软雅黑" panose="020B0503020204020204" pitchFamily="34" charset="-122"/>
                <a:ea typeface="微软雅黑" panose="020B0503020204020204" pitchFamily="34" charset="-122"/>
              </a:endParaRPr>
            </a:p>
            <a:p>
              <a:pPr marL="214630" indent="-214630">
                <a:lnSpc>
                  <a:spcPct val="120000"/>
                </a:lnSpc>
                <a:buFont typeface="Wingdings" panose="05000000000000000000" pitchFamily="2" charset="2"/>
                <a:buChar char="Ø"/>
                <a:defRPr/>
              </a:pPr>
              <a:r>
                <a:rPr lang="zh-CN" altLang="en-US" sz="1000" dirty="0">
                  <a:latin typeface="微软雅黑" panose="020B0503020204020204" pitchFamily="34" charset="-122"/>
                  <a:ea typeface="微软雅黑" panose="020B0503020204020204" pitchFamily="34" charset="-122"/>
                  <a:sym typeface="+mn-ea"/>
                </a:rPr>
                <a:t>场馆预约</a:t>
              </a:r>
              <a:endParaRPr lang="zh-CN" altLang="en-US" sz="1000" dirty="0">
                <a:latin typeface="微软雅黑" panose="020B0503020204020204" pitchFamily="34" charset="-122"/>
                <a:ea typeface="微软雅黑" panose="020B0503020204020204" pitchFamily="34" charset="-122"/>
              </a:endParaRPr>
            </a:p>
            <a:p>
              <a:pPr marL="214630" indent="-214630">
                <a:lnSpc>
                  <a:spcPct val="120000"/>
                </a:lnSpc>
                <a:buFont typeface="Wingdings" panose="05000000000000000000" pitchFamily="2" charset="2"/>
                <a:buChar char="Ø"/>
                <a:defRPr/>
              </a:pPr>
              <a:r>
                <a:rPr lang="zh-CN" altLang="en-US" sz="1000" dirty="0">
                  <a:latin typeface="微软雅黑" panose="020B0503020204020204" pitchFamily="34" charset="-122"/>
                  <a:ea typeface="微软雅黑" panose="020B0503020204020204" pitchFamily="34" charset="-122"/>
                  <a:sym typeface="+mn-ea"/>
                </a:rPr>
                <a:t>市民健身数据采集</a:t>
              </a:r>
              <a:endParaRPr lang="zh-CN" altLang="en-US" sz="1000" dirty="0">
                <a:latin typeface="微软雅黑" panose="020B0503020204020204" pitchFamily="34" charset="-122"/>
                <a:ea typeface="微软雅黑" panose="020B0503020204020204" pitchFamily="34" charset="-122"/>
              </a:endParaRPr>
            </a:p>
            <a:p>
              <a:pPr marL="214630" indent="-214630">
                <a:lnSpc>
                  <a:spcPct val="120000"/>
                </a:lnSpc>
                <a:buFont typeface="Wingdings" panose="05000000000000000000" pitchFamily="2" charset="2"/>
                <a:buChar char="Ø"/>
                <a:defRPr/>
              </a:pPr>
              <a:r>
                <a:rPr lang="zh-CN" altLang="en-US" sz="1000" dirty="0">
                  <a:latin typeface="微软雅黑" panose="020B0503020204020204" pitchFamily="34" charset="-122"/>
                  <a:ea typeface="微软雅黑" panose="020B0503020204020204" pitchFamily="34" charset="-122"/>
                  <a:sym typeface="+mn-ea"/>
                </a:rPr>
                <a:t>票务服务</a:t>
              </a:r>
              <a:endParaRPr lang="zh-CN" altLang="en-US" sz="1000" dirty="0">
                <a:latin typeface="微软雅黑" panose="020B0503020204020204" pitchFamily="34" charset="-122"/>
                <a:ea typeface="微软雅黑" panose="020B0503020204020204" pitchFamily="34" charset="-122"/>
              </a:endParaRPr>
            </a:p>
            <a:p>
              <a:pPr marL="214630" indent="-214630">
                <a:lnSpc>
                  <a:spcPct val="120000"/>
                </a:lnSpc>
                <a:buFont typeface="Wingdings" panose="05000000000000000000" pitchFamily="2" charset="2"/>
                <a:buChar char="Ø"/>
                <a:defRPr/>
              </a:pPr>
              <a:r>
                <a:rPr lang="zh-CN" altLang="en-US" sz="1000" dirty="0">
                  <a:latin typeface="微软雅黑" panose="020B0503020204020204" pitchFamily="34" charset="-122"/>
                  <a:ea typeface="微软雅黑" panose="020B0503020204020204" pitchFamily="34" charset="-122"/>
                  <a:sym typeface="+mn-ea"/>
                </a:rPr>
                <a:t>社会健身场馆数据接入和综合评估</a:t>
              </a:r>
              <a:endParaRPr lang="en-US" altLang="zh-CN" sz="1000" dirty="0">
                <a:latin typeface="微软雅黑" panose="020B0503020204020204" pitchFamily="34" charset="-122"/>
                <a:ea typeface="微软雅黑" panose="020B0503020204020204" pitchFamily="34" charset="-122"/>
              </a:endParaRPr>
            </a:p>
            <a:p>
              <a:pPr>
                <a:lnSpc>
                  <a:spcPct val="120000"/>
                </a:lnSpc>
                <a:defRPr/>
              </a:pPr>
              <a:endParaRPr lang="zh-CN" altLang="en-US" sz="1000" dirty="0">
                <a:latin typeface="微软雅黑" panose="020B0503020204020204" pitchFamily="34" charset="-122"/>
                <a:ea typeface="微软雅黑" panose="020B0503020204020204" pitchFamily="34" charset="-122"/>
              </a:endParaRPr>
            </a:p>
          </p:txBody>
        </p:sp>
      </p:grpSp>
      <p:grpSp>
        <p:nvGrpSpPr>
          <p:cNvPr id="92" name="组合 91">
            <a:extLst>
              <a:ext uri="{FF2B5EF4-FFF2-40B4-BE49-F238E27FC236}">
                <a16:creationId xmlns:a16="http://schemas.microsoft.com/office/drawing/2014/main" id="{B75D71E1-C700-4460-80DC-6BFD1D001DF7}"/>
              </a:ext>
            </a:extLst>
          </p:cNvPr>
          <p:cNvGrpSpPr/>
          <p:nvPr/>
        </p:nvGrpSpPr>
        <p:grpSpPr>
          <a:xfrm>
            <a:off x="4407535" y="5039995"/>
            <a:ext cx="1667510" cy="1670050"/>
            <a:chOff x="257285" y="3581623"/>
            <a:chExt cx="1107358" cy="1603464"/>
          </a:xfrm>
        </p:grpSpPr>
        <p:sp>
          <p:nvSpPr>
            <p:cNvPr id="93" name="object 18">
              <a:extLst>
                <a:ext uri="{FF2B5EF4-FFF2-40B4-BE49-F238E27FC236}">
                  <a16:creationId xmlns:a16="http://schemas.microsoft.com/office/drawing/2014/main" id="{79361A16-15BD-4C1A-BCF7-5A4B104427FD}"/>
                </a:ext>
              </a:extLst>
            </p:cNvPr>
            <p:cNvSpPr/>
            <p:nvPr/>
          </p:nvSpPr>
          <p:spPr>
            <a:xfrm>
              <a:off x="267682" y="3834936"/>
              <a:ext cx="1079999" cy="1350150"/>
            </a:xfrm>
            <a:custGeom>
              <a:avLst/>
              <a:gdLst/>
              <a:ahLst/>
              <a:cxnLst/>
              <a:rect l="l" t="t" r="r" b="b"/>
              <a:pathLst>
                <a:path w="1439999" h="1800200">
                  <a:moveTo>
                    <a:pt x="0" y="0"/>
                  </a:moveTo>
                  <a:lnTo>
                    <a:pt x="1439999" y="0"/>
                  </a:lnTo>
                  <a:lnTo>
                    <a:pt x="1439999" y="1800200"/>
                  </a:lnTo>
                  <a:lnTo>
                    <a:pt x="0" y="1800200"/>
                  </a:lnTo>
                  <a:lnTo>
                    <a:pt x="0" y="0"/>
                  </a:lnTo>
                  <a:close/>
                </a:path>
              </a:pathLst>
            </a:custGeom>
            <a:solidFill>
              <a:schemeClr val="bg1">
                <a:lumMod val="95000"/>
              </a:schemeClr>
            </a:solidFill>
          </p:spPr>
          <p:txBody>
            <a:bodyPr wrap="square" lIns="0" tIns="0" rIns="0" bIns="0" rtlCol="0">
              <a:noAutofit/>
            </a:bodyPr>
            <a:lstStyle/>
            <a:p>
              <a:endParaRPr sz="1350">
                <a:latin typeface="微软雅黑" panose="020B0503020204020204" pitchFamily="34" charset="-122"/>
                <a:ea typeface="微软雅黑" panose="020B0503020204020204" pitchFamily="34" charset="-122"/>
              </a:endParaRPr>
            </a:p>
          </p:txBody>
        </p:sp>
        <p:sp>
          <p:nvSpPr>
            <p:cNvPr id="94" name="object 19">
              <a:extLst>
                <a:ext uri="{FF2B5EF4-FFF2-40B4-BE49-F238E27FC236}">
                  <a16:creationId xmlns:a16="http://schemas.microsoft.com/office/drawing/2014/main" id="{F5516F24-E3E2-40F2-BECA-0D2ECD9F59E5}"/>
                </a:ext>
              </a:extLst>
            </p:cNvPr>
            <p:cNvSpPr/>
            <p:nvPr/>
          </p:nvSpPr>
          <p:spPr>
            <a:xfrm>
              <a:off x="267682" y="3834938"/>
              <a:ext cx="1079999" cy="1350149"/>
            </a:xfrm>
            <a:custGeom>
              <a:avLst/>
              <a:gdLst/>
              <a:ahLst/>
              <a:cxnLst/>
              <a:rect l="l" t="t" r="r" b="b"/>
              <a:pathLst>
                <a:path w="1439999" h="1800199">
                  <a:moveTo>
                    <a:pt x="0" y="0"/>
                  </a:moveTo>
                  <a:lnTo>
                    <a:pt x="1439999" y="0"/>
                  </a:lnTo>
                  <a:lnTo>
                    <a:pt x="1439999" y="1800199"/>
                  </a:lnTo>
                  <a:lnTo>
                    <a:pt x="0" y="1800199"/>
                  </a:lnTo>
                  <a:lnTo>
                    <a:pt x="0" y="0"/>
                  </a:lnTo>
                  <a:close/>
                </a:path>
              </a:pathLst>
            </a:custGeom>
            <a:ln w="9524">
              <a:solidFill>
                <a:srgbClr val="000000"/>
              </a:solidFill>
            </a:ln>
          </p:spPr>
          <p:txBody>
            <a:bodyPr wrap="square" lIns="0" tIns="0" rIns="0" bIns="0" rtlCol="0">
              <a:noAutofit/>
            </a:bodyPr>
            <a:lstStyle/>
            <a:p>
              <a:endParaRPr sz="1350">
                <a:latin typeface="微软雅黑" panose="020B0503020204020204" pitchFamily="34" charset="-122"/>
                <a:ea typeface="微软雅黑" panose="020B0503020204020204" pitchFamily="34" charset="-122"/>
              </a:endParaRPr>
            </a:p>
          </p:txBody>
        </p:sp>
        <p:sp>
          <p:nvSpPr>
            <p:cNvPr id="95" name="object 30">
              <a:extLst>
                <a:ext uri="{FF2B5EF4-FFF2-40B4-BE49-F238E27FC236}">
                  <a16:creationId xmlns:a16="http://schemas.microsoft.com/office/drawing/2014/main" id="{7899BD02-330A-4019-8678-05787A3ABE5C}"/>
                </a:ext>
              </a:extLst>
            </p:cNvPr>
            <p:cNvSpPr/>
            <p:nvPr/>
          </p:nvSpPr>
          <p:spPr>
            <a:xfrm>
              <a:off x="267682" y="3581623"/>
              <a:ext cx="1079999" cy="253314"/>
            </a:xfrm>
            <a:custGeom>
              <a:avLst/>
              <a:gdLst/>
              <a:ahLst/>
              <a:cxnLst/>
              <a:rect l="l" t="t" r="r" b="b"/>
              <a:pathLst>
                <a:path w="1439999" h="337752">
                  <a:moveTo>
                    <a:pt x="0" y="0"/>
                  </a:moveTo>
                  <a:lnTo>
                    <a:pt x="1439999" y="0"/>
                  </a:lnTo>
                  <a:lnTo>
                    <a:pt x="1439999" y="337752"/>
                  </a:lnTo>
                  <a:lnTo>
                    <a:pt x="0" y="337752"/>
                  </a:lnTo>
                  <a:lnTo>
                    <a:pt x="0" y="0"/>
                  </a:lnTo>
                  <a:close/>
                </a:path>
              </a:pathLst>
            </a:custGeom>
            <a:solidFill>
              <a:schemeClr val="accent1"/>
            </a:solidFill>
          </p:spPr>
          <p:txBody>
            <a:bodyPr wrap="square" lIns="0" tIns="0" rIns="0" bIns="0" rtlCol="0">
              <a:noAutofit/>
            </a:bodyPr>
            <a:lstStyle/>
            <a:p>
              <a:endParaRPr sz="1350">
                <a:latin typeface="微软雅黑" panose="020B0503020204020204" pitchFamily="34" charset="-122"/>
                <a:ea typeface="微软雅黑" panose="020B0503020204020204" pitchFamily="34" charset="-122"/>
              </a:endParaRPr>
            </a:p>
          </p:txBody>
        </p:sp>
        <p:sp>
          <p:nvSpPr>
            <p:cNvPr id="96" name="object 31">
              <a:extLst>
                <a:ext uri="{FF2B5EF4-FFF2-40B4-BE49-F238E27FC236}">
                  <a16:creationId xmlns:a16="http://schemas.microsoft.com/office/drawing/2014/main" id="{69556916-AF30-4307-9A1A-93D74B16C433}"/>
                </a:ext>
              </a:extLst>
            </p:cNvPr>
            <p:cNvSpPr/>
            <p:nvPr/>
          </p:nvSpPr>
          <p:spPr>
            <a:xfrm>
              <a:off x="267682" y="3581624"/>
              <a:ext cx="1079999" cy="253313"/>
            </a:xfrm>
            <a:custGeom>
              <a:avLst/>
              <a:gdLst/>
              <a:ahLst/>
              <a:cxnLst/>
              <a:rect l="l" t="t" r="r" b="b"/>
              <a:pathLst>
                <a:path w="1439999" h="337751">
                  <a:moveTo>
                    <a:pt x="0" y="0"/>
                  </a:moveTo>
                  <a:lnTo>
                    <a:pt x="1439999" y="0"/>
                  </a:lnTo>
                  <a:lnTo>
                    <a:pt x="1439999" y="337751"/>
                  </a:lnTo>
                  <a:lnTo>
                    <a:pt x="0" y="337751"/>
                  </a:lnTo>
                  <a:lnTo>
                    <a:pt x="0" y="0"/>
                  </a:lnTo>
                  <a:close/>
                </a:path>
              </a:pathLst>
            </a:custGeom>
            <a:ln w="9524">
              <a:solidFill>
                <a:srgbClr val="000000"/>
              </a:solidFill>
            </a:ln>
          </p:spPr>
          <p:txBody>
            <a:bodyPr wrap="square" lIns="0" tIns="0" rIns="0" bIns="0" rtlCol="0">
              <a:noAutofit/>
            </a:bodyPr>
            <a:lstStyle/>
            <a:p>
              <a:endParaRPr sz="1350">
                <a:latin typeface="微软雅黑" panose="020B0503020204020204" pitchFamily="34" charset="-122"/>
                <a:ea typeface="微软雅黑" panose="020B0503020204020204" pitchFamily="34" charset="-122"/>
              </a:endParaRPr>
            </a:p>
          </p:txBody>
        </p:sp>
        <p:sp>
          <p:nvSpPr>
            <p:cNvPr id="97" name="object 60">
              <a:extLst>
                <a:ext uri="{FF2B5EF4-FFF2-40B4-BE49-F238E27FC236}">
                  <a16:creationId xmlns:a16="http://schemas.microsoft.com/office/drawing/2014/main" id="{B8762827-9B92-47CF-8915-35BF72C282FC}"/>
                </a:ext>
              </a:extLst>
            </p:cNvPr>
            <p:cNvSpPr txBox="1"/>
            <p:nvPr/>
          </p:nvSpPr>
          <p:spPr>
            <a:xfrm>
              <a:off x="257285" y="3653565"/>
              <a:ext cx="1107358" cy="193269"/>
            </a:xfrm>
            <a:prstGeom prst="rect">
              <a:avLst/>
            </a:prstGeom>
          </p:spPr>
          <p:txBody>
            <a:bodyPr vert="horz" wrap="square" lIns="0" tIns="0" rIns="0" bIns="0" rtlCol="0">
              <a:noAutofit/>
            </a:bodyPr>
            <a:lstStyle/>
            <a:p>
              <a:pPr marL="9525" algn="ctr"/>
              <a:r>
                <a:rPr lang="zh-CN" altLang="en-US" sz="1000" b="1" dirty="0">
                  <a:latin typeface="微软雅黑" panose="020B0503020204020204" pitchFamily="34" charset="-122"/>
                  <a:ea typeface="微软雅黑" panose="020B0503020204020204" pitchFamily="34" charset="-122"/>
                  <a:sym typeface="+mn-ea"/>
                </a:rPr>
                <a:t>社交</a:t>
              </a:r>
              <a:r>
                <a:rPr lang="en-US" altLang="zh-CN" sz="1000" b="1" dirty="0">
                  <a:latin typeface="微软雅黑" panose="020B0503020204020204" pitchFamily="34" charset="-122"/>
                  <a:ea typeface="微软雅黑" panose="020B0503020204020204" pitchFamily="34" charset="-122"/>
                  <a:sym typeface="+mn-ea"/>
                </a:rPr>
                <a:t>SNS</a:t>
              </a:r>
              <a:r>
                <a:rPr lang="zh-CN" altLang="en-US" sz="1000" b="1" dirty="0">
                  <a:latin typeface="微软雅黑" panose="020B0503020204020204" pitchFamily="34" charset="-122"/>
                  <a:ea typeface="微软雅黑" panose="020B0503020204020204" pitchFamily="34" charset="-122"/>
                  <a:sym typeface="+mn-ea"/>
                </a:rPr>
                <a:t>、赛事活动类服务</a:t>
              </a:r>
              <a:endParaRPr lang="zh-CN" altLang="en-US" sz="1000" b="1" dirty="0">
                <a:latin typeface="微软雅黑" panose="020B0503020204020204" pitchFamily="34" charset="-122"/>
                <a:ea typeface="微软雅黑" panose="020B0503020204020204" pitchFamily="34" charset="-122"/>
              </a:endParaRPr>
            </a:p>
            <a:p>
              <a:pPr marL="9525" algn="ctr"/>
              <a:endParaRPr lang="zh-CN" altLang="en-US" sz="800" b="1" dirty="0">
                <a:latin typeface="微软雅黑" panose="020B0503020204020204" pitchFamily="34" charset="-122"/>
                <a:ea typeface="微软雅黑" panose="020B0503020204020204" pitchFamily="34" charset="-122"/>
              </a:endParaRPr>
            </a:p>
            <a:p>
              <a:pPr marL="9525" algn="ctr"/>
              <a:endParaRPr sz="800" dirty="0">
                <a:latin typeface="微软雅黑" panose="020B0503020204020204" pitchFamily="34" charset="-122"/>
                <a:ea typeface="微软雅黑" panose="020B0503020204020204" pitchFamily="34" charset="-122"/>
                <a:cs typeface="Microsoft YaHei UI" panose="020B0503020204020204" charset="-122"/>
              </a:endParaRPr>
            </a:p>
          </p:txBody>
        </p:sp>
        <p:sp>
          <p:nvSpPr>
            <p:cNvPr id="98" name="object 68">
              <a:extLst>
                <a:ext uri="{FF2B5EF4-FFF2-40B4-BE49-F238E27FC236}">
                  <a16:creationId xmlns:a16="http://schemas.microsoft.com/office/drawing/2014/main" id="{D17E7D76-9703-4DE5-BE7D-97C8EAE2788E}"/>
                </a:ext>
              </a:extLst>
            </p:cNvPr>
            <p:cNvSpPr txBox="1"/>
            <p:nvPr/>
          </p:nvSpPr>
          <p:spPr>
            <a:xfrm>
              <a:off x="344794" y="3885158"/>
              <a:ext cx="936377" cy="1099185"/>
            </a:xfrm>
            <a:prstGeom prst="rect">
              <a:avLst/>
            </a:prstGeom>
          </p:spPr>
          <p:txBody>
            <a:bodyPr vert="horz" wrap="square" lIns="0" tIns="0" rIns="0" bIns="0" rtlCol="0">
              <a:noAutofit/>
            </a:bodyPr>
            <a:lstStyle/>
            <a:p>
              <a:pPr marL="214630" indent="-214630">
                <a:lnSpc>
                  <a:spcPct val="120000"/>
                </a:lnSpc>
                <a:buFont typeface="Wingdings" panose="05000000000000000000" pitchFamily="2" charset="2"/>
                <a:buChar char="Ø"/>
                <a:defRPr/>
              </a:pPr>
              <a:r>
                <a:rPr lang="zh-CN" altLang="en-US" sz="1000" dirty="0">
                  <a:latin typeface="微软雅黑" panose="020B0503020204020204" pitchFamily="34" charset="-122"/>
                  <a:ea typeface="微软雅黑" panose="020B0503020204020204" pitchFamily="34" charset="-122"/>
                  <a:sym typeface="+mn-ea"/>
                </a:rPr>
                <a:t>体育活动组织</a:t>
              </a:r>
              <a:endParaRPr lang="en-US" altLang="zh-CN" sz="1000" dirty="0">
                <a:latin typeface="微软雅黑" panose="020B0503020204020204" pitchFamily="34" charset="-122"/>
                <a:ea typeface="微软雅黑" panose="020B0503020204020204" pitchFamily="34" charset="-122"/>
              </a:endParaRPr>
            </a:p>
            <a:p>
              <a:pPr marL="214630" indent="-214630">
                <a:lnSpc>
                  <a:spcPct val="120000"/>
                </a:lnSpc>
                <a:buFont typeface="Wingdings" panose="05000000000000000000" pitchFamily="2" charset="2"/>
                <a:buChar char="Ø"/>
                <a:defRPr/>
              </a:pPr>
              <a:r>
                <a:rPr lang="zh-CN" altLang="en-US" sz="1000" dirty="0">
                  <a:latin typeface="微软雅黑" panose="020B0503020204020204" pitchFamily="34" charset="-122"/>
                  <a:ea typeface="微软雅黑" panose="020B0503020204020204" pitchFamily="34" charset="-122"/>
                  <a:sym typeface="+mn-ea"/>
                </a:rPr>
                <a:t>社交互动</a:t>
              </a:r>
              <a:endParaRPr lang="en-US" altLang="zh-CN" sz="1000" dirty="0">
                <a:latin typeface="微软雅黑" panose="020B0503020204020204" pitchFamily="34" charset="-122"/>
                <a:ea typeface="微软雅黑" panose="020B0503020204020204" pitchFamily="34" charset="-122"/>
              </a:endParaRPr>
            </a:p>
            <a:p>
              <a:pPr marL="214630" indent="-214630">
                <a:lnSpc>
                  <a:spcPct val="120000"/>
                </a:lnSpc>
                <a:buFont typeface="Wingdings" panose="05000000000000000000" pitchFamily="2" charset="2"/>
                <a:buChar char="Ø"/>
                <a:defRPr/>
              </a:pPr>
              <a:r>
                <a:rPr lang="zh-CN" altLang="en-US" sz="1000" dirty="0">
                  <a:latin typeface="微软雅黑" panose="020B0503020204020204" pitchFamily="34" charset="-122"/>
                  <a:ea typeface="微软雅黑" panose="020B0503020204020204" pitchFamily="34" charset="-122"/>
                  <a:sym typeface="+mn-ea"/>
                </a:rPr>
                <a:t>心得分享</a:t>
              </a:r>
              <a:endParaRPr lang="en-US" altLang="zh-CN" sz="1000" dirty="0">
                <a:latin typeface="微软雅黑" panose="020B0503020204020204" pitchFamily="34" charset="-122"/>
                <a:ea typeface="微软雅黑" panose="020B0503020204020204" pitchFamily="34" charset="-122"/>
              </a:endParaRPr>
            </a:p>
            <a:p>
              <a:pPr marL="214630" indent="-214630">
                <a:lnSpc>
                  <a:spcPct val="120000"/>
                </a:lnSpc>
                <a:buFont typeface="Wingdings" panose="05000000000000000000" pitchFamily="2" charset="2"/>
                <a:buChar char="Ø"/>
                <a:defRPr/>
              </a:pPr>
              <a:r>
                <a:rPr lang="zh-CN" altLang="en-US" sz="1000" dirty="0">
                  <a:latin typeface="微软雅黑" panose="020B0503020204020204" pitchFamily="34" charset="-122"/>
                  <a:ea typeface="微软雅黑" panose="020B0503020204020204" pitchFamily="34" charset="-122"/>
                  <a:sym typeface="+mn-ea"/>
                </a:rPr>
                <a:t>赛事组织活动</a:t>
              </a:r>
              <a:endParaRPr lang="en-US" altLang="zh-CN" sz="1000" dirty="0">
                <a:latin typeface="微软雅黑" panose="020B0503020204020204" pitchFamily="34" charset="-122"/>
                <a:ea typeface="微软雅黑" panose="020B0503020204020204" pitchFamily="34" charset="-122"/>
              </a:endParaRPr>
            </a:p>
            <a:p>
              <a:pPr>
                <a:lnSpc>
                  <a:spcPct val="120000"/>
                </a:lnSpc>
                <a:defRPr/>
              </a:pPr>
              <a:endParaRPr lang="zh-CN" altLang="en-US" sz="1000" dirty="0">
                <a:latin typeface="微软雅黑" panose="020B0503020204020204" pitchFamily="34" charset="-122"/>
                <a:ea typeface="微软雅黑" panose="020B0503020204020204" pitchFamily="34" charset="-122"/>
              </a:endParaRPr>
            </a:p>
          </p:txBody>
        </p:sp>
      </p:grpSp>
      <p:grpSp>
        <p:nvGrpSpPr>
          <p:cNvPr id="99" name="组合 98">
            <a:extLst>
              <a:ext uri="{FF2B5EF4-FFF2-40B4-BE49-F238E27FC236}">
                <a16:creationId xmlns:a16="http://schemas.microsoft.com/office/drawing/2014/main" id="{D9904F29-EF77-4BEB-AE1A-9688CE1DB5A0}"/>
              </a:ext>
            </a:extLst>
          </p:cNvPr>
          <p:cNvGrpSpPr/>
          <p:nvPr/>
        </p:nvGrpSpPr>
        <p:grpSpPr>
          <a:xfrm>
            <a:off x="6283960" y="5046345"/>
            <a:ext cx="1667510" cy="1670050"/>
            <a:chOff x="257285" y="3581623"/>
            <a:chExt cx="1107358" cy="1603464"/>
          </a:xfrm>
        </p:grpSpPr>
        <p:sp>
          <p:nvSpPr>
            <p:cNvPr id="100" name="object 18">
              <a:extLst>
                <a:ext uri="{FF2B5EF4-FFF2-40B4-BE49-F238E27FC236}">
                  <a16:creationId xmlns:a16="http://schemas.microsoft.com/office/drawing/2014/main" id="{069B1A72-8DD7-4CA5-BEDB-543B569957BE}"/>
                </a:ext>
              </a:extLst>
            </p:cNvPr>
            <p:cNvSpPr/>
            <p:nvPr/>
          </p:nvSpPr>
          <p:spPr>
            <a:xfrm>
              <a:off x="267682" y="3834936"/>
              <a:ext cx="1079999" cy="1350150"/>
            </a:xfrm>
            <a:custGeom>
              <a:avLst/>
              <a:gdLst/>
              <a:ahLst/>
              <a:cxnLst/>
              <a:rect l="l" t="t" r="r" b="b"/>
              <a:pathLst>
                <a:path w="1439999" h="1800200">
                  <a:moveTo>
                    <a:pt x="0" y="0"/>
                  </a:moveTo>
                  <a:lnTo>
                    <a:pt x="1439999" y="0"/>
                  </a:lnTo>
                  <a:lnTo>
                    <a:pt x="1439999" y="1800200"/>
                  </a:lnTo>
                  <a:lnTo>
                    <a:pt x="0" y="1800200"/>
                  </a:lnTo>
                  <a:lnTo>
                    <a:pt x="0" y="0"/>
                  </a:lnTo>
                  <a:close/>
                </a:path>
              </a:pathLst>
            </a:custGeom>
            <a:solidFill>
              <a:schemeClr val="bg1">
                <a:lumMod val="95000"/>
              </a:schemeClr>
            </a:solidFill>
          </p:spPr>
          <p:txBody>
            <a:bodyPr wrap="square" lIns="0" tIns="0" rIns="0" bIns="0" rtlCol="0">
              <a:noAutofit/>
            </a:bodyPr>
            <a:lstStyle/>
            <a:p>
              <a:endParaRPr sz="1350">
                <a:latin typeface="微软雅黑" panose="020B0503020204020204" pitchFamily="34" charset="-122"/>
                <a:ea typeface="微软雅黑" panose="020B0503020204020204" pitchFamily="34" charset="-122"/>
              </a:endParaRPr>
            </a:p>
          </p:txBody>
        </p:sp>
        <p:sp>
          <p:nvSpPr>
            <p:cNvPr id="101" name="object 19">
              <a:extLst>
                <a:ext uri="{FF2B5EF4-FFF2-40B4-BE49-F238E27FC236}">
                  <a16:creationId xmlns:a16="http://schemas.microsoft.com/office/drawing/2014/main" id="{A5DDCF22-6854-4E31-8D65-5F2B2F157F32}"/>
                </a:ext>
              </a:extLst>
            </p:cNvPr>
            <p:cNvSpPr/>
            <p:nvPr/>
          </p:nvSpPr>
          <p:spPr>
            <a:xfrm>
              <a:off x="267682" y="3834938"/>
              <a:ext cx="1079999" cy="1350149"/>
            </a:xfrm>
            <a:custGeom>
              <a:avLst/>
              <a:gdLst/>
              <a:ahLst/>
              <a:cxnLst/>
              <a:rect l="l" t="t" r="r" b="b"/>
              <a:pathLst>
                <a:path w="1439999" h="1800199">
                  <a:moveTo>
                    <a:pt x="0" y="0"/>
                  </a:moveTo>
                  <a:lnTo>
                    <a:pt x="1439999" y="0"/>
                  </a:lnTo>
                  <a:lnTo>
                    <a:pt x="1439999" y="1800199"/>
                  </a:lnTo>
                  <a:lnTo>
                    <a:pt x="0" y="1800199"/>
                  </a:lnTo>
                  <a:lnTo>
                    <a:pt x="0" y="0"/>
                  </a:lnTo>
                  <a:close/>
                </a:path>
              </a:pathLst>
            </a:custGeom>
            <a:ln w="9524">
              <a:solidFill>
                <a:srgbClr val="000000"/>
              </a:solidFill>
            </a:ln>
          </p:spPr>
          <p:txBody>
            <a:bodyPr wrap="square" lIns="0" tIns="0" rIns="0" bIns="0" rtlCol="0">
              <a:noAutofit/>
            </a:bodyPr>
            <a:lstStyle/>
            <a:p>
              <a:endParaRPr sz="1350">
                <a:latin typeface="微软雅黑" panose="020B0503020204020204" pitchFamily="34" charset="-122"/>
                <a:ea typeface="微软雅黑" panose="020B0503020204020204" pitchFamily="34" charset="-122"/>
              </a:endParaRPr>
            </a:p>
          </p:txBody>
        </p:sp>
        <p:sp>
          <p:nvSpPr>
            <p:cNvPr id="102" name="object 30">
              <a:extLst>
                <a:ext uri="{FF2B5EF4-FFF2-40B4-BE49-F238E27FC236}">
                  <a16:creationId xmlns:a16="http://schemas.microsoft.com/office/drawing/2014/main" id="{5262403E-2C7C-4E6E-983F-8615783B9863}"/>
                </a:ext>
              </a:extLst>
            </p:cNvPr>
            <p:cNvSpPr/>
            <p:nvPr/>
          </p:nvSpPr>
          <p:spPr>
            <a:xfrm>
              <a:off x="267682" y="3581623"/>
              <a:ext cx="1079999" cy="253314"/>
            </a:xfrm>
            <a:custGeom>
              <a:avLst/>
              <a:gdLst/>
              <a:ahLst/>
              <a:cxnLst/>
              <a:rect l="l" t="t" r="r" b="b"/>
              <a:pathLst>
                <a:path w="1439999" h="337752">
                  <a:moveTo>
                    <a:pt x="0" y="0"/>
                  </a:moveTo>
                  <a:lnTo>
                    <a:pt x="1439999" y="0"/>
                  </a:lnTo>
                  <a:lnTo>
                    <a:pt x="1439999" y="337752"/>
                  </a:lnTo>
                  <a:lnTo>
                    <a:pt x="0" y="337752"/>
                  </a:lnTo>
                  <a:lnTo>
                    <a:pt x="0" y="0"/>
                  </a:lnTo>
                  <a:close/>
                </a:path>
              </a:pathLst>
            </a:custGeom>
            <a:solidFill>
              <a:schemeClr val="accent1"/>
            </a:solidFill>
          </p:spPr>
          <p:txBody>
            <a:bodyPr wrap="square" lIns="0" tIns="0" rIns="0" bIns="0" rtlCol="0">
              <a:noAutofit/>
            </a:bodyPr>
            <a:lstStyle/>
            <a:p>
              <a:endParaRPr sz="1350">
                <a:latin typeface="微软雅黑" panose="020B0503020204020204" pitchFamily="34" charset="-122"/>
                <a:ea typeface="微软雅黑" panose="020B0503020204020204" pitchFamily="34" charset="-122"/>
              </a:endParaRPr>
            </a:p>
          </p:txBody>
        </p:sp>
        <p:sp>
          <p:nvSpPr>
            <p:cNvPr id="103" name="object 31">
              <a:extLst>
                <a:ext uri="{FF2B5EF4-FFF2-40B4-BE49-F238E27FC236}">
                  <a16:creationId xmlns:a16="http://schemas.microsoft.com/office/drawing/2014/main" id="{58F8D920-B0C2-4ADA-9C5B-5D4AD757F861}"/>
                </a:ext>
              </a:extLst>
            </p:cNvPr>
            <p:cNvSpPr/>
            <p:nvPr/>
          </p:nvSpPr>
          <p:spPr>
            <a:xfrm>
              <a:off x="267682" y="3581624"/>
              <a:ext cx="1079999" cy="253313"/>
            </a:xfrm>
            <a:custGeom>
              <a:avLst/>
              <a:gdLst/>
              <a:ahLst/>
              <a:cxnLst/>
              <a:rect l="l" t="t" r="r" b="b"/>
              <a:pathLst>
                <a:path w="1439999" h="337751">
                  <a:moveTo>
                    <a:pt x="0" y="0"/>
                  </a:moveTo>
                  <a:lnTo>
                    <a:pt x="1439999" y="0"/>
                  </a:lnTo>
                  <a:lnTo>
                    <a:pt x="1439999" y="337751"/>
                  </a:lnTo>
                  <a:lnTo>
                    <a:pt x="0" y="337751"/>
                  </a:lnTo>
                  <a:lnTo>
                    <a:pt x="0" y="0"/>
                  </a:lnTo>
                  <a:close/>
                </a:path>
              </a:pathLst>
            </a:custGeom>
            <a:ln w="9524">
              <a:solidFill>
                <a:srgbClr val="000000"/>
              </a:solidFill>
            </a:ln>
          </p:spPr>
          <p:txBody>
            <a:bodyPr wrap="square" lIns="0" tIns="0" rIns="0" bIns="0" rtlCol="0">
              <a:noAutofit/>
            </a:bodyPr>
            <a:lstStyle/>
            <a:p>
              <a:endParaRPr sz="1350">
                <a:latin typeface="微软雅黑" panose="020B0503020204020204" pitchFamily="34" charset="-122"/>
                <a:ea typeface="微软雅黑" panose="020B0503020204020204" pitchFamily="34" charset="-122"/>
              </a:endParaRPr>
            </a:p>
          </p:txBody>
        </p:sp>
        <p:sp>
          <p:nvSpPr>
            <p:cNvPr id="104" name="object 60">
              <a:extLst>
                <a:ext uri="{FF2B5EF4-FFF2-40B4-BE49-F238E27FC236}">
                  <a16:creationId xmlns:a16="http://schemas.microsoft.com/office/drawing/2014/main" id="{C2A35C79-B7FB-46DF-9E32-781FD4324BE3}"/>
                </a:ext>
              </a:extLst>
            </p:cNvPr>
            <p:cNvSpPr txBox="1"/>
            <p:nvPr/>
          </p:nvSpPr>
          <p:spPr>
            <a:xfrm>
              <a:off x="257285" y="3653565"/>
              <a:ext cx="1107358" cy="193269"/>
            </a:xfrm>
            <a:prstGeom prst="rect">
              <a:avLst/>
            </a:prstGeom>
          </p:spPr>
          <p:txBody>
            <a:bodyPr vert="horz" wrap="square" lIns="0" tIns="0" rIns="0" bIns="0" rtlCol="0">
              <a:noAutofit/>
            </a:bodyPr>
            <a:lstStyle/>
            <a:p>
              <a:pPr marL="9525" algn="ctr"/>
              <a:r>
                <a:rPr lang="zh-CN" altLang="en-US" sz="1000" b="1" dirty="0">
                  <a:latin typeface="微软雅黑" panose="020B0503020204020204" pitchFamily="34" charset="-122"/>
                  <a:ea typeface="微软雅黑" panose="020B0503020204020204" pitchFamily="34" charset="-122"/>
                  <a:sym typeface="+mn-ea"/>
                </a:rPr>
                <a:t>人群群体</a:t>
              </a:r>
              <a:r>
                <a:rPr sz="1000" b="1" dirty="0" err="1">
                  <a:latin typeface="微软雅黑" panose="020B0503020204020204" pitchFamily="34" charset="-122"/>
                  <a:ea typeface="微软雅黑" panose="020B0503020204020204" pitchFamily="34" charset="-122"/>
                  <a:sym typeface="+mn-ea"/>
                </a:rPr>
                <a:t>服务</a:t>
              </a:r>
              <a:endParaRPr sz="1000" b="1" dirty="0">
                <a:latin typeface="微软雅黑" panose="020B0503020204020204" pitchFamily="34" charset="-122"/>
                <a:ea typeface="微软雅黑" panose="020B0503020204020204" pitchFamily="34" charset="-122"/>
              </a:endParaRPr>
            </a:p>
            <a:p>
              <a:pPr marL="9525" algn="ctr"/>
              <a:endParaRPr lang="zh-CN" altLang="en-US" sz="1000" b="1" dirty="0">
                <a:latin typeface="微软雅黑" panose="020B0503020204020204" pitchFamily="34" charset="-122"/>
                <a:ea typeface="微软雅黑" panose="020B0503020204020204" pitchFamily="34" charset="-122"/>
              </a:endParaRPr>
            </a:p>
            <a:p>
              <a:pPr marL="9525" algn="ctr"/>
              <a:endParaRPr lang="zh-CN" altLang="en-US" sz="800" b="1" dirty="0">
                <a:latin typeface="微软雅黑" panose="020B0503020204020204" pitchFamily="34" charset="-122"/>
                <a:ea typeface="微软雅黑" panose="020B0503020204020204" pitchFamily="34" charset="-122"/>
              </a:endParaRPr>
            </a:p>
            <a:p>
              <a:pPr marL="9525" algn="ctr"/>
              <a:endParaRPr sz="800" dirty="0">
                <a:latin typeface="微软雅黑" panose="020B0503020204020204" pitchFamily="34" charset="-122"/>
                <a:ea typeface="微软雅黑" panose="020B0503020204020204" pitchFamily="34" charset="-122"/>
                <a:cs typeface="Microsoft YaHei UI" panose="020B0503020204020204" charset="-122"/>
              </a:endParaRPr>
            </a:p>
          </p:txBody>
        </p:sp>
        <p:sp>
          <p:nvSpPr>
            <p:cNvPr id="105" name="object 68">
              <a:extLst>
                <a:ext uri="{FF2B5EF4-FFF2-40B4-BE49-F238E27FC236}">
                  <a16:creationId xmlns:a16="http://schemas.microsoft.com/office/drawing/2014/main" id="{F85D902F-DCEB-4FE3-8DAA-9617CF75A932}"/>
                </a:ext>
              </a:extLst>
            </p:cNvPr>
            <p:cNvSpPr txBox="1"/>
            <p:nvPr/>
          </p:nvSpPr>
          <p:spPr>
            <a:xfrm>
              <a:off x="344794" y="3885158"/>
              <a:ext cx="936377" cy="1099185"/>
            </a:xfrm>
            <a:prstGeom prst="rect">
              <a:avLst/>
            </a:prstGeom>
          </p:spPr>
          <p:txBody>
            <a:bodyPr vert="horz" wrap="square" lIns="0" tIns="0" rIns="0" bIns="0" rtlCol="0">
              <a:noAutofit/>
            </a:bodyPr>
            <a:lstStyle/>
            <a:p>
              <a:pPr marL="214630" indent="-214630">
                <a:lnSpc>
                  <a:spcPct val="120000"/>
                </a:lnSpc>
                <a:buFont typeface="Wingdings" panose="05000000000000000000" pitchFamily="2" charset="2"/>
                <a:buChar char="Ø"/>
                <a:defRPr/>
              </a:pPr>
              <a:r>
                <a:rPr lang="zh-CN" altLang="en-US" sz="900" dirty="0">
                  <a:latin typeface="微软雅黑" panose="020B0503020204020204" pitchFamily="34" charset="-122"/>
                  <a:ea typeface="微软雅黑" panose="020B0503020204020204" pitchFamily="34" charset="-122"/>
                  <a:sym typeface="+mn-ea"/>
                </a:rPr>
                <a:t>青少年（社交、体质指导）</a:t>
              </a:r>
              <a:endParaRPr lang="zh-CN" altLang="en-US" sz="900" dirty="0">
                <a:latin typeface="微软雅黑" panose="020B0503020204020204" pitchFamily="34" charset="-122"/>
                <a:ea typeface="微软雅黑" panose="020B0503020204020204" pitchFamily="34" charset="-122"/>
              </a:endParaRPr>
            </a:p>
            <a:p>
              <a:pPr marL="214630" indent="-214630">
                <a:lnSpc>
                  <a:spcPct val="120000"/>
                </a:lnSpc>
                <a:buFont typeface="Wingdings" panose="05000000000000000000" pitchFamily="2" charset="2"/>
                <a:buChar char="Ø"/>
                <a:defRPr/>
              </a:pPr>
              <a:r>
                <a:rPr lang="zh-CN" altLang="en-US" sz="900" dirty="0">
                  <a:latin typeface="微软雅黑" panose="020B0503020204020204" pitchFamily="34" charset="-122"/>
                  <a:ea typeface="微软雅黑" panose="020B0503020204020204" pitchFamily="34" charset="-122"/>
                  <a:sym typeface="+mn-ea"/>
                </a:rPr>
                <a:t>儿童（亲子活动、体育培训学校）</a:t>
              </a:r>
              <a:endParaRPr lang="zh-CN" altLang="en-US" sz="900" dirty="0">
                <a:latin typeface="微软雅黑" panose="020B0503020204020204" pitchFamily="34" charset="-122"/>
                <a:ea typeface="微软雅黑" panose="020B0503020204020204" pitchFamily="34" charset="-122"/>
              </a:endParaRPr>
            </a:p>
            <a:p>
              <a:pPr marL="214630" indent="-214630">
                <a:lnSpc>
                  <a:spcPct val="120000"/>
                </a:lnSpc>
                <a:buFont typeface="Wingdings" panose="05000000000000000000" pitchFamily="2" charset="2"/>
                <a:buChar char="Ø"/>
                <a:defRPr/>
              </a:pPr>
              <a:r>
                <a:rPr lang="zh-CN" altLang="en-US" sz="900" dirty="0">
                  <a:latin typeface="微软雅黑" panose="020B0503020204020204" pitchFamily="34" charset="-122"/>
                  <a:ea typeface="微软雅黑" panose="020B0503020204020204" pitchFamily="34" charset="-122"/>
                  <a:sym typeface="+mn-ea"/>
                </a:rPr>
                <a:t>白领（体育处方、健身操）</a:t>
              </a:r>
              <a:endParaRPr lang="zh-CN" altLang="en-US" sz="900" dirty="0">
                <a:latin typeface="微软雅黑" panose="020B0503020204020204" pitchFamily="34" charset="-122"/>
                <a:ea typeface="微软雅黑" panose="020B0503020204020204" pitchFamily="34" charset="-122"/>
              </a:endParaRPr>
            </a:p>
            <a:p>
              <a:pPr marL="214630" indent="-214630">
                <a:lnSpc>
                  <a:spcPct val="120000"/>
                </a:lnSpc>
                <a:buFont typeface="Wingdings" panose="05000000000000000000" pitchFamily="2" charset="2"/>
                <a:buChar char="Ø"/>
                <a:defRPr/>
              </a:pPr>
              <a:r>
                <a:rPr lang="zh-CN" altLang="en-US" sz="900" dirty="0">
                  <a:latin typeface="微软雅黑" panose="020B0503020204020204" pitchFamily="34" charset="-122"/>
                  <a:ea typeface="微软雅黑" panose="020B0503020204020204" pitchFamily="34" charset="-122"/>
                  <a:sym typeface="+mn-ea"/>
                </a:rPr>
                <a:t>老年人（社区健身、公园健身、广场舞）</a:t>
              </a:r>
              <a:endParaRPr lang="zh-CN" altLang="en-US" sz="900" dirty="0">
                <a:latin typeface="微软雅黑" panose="020B0503020204020204" pitchFamily="34" charset="-122"/>
                <a:ea typeface="微软雅黑" panose="020B0503020204020204" pitchFamily="34" charset="-122"/>
              </a:endParaRPr>
            </a:p>
            <a:p>
              <a:pPr>
                <a:lnSpc>
                  <a:spcPct val="120000"/>
                </a:lnSpc>
                <a:defRPr/>
              </a:pPr>
              <a:endParaRPr lang="zh-CN" altLang="en-US" sz="900" dirty="0">
                <a:latin typeface="微软雅黑" panose="020B0503020204020204" pitchFamily="34" charset="-122"/>
                <a:ea typeface="微软雅黑" panose="020B0503020204020204" pitchFamily="34" charset="-122"/>
              </a:endParaRPr>
            </a:p>
          </p:txBody>
        </p:sp>
      </p:grpSp>
      <p:grpSp>
        <p:nvGrpSpPr>
          <p:cNvPr id="106" name="组合 105">
            <a:extLst>
              <a:ext uri="{FF2B5EF4-FFF2-40B4-BE49-F238E27FC236}">
                <a16:creationId xmlns:a16="http://schemas.microsoft.com/office/drawing/2014/main" id="{3D0E3EA8-FFBF-4AD2-BAC4-8D862B3EF3B0}"/>
              </a:ext>
            </a:extLst>
          </p:cNvPr>
          <p:cNvGrpSpPr/>
          <p:nvPr/>
        </p:nvGrpSpPr>
        <p:grpSpPr>
          <a:xfrm>
            <a:off x="8160385" y="5046345"/>
            <a:ext cx="1667510" cy="1670050"/>
            <a:chOff x="257285" y="3581623"/>
            <a:chExt cx="1107358" cy="1603464"/>
          </a:xfrm>
        </p:grpSpPr>
        <p:sp>
          <p:nvSpPr>
            <p:cNvPr id="107" name="object 18">
              <a:extLst>
                <a:ext uri="{FF2B5EF4-FFF2-40B4-BE49-F238E27FC236}">
                  <a16:creationId xmlns:a16="http://schemas.microsoft.com/office/drawing/2014/main" id="{B8C4D5CA-B15A-4254-91F0-347F16AF4907}"/>
                </a:ext>
              </a:extLst>
            </p:cNvPr>
            <p:cNvSpPr/>
            <p:nvPr/>
          </p:nvSpPr>
          <p:spPr>
            <a:xfrm>
              <a:off x="267682" y="3834936"/>
              <a:ext cx="1079999" cy="1350150"/>
            </a:xfrm>
            <a:custGeom>
              <a:avLst/>
              <a:gdLst/>
              <a:ahLst/>
              <a:cxnLst/>
              <a:rect l="l" t="t" r="r" b="b"/>
              <a:pathLst>
                <a:path w="1439999" h="1800200">
                  <a:moveTo>
                    <a:pt x="0" y="0"/>
                  </a:moveTo>
                  <a:lnTo>
                    <a:pt x="1439999" y="0"/>
                  </a:lnTo>
                  <a:lnTo>
                    <a:pt x="1439999" y="1800200"/>
                  </a:lnTo>
                  <a:lnTo>
                    <a:pt x="0" y="1800200"/>
                  </a:lnTo>
                  <a:lnTo>
                    <a:pt x="0" y="0"/>
                  </a:lnTo>
                  <a:close/>
                </a:path>
              </a:pathLst>
            </a:custGeom>
            <a:solidFill>
              <a:schemeClr val="bg1">
                <a:lumMod val="95000"/>
              </a:schemeClr>
            </a:solidFill>
          </p:spPr>
          <p:txBody>
            <a:bodyPr wrap="square" lIns="0" tIns="0" rIns="0" bIns="0" rtlCol="0">
              <a:noAutofit/>
            </a:bodyPr>
            <a:lstStyle/>
            <a:p>
              <a:endParaRPr sz="1350">
                <a:latin typeface="微软雅黑" panose="020B0503020204020204" pitchFamily="34" charset="-122"/>
                <a:ea typeface="微软雅黑" panose="020B0503020204020204" pitchFamily="34" charset="-122"/>
              </a:endParaRPr>
            </a:p>
          </p:txBody>
        </p:sp>
        <p:sp>
          <p:nvSpPr>
            <p:cNvPr id="108" name="object 19">
              <a:extLst>
                <a:ext uri="{FF2B5EF4-FFF2-40B4-BE49-F238E27FC236}">
                  <a16:creationId xmlns:a16="http://schemas.microsoft.com/office/drawing/2014/main" id="{51F459DF-467A-4E3B-B5EC-F2D1A1429B15}"/>
                </a:ext>
              </a:extLst>
            </p:cNvPr>
            <p:cNvSpPr/>
            <p:nvPr/>
          </p:nvSpPr>
          <p:spPr>
            <a:xfrm>
              <a:off x="267682" y="3834938"/>
              <a:ext cx="1079999" cy="1350149"/>
            </a:xfrm>
            <a:custGeom>
              <a:avLst/>
              <a:gdLst/>
              <a:ahLst/>
              <a:cxnLst/>
              <a:rect l="l" t="t" r="r" b="b"/>
              <a:pathLst>
                <a:path w="1439999" h="1800199">
                  <a:moveTo>
                    <a:pt x="0" y="0"/>
                  </a:moveTo>
                  <a:lnTo>
                    <a:pt x="1439999" y="0"/>
                  </a:lnTo>
                  <a:lnTo>
                    <a:pt x="1439999" y="1800199"/>
                  </a:lnTo>
                  <a:lnTo>
                    <a:pt x="0" y="1800199"/>
                  </a:lnTo>
                  <a:lnTo>
                    <a:pt x="0" y="0"/>
                  </a:lnTo>
                  <a:close/>
                </a:path>
              </a:pathLst>
            </a:custGeom>
            <a:ln w="9524">
              <a:solidFill>
                <a:srgbClr val="000000"/>
              </a:solidFill>
            </a:ln>
          </p:spPr>
          <p:txBody>
            <a:bodyPr wrap="square" lIns="0" tIns="0" rIns="0" bIns="0" rtlCol="0">
              <a:noAutofit/>
            </a:bodyPr>
            <a:lstStyle/>
            <a:p>
              <a:endParaRPr sz="1350">
                <a:latin typeface="微软雅黑" panose="020B0503020204020204" pitchFamily="34" charset="-122"/>
                <a:ea typeface="微软雅黑" panose="020B0503020204020204" pitchFamily="34" charset="-122"/>
              </a:endParaRPr>
            </a:p>
          </p:txBody>
        </p:sp>
        <p:sp>
          <p:nvSpPr>
            <p:cNvPr id="109" name="object 30">
              <a:extLst>
                <a:ext uri="{FF2B5EF4-FFF2-40B4-BE49-F238E27FC236}">
                  <a16:creationId xmlns:a16="http://schemas.microsoft.com/office/drawing/2014/main" id="{7388DF23-DCD9-43F6-B370-FE6C3E17D2FD}"/>
                </a:ext>
              </a:extLst>
            </p:cNvPr>
            <p:cNvSpPr/>
            <p:nvPr/>
          </p:nvSpPr>
          <p:spPr>
            <a:xfrm>
              <a:off x="267682" y="3581623"/>
              <a:ext cx="1079999" cy="253314"/>
            </a:xfrm>
            <a:custGeom>
              <a:avLst/>
              <a:gdLst/>
              <a:ahLst/>
              <a:cxnLst/>
              <a:rect l="l" t="t" r="r" b="b"/>
              <a:pathLst>
                <a:path w="1439999" h="337752">
                  <a:moveTo>
                    <a:pt x="0" y="0"/>
                  </a:moveTo>
                  <a:lnTo>
                    <a:pt x="1439999" y="0"/>
                  </a:lnTo>
                  <a:lnTo>
                    <a:pt x="1439999" y="337752"/>
                  </a:lnTo>
                  <a:lnTo>
                    <a:pt x="0" y="337752"/>
                  </a:lnTo>
                  <a:lnTo>
                    <a:pt x="0" y="0"/>
                  </a:lnTo>
                  <a:close/>
                </a:path>
              </a:pathLst>
            </a:custGeom>
            <a:solidFill>
              <a:schemeClr val="accent1"/>
            </a:solidFill>
          </p:spPr>
          <p:txBody>
            <a:bodyPr wrap="square" lIns="0" tIns="0" rIns="0" bIns="0" rtlCol="0">
              <a:noAutofit/>
            </a:bodyPr>
            <a:lstStyle/>
            <a:p>
              <a:endParaRPr sz="1350">
                <a:latin typeface="微软雅黑" panose="020B0503020204020204" pitchFamily="34" charset="-122"/>
                <a:ea typeface="微软雅黑" panose="020B0503020204020204" pitchFamily="34" charset="-122"/>
              </a:endParaRPr>
            </a:p>
          </p:txBody>
        </p:sp>
        <p:sp>
          <p:nvSpPr>
            <p:cNvPr id="110" name="object 31">
              <a:extLst>
                <a:ext uri="{FF2B5EF4-FFF2-40B4-BE49-F238E27FC236}">
                  <a16:creationId xmlns:a16="http://schemas.microsoft.com/office/drawing/2014/main" id="{5C4A5419-241E-49EF-B5B8-C7CB425FF259}"/>
                </a:ext>
              </a:extLst>
            </p:cNvPr>
            <p:cNvSpPr/>
            <p:nvPr/>
          </p:nvSpPr>
          <p:spPr>
            <a:xfrm>
              <a:off x="267682" y="3581624"/>
              <a:ext cx="1079999" cy="253313"/>
            </a:xfrm>
            <a:custGeom>
              <a:avLst/>
              <a:gdLst/>
              <a:ahLst/>
              <a:cxnLst/>
              <a:rect l="l" t="t" r="r" b="b"/>
              <a:pathLst>
                <a:path w="1439999" h="337751">
                  <a:moveTo>
                    <a:pt x="0" y="0"/>
                  </a:moveTo>
                  <a:lnTo>
                    <a:pt x="1439999" y="0"/>
                  </a:lnTo>
                  <a:lnTo>
                    <a:pt x="1439999" y="337751"/>
                  </a:lnTo>
                  <a:lnTo>
                    <a:pt x="0" y="337751"/>
                  </a:lnTo>
                  <a:lnTo>
                    <a:pt x="0" y="0"/>
                  </a:lnTo>
                  <a:close/>
                </a:path>
              </a:pathLst>
            </a:custGeom>
            <a:ln w="9524">
              <a:solidFill>
                <a:srgbClr val="000000"/>
              </a:solidFill>
            </a:ln>
          </p:spPr>
          <p:txBody>
            <a:bodyPr wrap="square" lIns="0" tIns="0" rIns="0" bIns="0" rtlCol="0">
              <a:noAutofit/>
            </a:bodyPr>
            <a:lstStyle/>
            <a:p>
              <a:endParaRPr sz="1350">
                <a:latin typeface="微软雅黑" panose="020B0503020204020204" pitchFamily="34" charset="-122"/>
                <a:ea typeface="微软雅黑" panose="020B0503020204020204" pitchFamily="34" charset="-122"/>
              </a:endParaRPr>
            </a:p>
          </p:txBody>
        </p:sp>
        <p:sp>
          <p:nvSpPr>
            <p:cNvPr id="111" name="object 60">
              <a:extLst>
                <a:ext uri="{FF2B5EF4-FFF2-40B4-BE49-F238E27FC236}">
                  <a16:creationId xmlns:a16="http://schemas.microsoft.com/office/drawing/2014/main" id="{2CDA0ADA-811E-4AD7-ADD2-36653CF13CC7}"/>
                </a:ext>
              </a:extLst>
            </p:cNvPr>
            <p:cNvSpPr txBox="1"/>
            <p:nvPr/>
          </p:nvSpPr>
          <p:spPr>
            <a:xfrm>
              <a:off x="257285" y="3653565"/>
              <a:ext cx="1107358" cy="193269"/>
            </a:xfrm>
            <a:prstGeom prst="rect">
              <a:avLst/>
            </a:prstGeom>
          </p:spPr>
          <p:txBody>
            <a:bodyPr vert="horz" wrap="square" lIns="0" tIns="0" rIns="0" bIns="0" rtlCol="0">
              <a:noAutofit/>
            </a:bodyPr>
            <a:lstStyle/>
            <a:p>
              <a:pPr marL="9525" algn="ctr"/>
              <a:r>
                <a:rPr lang="zh-CN" altLang="en-US" sz="1000" b="1" dirty="0">
                  <a:latin typeface="微软雅黑" panose="020B0503020204020204" pitchFamily="34" charset="-122"/>
                  <a:ea typeface="微软雅黑" panose="020B0503020204020204" pitchFamily="34" charset="-122"/>
                  <a:sym typeface="+mn-ea"/>
                </a:rPr>
                <a:t>数据整合与共享服务</a:t>
              </a:r>
              <a:endParaRPr lang="zh-CN" altLang="en-US" sz="1000" b="1" dirty="0">
                <a:latin typeface="微软雅黑" panose="020B0503020204020204" pitchFamily="34" charset="-122"/>
                <a:ea typeface="微软雅黑" panose="020B0503020204020204" pitchFamily="34" charset="-122"/>
              </a:endParaRPr>
            </a:p>
            <a:p>
              <a:pPr marL="9525" algn="ctr"/>
              <a:endParaRPr lang="zh-CN" altLang="en-US" sz="800" b="1" dirty="0">
                <a:latin typeface="微软雅黑" panose="020B0503020204020204" pitchFamily="34" charset="-122"/>
                <a:ea typeface="微软雅黑" panose="020B0503020204020204" pitchFamily="34" charset="-122"/>
              </a:endParaRPr>
            </a:p>
            <a:p>
              <a:pPr marL="9525" algn="ctr"/>
              <a:endParaRPr sz="800" dirty="0">
                <a:latin typeface="微软雅黑" panose="020B0503020204020204" pitchFamily="34" charset="-122"/>
                <a:ea typeface="微软雅黑" panose="020B0503020204020204" pitchFamily="34" charset="-122"/>
                <a:cs typeface="Microsoft YaHei UI" panose="020B0503020204020204" charset="-122"/>
              </a:endParaRPr>
            </a:p>
          </p:txBody>
        </p:sp>
        <p:sp>
          <p:nvSpPr>
            <p:cNvPr id="112" name="object 68">
              <a:extLst>
                <a:ext uri="{FF2B5EF4-FFF2-40B4-BE49-F238E27FC236}">
                  <a16:creationId xmlns:a16="http://schemas.microsoft.com/office/drawing/2014/main" id="{690EE3B5-4EF5-4AA4-8397-9A833EEA2101}"/>
                </a:ext>
              </a:extLst>
            </p:cNvPr>
            <p:cNvSpPr txBox="1"/>
            <p:nvPr/>
          </p:nvSpPr>
          <p:spPr>
            <a:xfrm>
              <a:off x="344794" y="3885158"/>
              <a:ext cx="936377" cy="1099185"/>
            </a:xfrm>
            <a:prstGeom prst="rect">
              <a:avLst/>
            </a:prstGeom>
          </p:spPr>
          <p:txBody>
            <a:bodyPr vert="horz" wrap="square" lIns="0" tIns="0" rIns="0" bIns="0" rtlCol="0">
              <a:noAutofit/>
            </a:bodyPr>
            <a:lstStyle/>
            <a:p>
              <a:pPr marL="214630" indent="-214630">
                <a:lnSpc>
                  <a:spcPct val="120000"/>
                </a:lnSpc>
                <a:buFont typeface="Wingdings" panose="05000000000000000000" pitchFamily="2" charset="2"/>
                <a:buChar char="Ø"/>
                <a:defRPr/>
              </a:pPr>
              <a:r>
                <a:rPr lang="zh-CN" altLang="en-US" sz="1000" dirty="0">
                  <a:latin typeface="微软雅黑" panose="020B0503020204020204" pitchFamily="34" charset="-122"/>
                  <a:ea typeface="微软雅黑" panose="020B0503020204020204" pitchFamily="34" charset="-122"/>
                  <a:sym typeface="+mn-ea"/>
                </a:rPr>
                <a:t>市民健身数据分析</a:t>
              </a:r>
              <a:endParaRPr lang="zh-CN" altLang="en-US" sz="1000" dirty="0">
                <a:latin typeface="微软雅黑" panose="020B0503020204020204" pitchFamily="34" charset="-122"/>
                <a:ea typeface="微软雅黑" panose="020B0503020204020204" pitchFamily="34" charset="-122"/>
              </a:endParaRPr>
            </a:p>
            <a:p>
              <a:pPr marL="214630" indent="-214630">
                <a:lnSpc>
                  <a:spcPct val="120000"/>
                </a:lnSpc>
                <a:buFont typeface="Wingdings" panose="05000000000000000000" pitchFamily="2" charset="2"/>
                <a:buChar char="Ø"/>
                <a:defRPr/>
              </a:pPr>
              <a:r>
                <a:rPr lang="zh-CN" altLang="en-US" sz="1000" dirty="0">
                  <a:latin typeface="微软雅黑" panose="020B0503020204020204" pitchFamily="34" charset="-122"/>
                  <a:ea typeface="微软雅黑" panose="020B0503020204020204" pitchFamily="34" charset="-122"/>
                  <a:sym typeface="+mn-ea"/>
                </a:rPr>
                <a:t>体质数据分析</a:t>
              </a:r>
              <a:endParaRPr lang="zh-CN" altLang="en-US" sz="1000" dirty="0">
                <a:latin typeface="微软雅黑" panose="020B0503020204020204" pitchFamily="34" charset="-122"/>
                <a:ea typeface="微软雅黑" panose="020B0503020204020204" pitchFamily="34" charset="-122"/>
              </a:endParaRPr>
            </a:p>
            <a:p>
              <a:pPr marL="214630" indent="-214630">
                <a:lnSpc>
                  <a:spcPct val="120000"/>
                </a:lnSpc>
                <a:buFont typeface="Wingdings" panose="05000000000000000000" pitchFamily="2" charset="2"/>
                <a:buChar char="Ø"/>
                <a:defRPr/>
              </a:pPr>
              <a:r>
                <a:rPr lang="zh-CN" altLang="en-US" sz="1000" dirty="0">
                  <a:latin typeface="微软雅黑" panose="020B0503020204020204" pitchFamily="34" charset="-122"/>
                  <a:ea typeface="微软雅黑" panose="020B0503020204020204" pitchFamily="34" charset="-122"/>
                  <a:sym typeface="+mn-ea"/>
                </a:rPr>
                <a:t>场馆利用分析</a:t>
              </a:r>
              <a:endParaRPr lang="en-US" altLang="zh-CN" sz="1000" dirty="0">
                <a:latin typeface="微软雅黑" panose="020B0503020204020204" pitchFamily="34" charset="-122"/>
                <a:ea typeface="微软雅黑" panose="020B0503020204020204" pitchFamily="34" charset="-122"/>
              </a:endParaRPr>
            </a:p>
            <a:p>
              <a:pPr marL="214630" indent="-214630">
                <a:lnSpc>
                  <a:spcPct val="120000"/>
                </a:lnSpc>
                <a:buFont typeface="Wingdings" panose="05000000000000000000" pitchFamily="2" charset="2"/>
                <a:buChar char="Ø"/>
                <a:defRPr/>
              </a:pPr>
              <a:r>
                <a:rPr lang="zh-CN" altLang="en-US" sz="1000" dirty="0">
                  <a:latin typeface="微软雅黑" panose="020B0503020204020204" pitchFamily="34" charset="-122"/>
                  <a:ea typeface="微软雅黑" panose="020B0503020204020204" pitchFamily="34" charset="-122"/>
                  <a:sym typeface="+mn-ea"/>
                </a:rPr>
                <a:t>第三方数据开放共享（卫生</a:t>
              </a:r>
              <a:r>
                <a:rPr lang="en-US" altLang="zh-CN" sz="1000" dirty="0">
                  <a:latin typeface="微软雅黑" panose="020B0503020204020204" pitchFamily="34" charset="-122"/>
                  <a:ea typeface="微软雅黑" panose="020B0503020204020204" pitchFamily="34" charset="-122"/>
                  <a:sym typeface="+mn-ea"/>
                </a:rPr>
                <a:t>/</a:t>
              </a:r>
              <a:r>
                <a:rPr lang="zh-CN" altLang="en-US" sz="1000" dirty="0">
                  <a:latin typeface="微软雅黑" panose="020B0503020204020204" pitchFamily="34" charset="-122"/>
                  <a:ea typeface="微软雅黑" panose="020B0503020204020204" pitchFamily="34" charset="-122"/>
                  <a:sym typeface="+mn-ea"/>
                </a:rPr>
                <a:t>医疗）</a:t>
              </a:r>
              <a:endParaRPr lang="zh-CN" altLang="en-US" sz="1000" dirty="0">
                <a:latin typeface="微软雅黑" panose="020B0503020204020204" pitchFamily="34" charset="-122"/>
                <a:ea typeface="微软雅黑" panose="020B0503020204020204" pitchFamily="34" charset="-122"/>
              </a:endParaRPr>
            </a:p>
            <a:p>
              <a:pPr>
                <a:lnSpc>
                  <a:spcPct val="120000"/>
                </a:lnSpc>
                <a:defRPr/>
              </a:pPr>
              <a:endParaRPr lang="zh-CN" altLang="en-US" sz="1000" dirty="0">
                <a:latin typeface="微软雅黑" panose="020B0503020204020204" pitchFamily="34" charset="-122"/>
                <a:ea typeface="微软雅黑" panose="020B0503020204020204" pitchFamily="34" charset="-122"/>
              </a:endParaRPr>
            </a:p>
          </p:txBody>
        </p:sp>
      </p:grpSp>
      <p:grpSp>
        <p:nvGrpSpPr>
          <p:cNvPr id="113" name="组合 112">
            <a:extLst>
              <a:ext uri="{FF2B5EF4-FFF2-40B4-BE49-F238E27FC236}">
                <a16:creationId xmlns:a16="http://schemas.microsoft.com/office/drawing/2014/main" id="{E6DAD7EB-A8F9-4A0B-B331-10C9E26E000B}"/>
              </a:ext>
            </a:extLst>
          </p:cNvPr>
          <p:cNvGrpSpPr/>
          <p:nvPr/>
        </p:nvGrpSpPr>
        <p:grpSpPr>
          <a:xfrm>
            <a:off x="10036810" y="5039995"/>
            <a:ext cx="1667510" cy="1670050"/>
            <a:chOff x="257285" y="3581623"/>
            <a:chExt cx="1107358" cy="1603464"/>
          </a:xfrm>
        </p:grpSpPr>
        <p:sp>
          <p:nvSpPr>
            <p:cNvPr id="114" name="object 18">
              <a:extLst>
                <a:ext uri="{FF2B5EF4-FFF2-40B4-BE49-F238E27FC236}">
                  <a16:creationId xmlns:a16="http://schemas.microsoft.com/office/drawing/2014/main" id="{3248F9A4-3931-4B68-9E16-C1DC08263139}"/>
                </a:ext>
              </a:extLst>
            </p:cNvPr>
            <p:cNvSpPr/>
            <p:nvPr/>
          </p:nvSpPr>
          <p:spPr>
            <a:xfrm>
              <a:off x="267682" y="3834936"/>
              <a:ext cx="1079999" cy="1350150"/>
            </a:xfrm>
            <a:custGeom>
              <a:avLst/>
              <a:gdLst/>
              <a:ahLst/>
              <a:cxnLst/>
              <a:rect l="l" t="t" r="r" b="b"/>
              <a:pathLst>
                <a:path w="1439999" h="1800200">
                  <a:moveTo>
                    <a:pt x="0" y="0"/>
                  </a:moveTo>
                  <a:lnTo>
                    <a:pt x="1439999" y="0"/>
                  </a:lnTo>
                  <a:lnTo>
                    <a:pt x="1439999" y="1800200"/>
                  </a:lnTo>
                  <a:lnTo>
                    <a:pt x="0" y="1800200"/>
                  </a:lnTo>
                  <a:lnTo>
                    <a:pt x="0" y="0"/>
                  </a:lnTo>
                  <a:close/>
                </a:path>
              </a:pathLst>
            </a:custGeom>
            <a:solidFill>
              <a:schemeClr val="bg1">
                <a:lumMod val="95000"/>
              </a:schemeClr>
            </a:solidFill>
          </p:spPr>
          <p:txBody>
            <a:bodyPr wrap="square" lIns="0" tIns="0" rIns="0" bIns="0" rtlCol="0">
              <a:noAutofit/>
            </a:bodyPr>
            <a:lstStyle/>
            <a:p>
              <a:endParaRPr sz="1350">
                <a:latin typeface="微软雅黑" panose="020B0503020204020204" pitchFamily="34" charset="-122"/>
                <a:ea typeface="微软雅黑" panose="020B0503020204020204" pitchFamily="34" charset="-122"/>
              </a:endParaRPr>
            </a:p>
          </p:txBody>
        </p:sp>
        <p:sp>
          <p:nvSpPr>
            <p:cNvPr id="115" name="object 19">
              <a:extLst>
                <a:ext uri="{FF2B5EF4-FFF2-40B4-BE49-F238E27FC236}">
                  <a16:creationId xmlns:a16="http://schemas.microsoft.com/office/drawing/2014/main" id="{7E79D1A3-2550-4C5C-A6FA-071D603D315E}"/>
                </a:ext>
              </a:extLst>
            </p:cNvPr>
            <p:cNvSpPr/>
            <p:nvPr/>
          </p:nvSpPr>
          <p:spPr>
            <a:xfrm>
              <a:off x="267682" y="3834938"/>
              <a:ext cx="1079999" cy="1350149"/>
            </a:xfrm>
            <a:custGeom>
              <a:avLst/>
              <a:gdLst/>
              <a:ahLst/>
              <a:cxnLst/>
              <a:rect l="l" t="t" r="r" b="b"/>
              <a:pathLst>
                <a:path w="1439999" h="1800199">
                  <a:moveTo>
                    <a:pt x="0" y="0"/>
                  </a:moveTo>
                  <a:lnTo>
                    <a:pt x="1439999" y="0"/>
                  </a:lnTo>
                  <a:lnTo>
                    <a:pt x="1439999" y="1800199"/>
                  </a:lnTo>
                  <a:lnTo>
                    <a:pt x="0" y="1800199"/>
                  </a:lnTo>
                  <a:lnTo>
                    <a:pt x="0" y="0"/>
                  </a:lnTo>
                  <a:close/>
                </a:path>
              </a:pathLst>
            </a:custGeom>
            <a:ln w="9524">
              <a:solidFill>
                <a:srgbClr val="000000"/>
              </a:solidFill>
            </a:ln>
          </p:spPr>
          <p:txBody>
            <a:bodyPr wrap="square" lIns="0" tIns="0" rIns="0" bIns="0" rtlCol="0">
              <a:noAutofit/>
            </a:bodyPr>
            <a:lstStyle/>
            <a:p>
              <a:endParaRPr sz="1350">
                <a:latin typeface="微软雅黑" panose="020B0503020204020204" pitchFamily="34" charset="-122"/>
                <a:ea typeface="微软雅黑" panose="020B0503020204020204" pitchFamily="34" charset="-122"/>
              </a:endParaRPr>
            </a:p>
          </p:txBody>
        </p:sp>
        <p:sp>
          <p:nvSpPr>
            <p:cNvPr id="116" name="object 30">
              <a:extLst>
                <a:ext uri="{FF2B5EF4-FFF2-40B4-BE49-F238E27FC236}">
                  <a16:creationId xmlns:a16="http://schemas.microsoft.com/office/drawing/2014/main" id="{A6FD8357-D1CA-4F89-BD47-4C31535C54E2}"/>
                </a:ext>
              </a:extLst>
            </p:cNvPr>
            <p:cNvSpPr/>
            <p:nvPr/>
          </p:nvSpPr>
          <p:spPr>
            <a:xfrm>
              <a:off x="267682" y="3581623"/>
              <a:ext cx="1079999" cy="253314"/>
            </a:xfrm>
            <a:custGeom>
              <a:avLst/>
              <a:gdLst/>
              <a:ahLst/>
              <a:cxnLst/>
              <a:rect l="l" t="t" r="r" b="b"/>
              <a:pathLst>
                <a:path w="1439999" h="337752">
                  <a:moveTo>
                    <a:pt x="0" y="0"/>
                  </a:moveTo>
                  <a:lnTo>
                    <a:pt x="1439999" y="0"/>
                  </a:lnTo>
                  <a:lnTo>
                    <a:pt x="1439999" y="337752"/>
                  </a:lnTo>
                  <a:lnTo>
                    <a:pt x="0" y="337752"/>
                  </a:lnTo>
                  <a:lnTo>
                    <a:pt x="0" y="0"/>
                  </a:lnTo>
                  <a:close/>
                </a:path>
              </a:pathLst>
            </a:custGeom>
            <a:solidFill>
              <a:schemeClr val="accent1"/>
            </a:solidFill>
          </p:spPr>
          <p:txBody>
            <a:bodyPr wrap="square" lIns="0" tIns="0" rIns="0" bIns="0" rtlCol="0">
              <a:noAutofit/>
            </a:bodyPr>
            <a:lstStyle/>
            <a:p>
              <a:endParaRPr sz="1350">
                <a:latin typeface="微软雅黑" panose="020B0503020204020204" pitchFamily="34" charset="-122"/>
                <a:ea typeface="微软雅黑" panose="020B0503020204020204" pitchFamily="34" charset="-122"/>
              </a:endParaRPr>
            </a:p>
          </p:txBody>
        </p:sp>
        <p:sp>
          <p:nvSpPr>
            <p:cNvPr id="117" name="object 31">
              <a:extLst>
                <a:ext uri="{FF2B5EF4-FFF2-40B4-BE49-F238E27FC236}">
                  <a16:creationId xmlns:a16="http://schemas.microsoft.com/office/drawing/2014/main" id="{D32EC9C2-2E64-4A8F-8997-9AD74D2B692D}"/>
                </a:ext>
              </a:extLst>
            </p:cNvPr>
            <p:cNvSpPr/>
            <p:nvPr/>
          </p:nvSpPr>
          <p:spPr>
            <a:xfrm>
              <a:off x="267682" y="3581624"/>
              <a:ext cx="1079999" cy="253313"/>
            </a:xfrm>
            <a:custGeom>
              <a:avLst/>
              <a:gdLst/>
              <a:ahLst/>
              <a:cxnLst/>
              <a:rect l="l" t="t" r="r" b="b"/>
              <a:pathLst>
                <a:path w="1439999" h="337751">
                  <a:moveTo>
                    <a:pt x="0" y="0"/>
                  </a:moveTo>
                  <a:lnTo>
                    <a:pt x="1439999" y="0"/>
                  </a:lnTo>
                  <a:lnTo>
                    <a:pt x="1439999" y="337751"/>
                  </a:lnTo>
                  <a:lnTo>
                    <a:pt x="0" y="337751"/>
                  </a:lnTo>
                  <a:lnTo>
                    <a:pt x="0" y="0"/>
                  </a:lnTo>
                  <a:close/>
                </a:path>
              </a:pathLst>
            </a:custGeom>
            <a:ln w="9524">
              <a:solidFill>
                <a:srgbClr val="000000"/>
              </a:solidFill>
            </a:ln>
          </p:spPr>
          <p:txBody>
            <a:bodyPr wrap="square" lIns="0" tIns="0" rIns="0" bIns="0" rtlCol="0">
              <a:noAutofit/>
            </a:bodyPr>
            <a:lstStyle/>
            <a:p>
              <a:endParaRPr sz="1350">
                <a:latin typeface="微软雅黑" panose="020B0503020204020204" pitchFamily="34" charset="-122"/>
                <a:ea typeface="微软雅黑" panose="020B0503020204020204" pitchFamily="34" charset="-122"/>
              </a:endParaRPr>
            </a:p>
          </p:txBody>
        </p:sp>
        <p:sp>
          <p:nvSpPr>
            <p:cNvPr id="118" name="object 60">
              <a:extLst>
                <a:ext uri="{FF2B5EF4-FFF2-40B4-BE49-F238E27FC236}">
                  <a16:creationId xmlns:a16="http://schemas.microsoft.com/office/drawing/2014/main" id="{5A93BEE3-93C9-4F88-AE99-9AAB4AC80996}"/>
                </a:ext>
              </a:extLst>
            </p:cNvPr>
            <p:cNvSpPr txBox="1"/>
            <p:nvPr/>
          </p:nvSpPr>
          <p:spPr>
            <a:xfrm>
              <a:off x="257285" y="3653565"/>
              <a:ext cx="1107358" cy="193269"/>
            </a:xfrm>
            <a:prstGeom prst="rect">
              <a:avLst/>
            </a:prstGeom>
          </p:spPr>
          <p:txBody>
            <a:bodyPr vert="horz" wrap="square" lIns="0" tIns="0" rIns="0" bIns="0" rtlCol="0">
              <a:noAutofit/>
            </a:bodyPr>
            <a:lstStyle/>
            <a:p>
              <a:pPr marL="9525" algn="ctr"/>
              <a:r>
                <a:rPr lang="zh-CN" altLang="en-US" sz="1000" b="1" dirty="0">
                  <a:latin typeface="微软雅黑" panose="020B0503020204020204" pitchFamily="34" charset="-122"/>
                  <a:ea typeface="微软雅黑" panose="020B0503020204020204" pitchFamily="34" charset="-122"/>
                  <a:sym typeface="+mn-ea"/>
                </a:rPr>
                <a:t>政府产业调配和指导</a:t>
              </a:r>
              <a:endParaRPr lang="zh-CN" altLang="en-US" sz="1000" b="1" dirty="0">
                <a:latin typeface="微软雅黑" panose="020B0503020204020204" pitchFamily="34" charset="-122"/>
                <a:ea typeface="微软雅黑" panose="020B0503020204020204" pitchFamily="34" charset="-122"/>
              </a:endParaRPr>
            </a:p>
            <a:p>
              <a:pPr marL="9525" algn="ctr"/>
              <a:endParaRPr lang="zh-CN" altLang="en-US" sz="800" b="1" dirty="0">
                <a:latin typeface="微软雅黑" panose="020B0503020204020204" pitchFamily="34" charset="-122"/>
                <a:ea typeface="微软雅黑" panose="020B0503020204020204" pitchFamily="34" charset="-122"/>
              </a:endParaRPr>
            </a:p>
            <a:p>
              <a:pPr marL="9525" algn="ctr"/>
              <a:endParaRPr sz="800" dirty="0">
                <a:latin typeface="微软雅黑" panose="020B0503020204020204" pitchFamily="34" charset="-122"/>
                <a:ea typeface="微软雅黑" panose="020B0503020204020204" pitchFamily="34" charset="-122"/>
                <a:cs typeface="Microsoft YaHei UI" panose="020B0503020204020204" charset="-122"/>
              </a:endParaRPr>
            </a:p>
          </p:txBody>
        </p:sp>
        <p:sp>
          <p:nvSpPr>
            <p:cNvPr id="119" name="object 68">
              <a:extLst>
                <a:ext uri="{FF2B5EF4-FFF2-40B4-BE49-F238E27FC236}">
                  <a16:creationId xmlns:a16="http://schemas.microsoft.com/office/drawing/2014/main" id="{22ED6B25-4DAE-4425-818B-E17A8A2361D0}"/>
                </a:ext>
              </a:extLst>
            </p:cNvPr>
            <p:cNvSpPr txBox="1"/>
            <p:nvPr/>
          </p:nvSpPr>
          <p:spPr>
            <a:xfrm>
              <a:off x="344794" y="3885158"/>
              <a:ext cx="936377" cy="1099185"/>
            </a:xfrm>
            <a:prstGeom prst="rect">
              <a:avLst/>
            </a:prstGeom>
          </p:spPr>
          <p:txBody>
            <a:bodyPr vert="horz" wrap="square" lIns="0" tIns="0" rIns="0" bIns="0" rtlCol="0">
              <a:noAutofit/>
            </a:bodyPr>
            <a:lstStyle/>
            <a:p>
              <a:pPr marL="214630" indent="-214630">
                <a:lnSpc>
                  <a:spcPct val="120000"/>
                </a:lnSpc>
                <a:buFont typeface="Wingdings" panose="05000000000000000000" pitchFamily="2" charset="2"/>
                <a:buChar char="Ø"/>
                <a:defRPr/>
              </a:pPr>
              <a:r>
                <a:rPr lang="zh-CN" altLang="en-US" sz="1000" dirty="0">
                  <a:latin typeface="微软雅黑" panose="020B0503020204020204" pitchFamily="34" charset="-122"/>
                  <a:ea typeface="微软雅黑" panose="020B0503020204020204" pitchFamily="34" charset="-122"/>
                  <a:sym typeface="+mn-ea"/>
                </a:rPr>
                <a:t>体育资源调配方案</a:t>
              </a:r>
              <a:endParaRPr lang="zh-CN" altLang="en-US" sz="1000" dirty="0">
                <a:latin typeface="微软雅黑" panose="020B0503020204020204" pitchFamily="34" charset="-122"/>
                <a:ea typeface="微软雅黑" panose="020B0503020204020204" pitchFamily="34" charset="-122"/>
              </a:endParaRPr>
            </a:p>
            <a:p>
              <a:pPr marL="214630" indent="-214630">
                <a:lnSpc>
                  <a:spcPct val="120000"/>
                </a:lnSpc>
                <a:buFont typeface="Wingdings" panose="05000000000000000000" pitchFamily="2" charset="2"/>
                <a:buChar char="Ø"/>
                <a:defRPr/>
              </a:pPr>
              <a:r>
                <a:rPr lang="zh-CN" altLang="en-US" sz="1000" dirty="0">
                  <a:latin typeface="微软雅黑" panose="020B0503020204020204" pitchFamily="34" charset="-122"/>
                  <a:ea typeface="微软雅黑" panose="020B0503020204020204" pitchFamily="34" charset="-122"/>
                  <a:sym typeface="+mn-ea"/>
                </a:rPr>
                <a:t>产业资源调配指导</a:t>
              </a:r>
              <a:endParaRPr lang="en-US" altLang="zh-CN" sz="1000" dirty="0">
                <a:latin typeface="微软雅黑" panose="020B0503020204020204" pitchFamily="34" charset="-122"/>
                <a:ea typeface="微软雅黑" panose="020B0503020204020204" pitchFamily="34" charset="-122"/>
              </a:endParaRPr>
            </a:p>
            <a:p>
              <a:pPr marL="214630" indent="-214630">
                <a:lnSpc>
                  <a:spcPct val="120000"/>
                </a:lnSpc>
                <a:buFont typeface="Wingdings" panose="05000000000000000000" pitchFamily="2" charset="2"/>
                <a:buChar char="Ø"/>
                <a:defRPr/>
              </a:pPr>
              <a:r>
                <a:rPr lang="zh-CN" altLang="en-US" sz="1000" dirty="0">
                  <a:latin typeface="微软雅黑" panose="020B0503020204020204" pitchFamily="34" charset="-122"/>
                  <a:ea typeface="微软雅黑" panose="020B0503020204020204" pitchFamily="34" charset="-122"/>
                  <a:sym typeface="+mn-ea"/>
                </a:rPr>
                <a:t>产业拉动（体育旅游）</a:t>
              </a:r>
              <a:endParaRPr lang="en-US" altLang="zh-CN" sz="1000" dirty="0">
                <a:latin typeface="微软雅黑" panose="020B0503020204020204" pitchFamily="34" charset="-122"/>
                <a:ea typeface="微软雅黑" panose="020B0503020204020204" pitchFamily="34" charset="-122"/>
              </a:endParaRPr>
            </a:p>
            <a:p>
              <a:pPr marL="214630" indent="-214630">
                <a:lnSpc>
                  <a:spcPct val="120000"/>
                </a:lnSpc>
                <a:buFont typeface="Wingdings" panose="05000000000000000000" pitchFamily="2" charset="2"/>
                <a:buChar char="Ø"/>
                <a:defRPr/>
              </a:pPr>
              <a:r>
                <a:rPr lang="zh-CN" altLang="en-US" sz="1000" dirty="0">
                  <a:latin typeface="微软雅黑" panose="020B0503020204020204" pitchFamily="34" charset="-122"/>
                  <a:ea typeface="微软雅黑" panose="020B0503020204020204" pitchFamily="34" charset="-122"/>
                  <a:sym typeface="+mn-ea"/>
                </a:rPr>
                <a:t>体育政策制定与决策依据</a:t>
              </a:r>
              <a:endParaRPr lang="en-US" altLang="zh-CN" sz="1000" dirty="0">
                <a:latin typeface="微软雅黑" panose="020B0503020204020204" pitchFamily="34" charset="-122"/>
                <a:ea typeface="微软雅黑" panose="020B0503020204020204" pitchFamily="34" charset="-122"/>
              </a:endParaRPr>
            </a:p>
            <a:p>
              <a:pPr>
                <a:lnSpc>
                  <a:spcPct val="120000"/>
                </a:lnSpc>
                <a:defRPr/>
              </a:pPr>
              <a:endParaRPr lang="zh-CN" altLang="en-US" sz="1000" dirty="0">
                <a:latin typeface="微软雅黑" panose="020B0503020204020204" pitchFamily="34" charset="-122"/>
                <a:ea typeface="微软雅黑" panose="020B0503020204020204" pitchFamily="34" charset="-122"/>
              </a:endParaRPr>
            </a:p>
          </p:txBody>
        </p:sp>
      </p:grpSp>
      <p:sp>
        <p:nvSpPr>
          <p:cNvPr id="120" name="左大括号 119">
            <a:extLst>
              <a:ext uri="{FF2B5EF4-FFF2-40B4-BE49-F238E27FC236}">
                <a16:creationId xmlns:a16="http://schemas.microsoft.com/office/drawing/2014/main" id="{89905959-48B2-43A5-8AEA-115F9660611D}"/>
              </a:ext>
            </a:extLst>
          </p:cNvPr>
          <p:cNvSpPr/>
          <p:nvPr/>
        </p:nvSpPr>
        <p:spPr>
          <a:xfrm>
            <a:off x="7691755" y="2684145"/>
            <a:ext cx="212725" cy="2149475"/>
          </a:xfrm>
          <a:prstGeom prst="leftBrace">
            <a:avLst/>
          </a:prstGeom>
          <a:ln w="19050">
            <a:solidFill>
              <a:srgbClr val="3D9CD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1" name="左大括号 120">
            <a:extLst>
              <a:ext uri="{FF2B5EF4-FFF2-40B4-BE49-F238E27FC236}">
                <a16:creationId xmlns:a16="http://schemas.microsoft.com/office/drawing/2014/main" id="{2926A1A0-B56B-41FC-88D6-3E895D39548E}"/>
              </a:ext>
            </a:extLst>
          </p:cNvPr>
          <p:cNvSpPr/>
          <p:nvPr/>
        </p:nvSpPr>
        <p:spPr>
          <a:xfrm flipH="1">
            <a:off x="4053205" y="2684145"/>
            <a:ext cx="212725" cy="2149475"/>
          </a:xfrm>
          <a:prstGeom prst="leftBrace">
            <a:avLst/>
          </a:prstGeom>
          <a:ln w="19050">
            <a:solidFill>
              <a:srgbClr val="3D9CD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7122428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五边形 5">
            <a:extLst>
              <a:ext uri="{FF2B5EF4-FFF2-40B4-BE49-F238E27FC236}">
                <a16:creationId xmlns:a16="http://schemas.microsoft.com/office/drawing/2014/main" id="{B4CFF7B7-E859-4ABB-9DD4-7F625D6B0608}"/>
              </a:ext>
            </a:extLst>
          </p:cNvPr>
          <p:cNvSpPr/>
          <p:nvPr/>
        </p:nvSpPr>
        <p:spPr>
          <a:xfrm>
            <a:off x="1210201" y="1988508"/>
            <a:ext cx="1008000" cy="360000"/>
          </a:xfrm>
          <a:prstGeom prst="homePlate">
            <a:avLst/>
          </a:prstGeom>
          <a:solidFill>
            <a:srgbClr val="2E6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atin typeface="微软雅黑" panose="020B0503020204020204" pitchFamily="34" charset="-122"/>
                <a:ea typeface="微软雅黑" panose="020B0503020204020204" pitchFamily="34" charset="-122"/>
                <a:cs typeface="Arial" panose="020B0604020202020204" pitchFamily="34" charset="0"/>
              </a:rPr>
              <a:t>简介</a:t>
            </a:r>
          </a:p>
        </p:txBody>
      </p:sp>
      <p:sp>
        <p:nvSpPr>
          <p:cNvPr id="16" name="五边形 5">
            <a:extLst>
              <a:ext uri="{FF2B5EF4-FFF2-40B4-BE49-F238E27FC236}">
                <a16:creationId xmlns:a16="http://schemas.microsoft.com/office/drawing/2014/main" id="{16429C50-9858-4257-B4BE-5EAEAD61FCBE}"/>
              </a:ext>
            </a:extLst>
          </p:cNvPr>
          <p:cNvSpPr/>
          <p:nvPr/>
        </p:nvSpPr>
        <p:spPr>
          <a:xfrm>
            <a:off x="4892822" y="1989619"/>
            <a:ext cx="1008000" cy="360000"/>
          </a:xfrm>
          <a:prstGeom prst="homePlate">
            <a:avLst/>
          </a:prstGeom>
          <a:solidFill>
            <a:srgbClr val="2E6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atin typeface="微软雅黑" panose="020B0503020204020204" pitchFamily="34" charset="-122"/>
                <a:ea typeface="微软雅黑" panose="020B0503020204020204" pitchFamily="34" charset="-122"/>
                <a:cs typeface="Arial" panose="020B0604020202020204" pitchFamily="34" charset="0"/>
              </a:rPr>
              <a:t>主营业务</a:t>
            </a:r>
          </a:p>
        </p:txBody>
      </p:sp>
      <p:sp>
        <p:nvSpPr>
          <p:cNvPr id="18" name="五边形 5">
            <a:extLst>
              <a:ext uri="{FF2B5EF4-FFF2-40B4-BE49-F238E27FC236}">
                <a16:creationId xmlns:a16="http://schemas.microsoft.com/office/drawing/2014/main" id="{1AC11943-DAC0-4083-AF4B-5EB7BC5AF391}"/>
              </a:ext>
            </a:extLst>
          </p:cNvPr>
          <p:cNvSpPr/>
          <p:nvPr/>
        </p:nvSpPr>
        <p:spPr>
          <a:xfrm>
            <a:off x="1213851" y="3923874"/>
            <a:ext cx="1008000" cy="360000"/>
          </a:xfrm>
          <a:prstGeom prst="homePlate">
            <a:avLst/>
          </a:prstGeom>
          <a:solidFill>
            <a:srgbClr val="2E6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atin typeface="微软雅黑" panose="020B0503020204020204" pitchFamily="34" charset="-122"/>
                <a:ea typeface="微软雅黑" panose="020B0503020204020204" pitchFamily="34" charset="-122"/>
                <a:cs typeface="Arial" panose="020B0604020202020204" pitchFamily="34" charset="0"/>
              </a:rPr>
              <a:t>运营情况</a:t>
            </a:r>
          </a:p>
        </p:txBody>
      </p:sp>
      <p:sp>
        <p:nvSpPr>
          <p:cNvPr id="19" name="五边形 5">
            <a:extLst>
              <a:ext uri="{FF2B5EF4-FFF2-40B4-BE49-F238E27FC236}">
                <a16:creationId xmlns:a16="http://schemas.microsoft.com/office/drawing/2014/main" id="{79D515EC-1B86-4AF5-A39A-379646D1F6E6}"/>
              </a:ext>
            </a:extLst>
          </p:cNvPr>
          <p:cNvSpPr/>
          <p:nvPr/>
        </p:nvSpPr>
        <p:spPr>
          <a:xfrm>
            <a:off x="4892822" y="3956050"/>
            <a:ext cx="1008000" cy="360000"/>
          </a:xfrm>
          <a:prstGeom prst="homePlate">
            <a:avLst/>
          </a:prstGeom>
          <a:solidFill>
            <a:srgbClr val="2E6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atin typeface="微软雅黑" panose="020B0503020204020204" pitchFamily="34" charset="-122"/>
                <a:ea typeface="微软雅黑" panose="020B0503020204020204" pitchFamily="34" charset="-122"/>
                <a:cs typeface="Arial" panose="020B0604020202020204" pitchFamily="34" charset="0"/>
              </a:rPr>
              <a:t>融资计划</a:t>
            </a:r>
          </a:p>
        </p:txBody>
      </p:sp>
      <p:sp>
        <p:nvSpPr>
          <p:cNvPr id="21" name="文本框 20">
            <a:extLst>
              <a:ext uri="{FF2B5EF4-FFF2-40B4-BE49-F238E27FC236}">
                <a16:creationId xmlns:a16="http://schemas.microsoft.com/office/drawing/2014/main" id="{53B57DE0-AC53-4AF2-A1E8-FDD07063113C}"/>
              </a:ext>
            </a:extLst>
          </p:cNvPr>
          <p:cNvSpPr txBox="1"/>
          <p:nvPr/>
        </p:nvSpPr>
        <p:spPr>
          <a:xfrm>
            <a:off x="1152306" y="2551922"/>
            <a:ext cx="3017127" cy="98847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zh-CN" sz="1000" dirty="0">
                <a:solidFill>
                  <a:schemeClr val="tx1">
                    <a:lumMod val="50000"/>
                    <a:lumOff val="50000"/>
                  </a:schemeClr>
                </a:solidFill>
                <a:latin typeface="+mn-ea"/>
                <a:sym typeface="Times New Roman" panose="02020603050405020304"/>
              </a:rPr>
              <a:t>2016</a:t>
            </a:r>
            <a:r>
              <a:rPr lang="zh-CN" altLang="en-US" sz="1000" dirty="0">
                <a:solidFill>
                  <a:schemeClr val="tx1">
                    <a:lumMod val="50000"/>
                    <a:lumOff val="50000"/>
                  </a:schemeClr>
                </a:solidFill>
                <a:latin typeface="+mn-ea"/>
                <a:sym typeface="Times New Roman" panose="02020603050405020304"/>
              </a:rPr>
              <a:t>年</a:t>
            </a:r>
            <a:r>
              <a:rPr lang="en-US" altLang="zh-CN" sz="1000" dirty="0">
                <a:solidFill>
                  <a:schemeClr val="tx1">
                    <a:lumMod val="50000"/>
                    <a:lumOff val="50000"/>
                  </a:schemeClr>
                </a:solidFill>
                <a:latin typeface="+mn-ea"/>
                <a:sym typeface="Times New Roman" panose="02020603050405020304"/>
              </a:rPr>
              <a:t>11</a:t>
            </a:r>
            <a:r>
              <a:rPr lang="zh-CN" altLang="en-US" sz="1000" dirty="0">
                <a:solidFill>
                  <a:schemeClr val="tx1">
                    <a:lumMod val="50000"/>
                    <a:lumOff val="50000"/>
                  </a:schemeClr>
                </a:solidFill>
                <a:latin typeface="+mn-ea"/>
                <a:sym typeface="Times New Roman" panose="02020603050405020304"/>
              </a:rPr>
              <a:t>月成立于无锡，</a:t>
            </a:r>
            <a:r>
              <a:rPr lang="zh-CN" altLang="en-US" sz="1000" dirty="0">
                <a:solidFill>
                  <a:schemeClr val="tx1">
                    <a:lumMod val="50000"/>
                    <a:lumOff val="50000"/>
                  </a:schemeClr>
                </a:solidFill>
                <a:latin typeface="+mn-ea"/>
              </a:rPr>
              <a:t>致力于海量体育运动数据的采集、挖掘、数据分析和运动大数据的应用研究，为客户提供竞技体育、全民健身、体医融合、体教融合管理的平台数据解决方案。</a:t>
            </a:r>
            <a:endParaRPr lang="en-US" altLang="zh-CN" sz="1000" dirty="0">
              <a:solidFill>
                <a:schemeClr val="tx1">
                  <a:lumMod val="50000"/>
                  <a:lumOff val="50000"/>
                </a:schemeClr>
              </a:solidFill>
              <a:latin typeface="+mn-ea"/>
              <a:sym typeface="Times New Roman" panose="02020603050405020304"/>
            </a:endParaRPr>
          </a:p>
        </p:txBody>
      </p:sp>
      <p:sp>
        <p:nvSpPr>
          <p:cNvPr id="23" name="文本框 22">
            <a:extLst>
              <a:ext uri="{FF2B5EF4-FFF2-40B4-BE49-F238E27FC236}">
                <a16:creationId xmlns:a16="http://schemas.microsoft.com/office/drawing/2014/main" id="{68D545CC-E781-4532-9AF3-E377104B56A4}"/>
              </a:ext>
            </a:extLst>
          </p:cNvPr>
          <p:cNvSpPr txBox="1"/>
          <p:nvPr/>
        </p:nvSpPr>
        <p:spPr>
          <a:xfrm>
            <a:off x="4858670" y="2553208"/>
            <a:ext cx="3123840" cy="1219308"/>
          </a:xfrm>
          <a:prstGeom prst="rect">
            <a:avLst/>
          </a:prstGeom>
          <a:noFill/>
        </p:spPr>
        <p:txBody>
          <a:bodyPr wrap="square">
            <a:spAutoFit/>
          </a:bodyPr>
          <a:lstStyle/>
          <a:p>
            <a:pPr marL="171450" indent="-171450">
              <a:lnSpc>
                <a:spcPct val="150000"/>
              </a:lnSpc>
              <a:spcBef>
                <a:spcPts val="600"/>
              </a:spcBef>
              <a:spcAft>
                <a:spcPts val="600"/>
              </a:spcAft>
              <a:buFont typeface="Arial" panose="020B0604020202020204" pitchFamily="34" charset="0"/>
              <a:buChar char="•"/>
            </a:pPr>
            <a:r>
              <a:rPr lang="zh-CN" altLang="en-US" sz="1000" dirty="0">
                <a:solidFill>
                  <a:schemeClr val="tx1">
                    <a:lumMod val="50000"/>
                    <a:lumOff val="50000"/>
                  </a:schemeClr>
                </a:solidFill>
                <a:latin typeface="+mn-ea"/>
              </a:rPr>
              <a:t>为客户提供先进数字体育建设和竞技体育训练</a:t>
            </a:r>
            <a:r>
              <a:rPr lang="en-US" altLang="zh-CN" sz="1000" dirty="0">
                <a:solidFill>
                  <a:schemeClr val="tx1">
                    <a:lumMod val="50000"/>
                    <a:lumOff val="50000"/>
                  </a:schemeClr>
                </a:solidFill>
                <a:latin typeface="+mn-ea"/>
              </a:rPr>
              <a:t>AI</a:t>
            </a:r>
            <a:r>
              <a:rPr lang="zh-CN" altLang="en-US" sz="1000" dirty="0">
                <a:solidFill>
                  <a:schemeClr val="tx1">
                    <a:lumMod val="50000"/>
                    <a:lumOff val="50000"/>
                  </a:schemeClr>
                </a:solidFill>
                <a:latin typeface="+mn-ea"/>
              </a:rPr>
              <a:t>数据分析系统等产品，通过在人工智能及数字体育大数据积累的技术优势赋能体育发展，助推体育行业数字化转型升级，提升运动训练效率，服务全民体育发展。</a:t>
            </a:r>
          </a:p>
        </p:txBody>
      </p:sp>
      <p:sp>
        <p:nvSpPr>
          <p:cNvPr id="25" name="文本框 24">
            <a:extLst>
              <a:ext uri="{FF2B5EF4-FFF2-40B4-BE49-F238E27FC236}">
                <a16:creationId xmlns:a16="http://schemas.microsoft.com/office/drawing/2014/main" id="{435C19A7-BFEC-4805-AC0A-6236D38B8BE6}"/>
              </a:ext>
            </a:extLst>
          </p:cNvPr>
          <p:cNvSpPr txBox="1"/>
          <p:nvPr/>
        </p:nvSpPr>
        <p:spPr>
          <a:xfrm>
            <a:off x="1185953" y="4409792"/>
            <a:ext cx="2957062" cy="1604029"/>
          </a:xfrm>
          <a:prstGeom prst="rect">
            <a:avLst/>
          </a:prstGeom>
          <a:noFill/>
        </p:spPr>
        <p:txBody>
          <a:bodyPr wrap="square">
            <a:spAutoFit/>
          </a:bodyPr>
          <a:lstStyle/>
          <a:p>
            <a:pPr marL="171450" indent="-171450" algn="just" hangingPunct="0">
              <a:lnSpc>
                <a:spcPct val="150000"/>
              </a:lnSpc>
              <a:spcBef>
                <a:spcPts val="600"/>
              </a:spcBef>
              <a:spcAft>
                <a:spcPts val="600"/>
              </a:spcAft>
              <a:buFont typeface="Arial" panose="020B0604020202020204" pitchFamily="34" charset="0"/>
              <a:buChar char="•"/>
            </a:pPr>
            <a:r>
              <a:rPr lang="en-US" altLang="zh-CN" sz="1000" b="1" dirty="0">
                <a:solidFill>
                  <a:srgbClr val="2E6DBF"/>
                </a:solidFill>
                <a:latin typeface="+mn-ea"/>
                <a:sym typeface="+mn-ea"/>
              </a:rPr>
              <a:t>TOP</a:t>
            </a:r>
            <a:r>
              <a:rPr lang="zh-CN" altLang="en-US" sz="1000" b="1" dirty="0">
                <a:solidFill>
                  <a:srgbClr val="2E6DBF"/>
                </a:solidFill>
                <a:latin typeface="+mn-ea"/>
                <a:sym typeface="+mn-ea"/>
              </a:rPr>
              <a:t>客户</a:t>
            </a:r>
            <a:r>
              <a:rPr lang="zh-CN" altLang="en-US" sz="1000" dirty="0">
                <a:solidFill>
                  <a:schemeClr val="tx1">
                    <a:lumMod val="50000"/>
                    <a:lumOff val="50000"/>
                  </a:schemeClr>
                </a:solidFill>
                <a:latin typeface="+mn-ea"/>
                <a:sym typeface="+mn-ea"/>
              </a:rPr>
              <a:t>：国家体育总局体科所、国家体操队、中国击剑协会、人民网人民健康、山东省体育局、河北省体育局、江苏省体育局、福建省体育局等，落地项目</a:t>
            </a:r>
            <a:r>
              <a:rPr lang="en-US" altLang="zh-CN" sz="1000" b="1" i="1" dirty="0">
                <a:solidFill>
                  <a:schemeClr val="tx1">
                    <a:lumMod val="50000"/>
                    <a:lumOff val="50000"/>
                  </a:schemeClr>
                </a:solidFill>
                <a:latin typeface="+mn-ea"/>
                <a:sym typeface="+mn-ea"/>
              </a:rPr>
              <a:t>200+</a:t>
            </a:r>
          </a:p>
          <a:p>
            <a:pPr marL="171450" indent="-171450" algn="just" fontAlgn="auto" hangingPunct="0">
              <a:lnSpc>
                <a:spcPct val="150000"/>
              </a:lnSpc>
              <a:spcBef>
                <a:spcPts val="600"/>
              </a:spcBef>
              <a:spcAft>
                <a:spcPts val="600"/>
              </a:spcAft>
              <a:buFont typeface="Arial" panose="020B0604020202020204" pitchFamily="34" charset="0"/>
              <a:buChar char="•"/>
            </a:pPr>
            <a:r>
              <a:rPr lang="zh-CN" altLang="en-US" sz="1000" b="1" dirty="0">
                <a:solidFill>
                  <a:srgbClr val="2E6DBF"/>
                </a:solidFill>
                <a:latin typeface="+mn-ea"/>
                <a:sym typeface="+mn-ea"/>
              </a:rPr>
              <a:t>分公司及办事处</a:t>
            </a:r>
            <a:r>
              <a:rPr lang="zh-CN" altLang="en-US" sz="1000" dirty="0">
                <a:solidFill>
                  <a:schemeClr val="tx1">
                    <a:lumMod val="50000"/>
                    <a:lumOff val="50000"/>
                  </a:schemeClr>
                </a:solidFill>
                <a:latin typeface="+mn-ea"/>
                <a:sym typeface="+mn-ea"/>
              </a:rPr>
              <a:t>：威海、北京、济南、郑州、南京</a:t>
            </a:r>
            <a:endParaRPr lang="en-US" altLang="zh-CN" sz="1000" dirty="0">
              <a:solidFill>
                <a:schemeClr val="tx1">
                  <a:lumMod val="50000"/>
                  <a:lumOff val="50000"/>
                </a:schemeClr>
              </a:solidFill>
              <a:latin typeface="+mn-ea"/>
              <a:sym typeface="+mn-ea"/>
            </a:endParaRPr>
          </a:p>
        </p:txBody>
      </p:sp>
      <p:sp>
        <p:nvSpPr>
          <p:cNvPr id="27" name="文本框 26">
            <a:extLst>
              <a:ext uri="{FF2B5EF4-FFF2-40B4-BE49-F238E27FC236}">
                <a16:creationId xmlns:a16="http://schemas.microsoft.com/office/drawing/2014/main" id="{BAE400B7-0C94-4A56-B077-A88C13B55D8D}"/>
              </a:ext>
            </a:extLst>
          </p:cNvPr>
          <p:cNvSpPr txBox="1"/>
          <p:nvPr/>
        </p:nvSpPr>
        <p:spPr>
          <a:xfrm>
            <a:off x="4892822" y="4409792"/>
            <a:ext cx="2695879" cy="757643"/>
          </a:xfrm>
          <a:prstGeom prst="rect">
            <a:avLst/>
          </a:prstGeom>
          <a:noFill/>
        </p:spPr>
        <p:txBody>
          <a:bodyPr wrap="square">
            <a:spAutoFit/>
          </a:bodyPr>
          <a:lstStyle/>
          <a:p>
            <a:pPr marL="171450" indent="-171450">
              <a:lnSpc>
                <a:spcPct val="150000"/>
              </a:lnSpc>
              <a:buFont typeface="Arial" panose="020B0604020202020204" pitchFamily="34" charset="0"/>
              <a:buChar char="•"/>
            </a:pPr>
            <a:r>
              <a:rPr lang="zh-CN" altLang="en-US" sz="1000" dirty="0">
                <a:solidFill>
                  <a:schemeClr val="tx1">
                    <a:lumMod val="50000"/>
                    <a:lumOff val="50000"/>
                  </a:schemeClr>
                </a:solidFill>
                <a:latin typeface="+mn-ea"/>
                <a:sym typeface="Times New Roman" panose="02020603050405020304"/>
              </a:rPr>
              <a:t>预计</a:t>
            </a:r>
            <a:r>
              <a:rPr lang="en-US" altLang="zh-CN" sz="1000" dirty="0">
                <a:solidFill>
                  <a:schemeClr val="tx1">
                    <a:lumMod val="50000"/>
                    <a:lumOff val="50000"/>
                  </a:schemeClr>
                </a:solidFill>
                <a:latin typeface="+mn-ea"/>
                <a:sym typeface="Times New Roman" panose="02020603050405020304"/>
              </a:rPr>
              <a:t>2024</a:t>
            </a:r>
            <a:r>
              <a:rPr lang="zh-CN" altLang="en-US" sz="1000" dirty="0">
                <a:solidFill>
                  <a:schemeClr val="tx1">
                    <a:lumMod val="50000"/>
                    <a:lumOff val="50000"/>
                  </a:schemeClr>
                </a:solidFill>
                <a:latin typeface="+mn-ea"/>
                <a:sym typeface="Times New Roman" panose="02020603050405020304"/>
              </a:rPr>
              <a:t>年完成</a:t>
            </a:r>
            <a:r>
              <a:rPr lang="en-US" altLang="zh-CN" sz="1000" dirty="0">
                <a:solidFill>
                  <a:schemeClr val="tx1">
                    <a:lumMod val="50000"/>
                    <a:lumOff val="50000"/>
                  </a:schemeClr>
                </a:solidFill>
                <a:latin typeface="+mn-ea"/>
                <a:sym typeface="Times New Roman" panose="02020603050405020304"/>
              </a:rPr>
              <a:t>Pre-A</a:t>
            </a:r>
            <a:r>
              <a:rPr lang="zh-CN" altLang="en-US" sz="1000" dirty="0">
                <a:solidFill>
                  <a:schemeClr val="tx1">
                    <a:lumMod val="50000"/>
                    <a:lumOff val="50000"/>
                  </a:schemeClr>
                </a:solidFill>
                <a:latin typeface="+mn-ea"/>
                <a:sym typeface="Times New Roman" panose="02020603050405020304"/>
              </a:rPr>
              <a:t>轮</a:t>
            </a:r>
            <a:r>
              <a:rPr lang="en-US" altLang="zh-CN" sz="1000" b="1" i="1" dirty="0">
                <a:solidFill>
                  <a:srgbClr val="2E6DBF"/>
                </a:solidFill>
                <a:latin typeface="+mn-ea"/>
                <a:sym typeface="+mn-ea"/>
              </a:rPr>
              <a:t>2</a:t>
            </a:r>
            <a:r>
              <a:rPr lang="zh-CN" altLang="en-US" sz="1000" b="1" i="1" dirty="0">
                <a:solidFill>
                  <a:srgbClr val="2E6DBF"/>
                </a:solidFill>
                <a:latin typeface="+mn-ea"/>
                <a:sym typeface="+mn-ea"/>
              </a:rPr>
              <a:t>,000万</a:t>
            </a:r>
            <a:r>
              <a:rPr lang="zh-CN" altLang="en-US" sz="1000" dirty="0">
                <a:solidFill>
                  <a:schemeClr val="tx1">
                    <a:lumMod val="50000"/>
                    <a:lumOff val="50000"/>
                  </a:schemeClr>
                </a:solidFill>
                <a:latin typeface="+mn-ea"/>
                <a:sym typeface="+mn-ea"/>
              </a:rPr>
              <a:t>人民币，用于拓展产品优化，扩大研发、销售和市场团队。</a:t>
            </a:r>
            <a:endParaRPr lang="zh-CN" altLang="en-US" sz="1000" dirty="0">
              <a:solidFill>
                <a:schemeClr val="tx1">
                  <a:lumMod val="50000"/>
                  <a:lumOff val="50000"/>
                </a:schemeClr>
              </a:solidFill>
              <a:latin typeface="+mn-ea"/>
            </a:endParaRPr>
          </a:p>
        </p:txBody>
      </p:sp>
      <p:cxnSp>
        <p:nvCxnSpPr>
          <p:cNvPr id="28" name="直接连接符 27">
            <a:extLst>
              <a:ext uri="{FF2B5EF4-FFF2-40B4-BE49-F238E27FC236}">
                <a16:creationId xmlns:a16="http://schemas.microsoft.com/office/drawing/2014/main" id="{043B731A-7051-4E93-8C41-9148A2EBEAD7}"/>
              </a:ext>
            </a:extLst>
          </p:cNvPr>
          <p:cNvCxnSpPr>
            <a:cxnSpLocks/>
          </p:cNvCxnSpPr>
          <p:nvPr/>
        </p:nvCxnSpPr>
        <p:spPr>
          <a:xfrm>
            <a:off x="0" y="635000"/>
            <a:ext cx="2853267"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000C8775-1B70-4EF5-86DE-27FBA6A29A32}"/>
              </a:ext>
            </a:extLst>
          </p:cNvPr>
          <p:cNvCxnSpPr>
            <a:cxnSpLocks/>
          </p:cNvCxnSpPr>
          <p:nvPr/>
        </p:nvCxnSpPr>
        <p:spPr>
          <a:xfrm>
            <a:off x="9372600" y="635000"/>
            <a:ext cx="28194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2175C479-819B-435C-83FD-2CFA10B7E66E}"/>
              </a:ext>
            </a:extLst>
          </p:cNvPr>
          <p:cNvSpPr txBox="1"/>
          <p:nvPr/>
        </p:nvSpPr>
        <p:spPr>
          <a:xfrm>
            <a:off x="4044922" y="404167"/>
            <a:ext cx="4185762" cy="461665"/>
          </a:xfrm>
          <a:prstGeom prst="rect">
            <a:avLst/>
          </a:prstGeom>
          <a:noFill/>
        </p:spPr>
        <p:txBody>
          <a:bodyPr wrap="none" rtlCol="0">
            <a:spAutoFit/>
            <a:scene3d>
              <a:camera prst="orthographicFront"/>
              <a:lightRig rig="threePt" dir="t"/>
            </a:scene3d>
            <a:sp3d contourW="12700"/>
          </a:bodyPr>
          <a:lstStyle/>
          <a:p>
            <a:pPr algn="ctr"/>
            <a:r>
              <a:rPr lang="zh-CN" altLang="en-US" sz="2400" dirty="0">
                <a:latin typeface="Agency FB" panose="020B0503020202020204" pitchFamily="34" charset="0"/>
              </a:rPr>
              <a:t>中国领先的数字体育科技公司</a:t>
            </a:r>
          </a:p>
        </p:txBody>
      </p:sp>
      <p:sp>
        <p:nvSpPr>
          <p:cNvPr id="2" name="文本框 1">
            <a:extLst>
              <a:ext uri="{FF2B5EF4-FFF2-40B4-BE49-F238E27FC236}">
                <a16:creationId xmlns:a16="http://schemas.microsoft.com/office/drawing/2014/main" id="{CCE78F5D-C4D9-CF08-B59C-A8591FADECF6}"/>
              </a:ext>
            </a:extLst>
          </p:cNvPr>
          <p:cNvSpPr txBox="1"/>
          <p:nvPr/>
        </p:nvSpPr>
        <p:spPr>
          <a:xfrm>
            <a:off x="1093428" y="1069246"/>
            <a:ext cx="6099174" cy="584775"/>
          </a:xfrm>
          <a:prstGeom prst="rect">
            <a:avLst/>
          </a:prstGeom>
          <a:noFill/>
        </p:spPr>
        <p:txBody>
          <a:bodyPr wrap="square">
            <a:spAutoFit/>
          </a:bodyPr>
          <a:lstStyle/>
          <a:p>
            <a:r>
              <a:rPr lang="zh-CN" altLang="en-US" sz="3200" dirty="0">
                <a:solidFill>
                  <a:srgbClr val="298CC5"/>
                </a:solidFill>
                <a:latin typeface="优设标题黑" panose="00000500000000000000" pitchFamily="2" charset="-122"/>
                <a:ea typeface="优设标题黑" panose="00000500000000000000" pitchFamily="2" charset="-122"/>
              </a:rPr>
              <a:t>无锡跑吧智能科技有限公司</a:t>
            </a:r>
          </a:p>
        </p:txBody>
      </p:sp>
      <p:sp>
        <p:nvSpPr>
          <p:cNvPr id="3" name="文本框 2">
            <a:extLst>
              <a:ext uri="{FF2B5EF4-FFF2-40B4-BE49-F238E27FC236}">
                <a16:creationId xmlns:a16="http://schemas.microsoft.com/office/drawing/2014/main" id="{66CE437D-CD1D-5D16-C755-E5C902A17F2A}"/>
              </a:ext>
            </a:extLst>
          </p:cNvPr>
          <p:cNvSpPr txBox="1"/>
          <p:nvPr/>
        </p:nvSpPr>
        <p:spPr>
          <a:xfrm>
            <a:off x="11674104" y="6374533"/>
            <a:ext cx="486146" cy="336695"/>
          </a:xfrm>
          <a:prstGeom prst="rect">
            <a:avLst/>
          </a:prstGeom>
          <a:noFill/>
        </p:spPr>
        <p:txBody>
          <a:bodyPr wrap="square">
            <a:spAutoFit/>
          </a:bodyPr>
          <a:lstStyle/>
          <a:p>
            <a:pPr algn="ctr">
              <a:lnSpc>
                <a:spcPct val="150000"/>
              </a:lnSpc>
            </a:pPr>
            <a:r>
              <a:rPr lang="en-US" altLang="zh-CN" sz="1200" b="1" dirty="0">
                <a:latin typeface="+mn-ea"/>
              </a:rPr>
              <a:t>2</a:t>
            </a:r>
          </a:p>
        </p:txBody>
      </p:sp>
      <p:pic>
        <p:nvPicPr>
          <p:cNvPr id="4" name="图片 3">
            <a:extLst>
              <a:ext uri="{FF2B5EF4-FFF2-40B4-BE49-F238E27FC236}">
                <a16:creationId xmlns:a16="http://schemas.microsoft.com/office/drawing/2014/main" id="{58122D59-9B77-CC02-DF13-A8E8A74ED8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30684" y="2471196"/>
            <a:ext cx="3594798" cy="1149927"/>
          </a:xfrm>
          <a:prstGeom prst="rect">
            <a:avLst/>
          </a:prstGeom>
        </p:spPr>
      </p:pic>
    </p:spTree>
    <p:extLst>
      <p:ext uri="{BB962C8B-B14F-4D97-AF65-F5344CB8AC3E}">
        <p14:creationId xmlns:p14="http://schemas.microsoft.com/office/powerpoint/2010/main" val="18993964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直接连接符 31"/>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4720274" y="375591"/>
            <a:ext cx="2954655" cy="461665"/>
          </a:xfrm>
          <a:prstGeom prst="rect">
            <a:avLst/>
          </a:prstGeom>
          <a:noFill/>
        </p:spPr>
        <p:txBody>
          <a:bodyPr wrap="none" rtlCol="0">
            <a:spAutoFit/>
            <a:scene3d>
              <a:camera prst="orthographicFront"/>
              <a:lightRig rig="threePt" dir="t"/>
            </a:scene3d>
            <a:sp3d contourW="12700"/>
          </a:bodyPr>
          <a:lstStyle/>
          <a:p>
            <a:pPr algn="ctr"/>
            <a:r>
              <a:rPr lang="zh-CN" altLang="en-US" sz="2400" dirty="0">
                <a:latin typeface="Agency FB" panose="020B0503020202020204" pitchFamily="34" charset="0"/>
              </a:rPr>
              <a:t>群众身边的体育科技</a:t>
            </a:r>
          </a:p>
        </p:txBody>
      </p:sp>
      <p:pic>
        <p:nvPicPr>
          <p:cNvPr id="8" name="图片 7">
            <a:extLst>
              <a:ext uri="{FF2B5EF4-FFF2-40B4-BE49-F238E27FC236}">
                <a16:creationId xmlns:a16="http://schemas.microsoft.com/office/drawing/2014/main" id="{8604A073-4855-438A-9FD6-9964B31CAA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8242" y="1390649"/>
            <a:ext cx="4228208" cy="2459830"/>
          </a:xfrm>
          <a:prstGeom prst="rect">
            <a:avLst/>
          </a:prstGeom>
        </p:spPr>
      </p:pic>
      <p:sp>
        <p:nvSpPr>
          <p:cNvPr id="13" name="文本框 12">
            <a:extLst>
              <a:ext uri="{FF2B5EF4-FFF2-40B4-BE49-F238E27FC236}">
                <a16:creationId xmlns:a16="http://schemas.microsoft.com/office/drawing/2014/main" id="{13684CCD-B04D-40BB-9BB2-18E15A1B9756}"/>
              </a:ext>
            </a:extLst>
          </p:cNvPr>
          <p:cNvSpPr txBox="1"/>
          <p:nvPr/>
        </p:nvSpPr>
        <p:spPr>
          <a:xfrm>
            <a:off x="335868" y="4162702"/>
            <a:ext cx="4352955" cy="584775"/>
          </a:xfrm>
          <a:prstGeom prst="rect">
            <a:avLst/>
          </a:prstGeom>
          <a:noFill/>
        </p:spPr>
        <p:txBody>
          <a:bodyPr wrap="square">
            <a:spAutoFit/>
          </a:bodyPr>
          <a:lstStyle/>
          <a:p>
            <a:pPr algn="just"/>
            <a:r>
              <a:rPr lang="zh-CN" altLang="en-US" sz="1600" dirty="0">
                <a:solidFill>
                  <a:srgbClr val="23B294"/>
                </a:solidFill>
                <a:latin typeface="华文中宋" panose="02010600040101010101" pitchFamily="2" charset="-122"/>
                <a:ea typeface="华文中宋" panose="02010600040101010101" pitchFamily="2" charset="-122"/>
              </a:rPr>
              <a:t>跑吧智能</a:t>
            </a:r>
            <a:r>
              <a:rPr lang="zh-CN" altLang="en-US" sz="1600" dirty="0">
                <a:solidFill>
                  <a:schemeClr val="tx1">
                    <a:lumMod val="50000"/>
                    <a:lumOff val="50000"/>
                  </a:schemeClr>
                </a:solidFill>
                <a:latin typeface="华文中宋" panose="02010600040101010101" pitchFamily="2" charset="-122"/>
                <a:ea typeface="华文中宋" panose="02010600040101010101" pitchFamily="2" charset="-122"/>
              </a:rPr>
              <a:t>为山东省济宁市嘉祥县提供的群众体育智慧平台，登上</a:t>
            </a:r>
            <a:r>
              <a:rPr lang="zh-CN" altLang="en-US" sz="1600" dirty="0">
                <a:solidFill>
                  <a:srgbClr val="298CC5"/>
                </a:solidFill>
                <a:latin typeface="华文中宋" panose="02010600040101010101" pitchFamily="2" charset="-122"/>
                <a:ea typeface="华文中宋" panose="02010600040101010101" pitchFamily="2" charset="-122"/>
              </a:rPr>
              <a:t>山东卫视“新闻联播”！</a:t>
            </a:r>
            <a:endParaRPr lang="zh-CN" altLang="en-US" sz="1600" dirty="0">
              <a:solidFill>
                <a:srgbClr val="298CC5"/>
              </a:solidFill>
            </a:endParaRPr>
          </a:p>
        </p:txBody>
      </p:sp>
      <p:sp>
        <p:nvSpPr>
          <p:cNvPr id="15" name="文本框 14">
            <a:extLst>
              <a:ext uri="{FF2B5EF4-FFF2-40B4-BE49-F238E27FC236}">
                <a16:creationId xmlns:a16="http://schemas.microsoft.com/office/drawing/2014/main" id="{516F8470-5ACD-4A89-A4DC-10B9096FBA59}"/>
              </a:ext>
            </a:extLst>
          </p:cNvPr>
          <p:cNvSpPr txBox="1"/>
          <p:nvPr/>
        </p:nvSpPr>
        <p:spPr>
          <a:xfrm>
            <a:off x="4963583" y="1181554"/>
            <a:ext cx="7023630" cy="4178644"/>
          </a:xfrm>
          <a:prstGeom prst="rect">
            <a:avLst/>
          </a:prstGeom>
          <a:noFill/>
        </p:spPr>
        <p:txBody>
          <a:bodyPr wrap="square">
            <a:spAutoFit/>
          </a:bodyPr>
          <a:lstStyle/>
          <a:p>
            <a:pPr>
              <a:lnSpc>
                <a:spcPct val="200000"/>
              </a:lnSpc>
            </a:pP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rPr>
              <a:t>由 </a:t>
            </a:r>
            <a:r>
              <a:rPr lang="zh-CN" altLang="en-US" sz="2000" b="1" dirty="0">
                <a:solidFill>
                  <a:srgbClr val="23B294"/>
                </a:solidFill>
                <a:latin typeface="+mn-ea"/>
              </a:rPr>
              <a:t>跑吧智能 </a:t>
            </a: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rPr>
              <a:t>承建的各省级、地市级群众体育智慧化平台</a:t>
            </a:r>
            <a:endParaRPr lang="en-US" altLang="zh-CN" sz="2000" dirty="0">
              <a:solidFill>
                <a:schemeClr val="tx1">
                  <a:lumMod val="50000"/>
                  <a:lumOff val="50000"/>
                </a:schemeClr>
              </a:solidFill>
              <a:latin typeface="华文中宋" panose="02010600040101010101" pitchFamily="2" charset="-122"/>
              <a:ea typeface="华文中宋" panose="02010600040101010101" pitchFamily="2" charset="-122"/>
            </a:endParaRPr>
          </a:p>
          <a:p>
            <a:pPr>
              <a:lnSpc>
                <a:spcPct val="200000"/>
              </a:lnSpc>
            </a:pP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rPr>
              <a:t>为群众提供：</a:t>
            </a:r>
            <a:endParaRPr lang="en-US" altLang="zh-CN" sz="2000" dirty="0">
              <a:solidFill>
                <a:schemeClr val="tx1">
                  <a:lumMod val="50000"/>
                  <a:lumOff val="50000"/>
                </a:schemeClr>
              </a:solidFill>
              <a:latin typeface="华文中宋" panose="02010600040101010101" pitchFamily="2" charset="-122"/>
              <a:ea typeface="华文中宋" panose="02010600040101010101" pitchFamily="2" charset="-122"/>
            </a:endParaRPr>
          </a:p>
          <a:p>
            <a:pPr marL="285750" indent="-285750">
              <a:lnSpc>
                <a:spcPct val="200000"/>
              </a:lnSpc>
              <a:buFont typeface="Arial" panose="020B0604020202020204" pitchFamily="34" charset="0"/>
              <a:buChar char="•"/>
            </a:pP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rPr>
              <a:t>智慧化体测和指导报告            </a:t>
            </a:r>
            <a:r>
              <a:rPr lang="en-US" altLang="zh-CN" sz="2400" dirty="0">
                <a:solidFill>
                  <a:srgbClr val="298CC5"/>
                </a:solidFill>
                <a:latin typeface="优设标题黑" panose="00000500000000000000" pitchFamily="2" charset="-122"/>
                <a:ea typeface="优设标题黑" panose="00000500000000000000" pitchFamily="2" charset="-122"/>
              </a:rPr>
              <a:t>300,000+ </a:t>
            </a:r>
            <a:r>
              <a:rPr lang="zh-CN" altLang="en-US" sz="2400" dirty="0">
                <a:solidFill>
                  <a:srgbClr val="298CC5"/>
                </a:solidFill>
                <a:latin typeface="优设标题黑" panose="00000500000000000000" pitchFamily="2" charset="-122"/>
                <a:ea typeface="优设标题黑" panose="00000500000000000000" pitchFamily="2" charset="-122"/>
              </a:rPr>
              <a:t>人次</a:t>
            </a:r>
            <a:endParaRPr lang="en-US" altLang="zh-CN" sz="2400" dirty="0">
              <a:solidFill>
                <a:srgbClr val="298CC5"/>
              </a:solidFill>
              <a:latin typeface="优设标题黑" panose="00000500000000000000" pitchFamily="2" charset="-122"/>
              <a:ea typeface="优设标题黑" panose="00000500000000000000" pitchFamily="2" charset="-122"/>
            </a:endParaRPr>
          </a:p>
          <a:p>
            <a:pPr marL="285750" indent="-285750">
              <a:lnSpc>
                <a:spcPct val="200000"/>
              </a:lnSpc>
              <a:buFont typeface="Arial" panose="020B0604020202020204" pitchFamily="34" charset="0"/>
              <a:buChar char="•"/>
            </a:pP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rPr>
              <a:t>户外健身路径站点数据            </a:t>
            </a:r>
            <a:r>
              <a:rPr lang="en-US" altLang="zh-CN" sz="2400" dirty="0">
                <a:solidFill>
                  <a:srgbClr val="298CC5"/>
                </a:solidFill>
                <a:latin typeface="优设标题黑" panose="00000500000000000000" pitchFamily="2" charset="-122"/>
                <a:ea typeface="优设标题黑" panose="00000500000000000000" pitchFamily="2" charset="-122"/>
              </a:rPr>
              <a:t>100,000+ </a:t>
            </a:r>
            <a:r>
              <a:rPr lang="zh-CN" altLang="en-US" sz="2400" dirty="0">
                <a:solidFill>
                  <a:srgbClr val="298CC5"/>
                </a:solidFill>
                <a:latin typeface="优设标题黑" panose="00000500000000000000" pitchFamily="2" charset="-122"/>
                <a:ea typeface="优设标题黑" panose="00000500000000000000" pitchFamily="2" charset="-122"/>
              </a:rPr>
              <a:t>个</a:t>
            </a:r>
            <a:endParaRPr lang="en-US" altLang="zh-CN" sz="2400" dirty="0">
              <a:solidFill>
                <a:srgbClr val="298CC5"/>
              </a:solidFill>
              <a:latin typeface="优设标题黑" panose="00000500000000000000" pitchFamily="2" charset="-122"/>
              <a:ea typeface="优设标题黑" panose="00000500000000000000" pitchFamily="2" charset="-122"/>
            </a:endParaRPr>
          </a:p>
          <a:p>
            <a:pPr marL="285750" indent="-285750">
              <a:lnSpc>
                <a:spcPct val="200000"/>
              </a:lnSpc>
              <a:buFont typeface="Arial" panose="020B0604020202020204" pitchFamily="34" charset="0"/>
              <a:buChar char="•"/>
            </a:pP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rPr>
              <a:t>健身设施器材数据               </a:t>
            </a:r>
            <a:r>
              <a:rPr lang="en-US" altLang="zh-CN" sz="2400" dirty="0">
                <a:solidFill>
                  <a:srgbClr val="298CC5"/>
                </a:solidFill>
                <a:latin typeface="优设标题黑" panose="00000500000000000000" pitchFamily="2" charset="-122"/>
                <a:ea typeface="优设标题黑" panose="00000500000000000000" pitchFamily="2" charset="-122"/>
              </a:rPr>
              <a:t>1,065,000+ </a:t>
            </a:r>
            <a:r>
              <a:rPr lang="zh-CN" altLang="en-US" sz="2400" dirty="0">
                <a:solidFill>
                  <a:srgbClr val="298CC5"/>
                </a:solidFill>
                <a:latin typeface="优设标题黑" panose="00000500000000000000" pitchFamily="2" charset="-122"/>
                <a:ea typeface="优设标题黑" panose="00000500000000000000" pitchFamily="2" charset="-122"/>
              </a:rPr>
              <a:t>件</a:t>
            </a:r>
            <a:endParaRPr lang="en-US" altLang="zh-CN" sz="2400" dirty="0">
              <a:solidFill>
                <a:srgbClr val="298CC5"/>
              </a:solidFill>
              <a:latin typeface="优设标题黑" panose="00000500000000000000" pitchFamily="2" charset="-122"/>
              <a:ea typeface="优设标题黑" panose="00000500000000000000" pitchFamily="2" charset="-122"/>
            </a:endParaRPr>
          </a:p>
          <a:p>
            <a:pPr marL="285750" indent="-285750">
              <a:lnSpc>
                <a:spcPct val="200000"/>
              </a:lnSpc>
              <a:buFont typeface="Arial" panose="020B0604020202020204" pitchFamily="34" charset="0"/>
              <a:buChar char="•"/>
            </a:pPr>
            <a:r>
              <a:rPr lang="zh-CN" altLang="en-US" sz="2000" dirty="0">
                <a:solidFill>
                  <a:schemeClr val="tx1">
                    <a:lumMod val="50000"/>
                    <a:lumOff val="50000"/>
                  </a:schemeClr>
                </a:solidFill>
                <a:latin typeface="华文中宋" panose="02010600040101010101" pitchFamily="2" charset="-122"/>
                <a:ea typeface="华文中宋" panose="02010600040101010101" pitchFamily="2" charset="-122"/>
              </a:rPr>
              <a:t>群众体质、运动监测数据     </a:t>
            </a:r>
            <a:r>
              <a:rPr lang="en-US" altLang="zh-CN" sz="2400" dirty="0">
                <a:solidFill>
                  <a:srgbClr val="298CC5"/>
                </a:solidFill>
                <a:latin typeface="优设标题黑" panose="00000500000000000000" pitchFamily="2" charset="-122"/>
                <a:ea typeface="优设标题黑" panose="00000500000000000000" pitchFamily="2" charset="-122"/>
              </a:rPr>
              <a:t>5,640,000+ </a:t>
            </a:r>
            <a:r>
              <a:rPr lang="zh-CN" altLang="en-US" sz="2400" dirty="0">
                <a:solidFill>
                  <a:srgbClr val="298CC5"/>
                </a:solidFill>
                <a:latin typeface="优设标题黑" panose="00000500000000000000" pitchFamily="2" charset="-122"/>
                <a:ea typeface="优设标题黑" panose="00000500000000000000" pitchFamily="2" charset="-122"/>
              </a:rPr>
              <a:t>条</a:t>
            </a:r>
            <a:endParaRPr lang="en-US" altLang="zh-CN" sz="2400" dirty="0">
              <a:solidFill>
                <a:srgbClr val="298CC5"/>
              </a:solidFill>
              <a:latin typeface="优设标题黑" panose="00000500000000000000" pitchFamily="2" charset="-122"/>
              <a:ea typeface="优设标题黑" panose="00000500000000000000" pitchFamily="2" charset="-122"/>
            </a:endParaRPr>
          </a:p>
        </p:txBody>
      </p:sp>
    </p:spTree>
    <p:custDataLst>
      <p:tags r:id="rId1"/>
    </p:custDataLst>
    <p:extLst>
      <p:ext uri="{BB962C8B-B14F-4D97-AF65-F5344CB8AC3E}">
        <p14:creationId xmlns:p14="http://schemas.microsoft.com/office/powerpoint/2010/main" val="13385398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直接连接符 31"/>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4720274" y="375591"/>
            <a:ext cx="2954655" cy="461665"/>
          </a:xfrm>
          <a:prstGeom prst="rect">
            <a:avLst/>
          </a:prstGeom>
          <a:noFill/>
        </p:spPr>
        <p:txBody>
          <a:bodyPr wrap="none" rtlCol="0">
            <a:spAutoFit/>
            <a:scene3d>
              <a:camera prst="orthographicFront"/>
              <a:lightRig rig="threePt" dir="t"/>
            </a:scene3d>
            <a:sp3d contourW="12700"/>
          </a:bodyPr>
          <a:lstStyle/>
          <a:p>
            <a:pPr algn="ctr"/>
            <a:r>
              <a:rPr lang="zh-CN" altLang="en-US" sz="2400" dirty="0">
                <a:latin typeface="Agency FB" panose="020B0503020202020204" pitchFamily="34" charset="0"/>
              </a:rPr>
              <a:t>群众身边的体育科技</a:t>
            </a:r>
          </a:p>
        </p:txBody>
      </p:sp>
      <p:sp>
        <p:nvSpPr>
          <p:cNvPr id="9" name="TextBox 23">
            <a:extLst>
              <a:ext uri="{FF2B5EF4-FFF2-40B4-BE49-F238E27FC236}">
                <a16:creationId xmlns:a16="http://schemas.microsoft.com/office/drawing/2014/main" id="{033B16B5-3730-4AB2-8850-3A7C683CB873}"/>
              </a:ext>
            </a:extLst>
          </p:cNvPr>
          <p:cNvSpPr txBox="1"/>
          <p:nvPr/>
        </p:nvSpPr>
        <p:spPr>
          <a:xfrm>
            <a:off x="808564" y="1781929"/>
            <a:ext cx="7404823" cy="4374383"/>
          </a:xfrm>
          <a:prstGeom prst="rect">
            <a:avLst/>
          </a:prstGeom>
          <a:noFill/>
        </p:spPr>
        <p:txBody>
          <a:bodyPr wrap="square" lIns="128568" tIns="64284" rIns="128568" bIns="64284" rtlCol="0">
            <a:spAutoFit/>
          </a:bodyPr>
          <a:lstStyle/>
          <a:p>
            <a:pPr>
              <a:lnSpc>
                <a:spcPct val="150000"/>
              </a:lnSpc>
            </a:pPr>
            <a:r>
              <a:rPr lang="zh-CN" altLang="en-US" b="1" dirty="0">
                <a:solidFill>
                  <a:schemeClr val="tx2"/>
                </a:solidFill>
                <a:latin typeface="华文中宋" panose="02010600040101010101" pitchFamily="2" charset="-122"/>
                <a:ea typeface="华文中宋" panose="02010600040101010101" pitchFamily="2" charset="-122"/>
                <a:sym typeface="+mn-ea"/>
              </a:rPr>
              <a:t>基于</a:t>
            </a:r>
            <a:endParaRPr lang="en-US" altLang="zh-CN" b="1" dirty="0">
              <a:solidFill>
                <a:schemeClr val="tx2"/>
              </a:solidFill>
              <a:latin typeface="华文中宋" panose="02010600040101010101" pitchFamily="2" charset="-122"/>
              <a:ea typeface="华文中宋" panose="02010600040101010101" pitchFamily="2" charset="-122"/>
              <a:sym typeface="+mn-ea"/>
            </a:endParaRPr>
          </a:p>
          <a:p>
            <a:pPr>
              <a:lnSpc>
                <a:spcPct val="150000"/>
              </a:lnSpc>
            </a:pPr>
            <a:r>
              <a:rPr lang="zh-CN" altLang="en-US" b="1" dirty="0">
                <a:solidFill>
                  <a:schemeClr val="tx2"/>
                </a:solidFill>
                <a:latin typeface="华文中宋" panose="02010600040101010101" pitchFamily="2" charset="-122"/>
                <a:ea typeface="华文中宋" panose="02010600040101010101" pitchFamily="2" charset="-122"/>
                <a:sym typeface="+mn-ea"/>
              </a:rPr>
              <a:t>国民体质监测数据</a:t>
            </a:r>
            <a:endParaRPr lang="en-US" altLang="zh-CN" b="1" dirty="0">
              <a:solidFill>
                <a:schemeClr val="tx2"/>
              </a:solidFill>
              <a:latin typeface="华文中宋" panose="02010600040101010101" pitchFamily="2" charset="-122"/>
              <a:ea typeface="华文中宋" panose="02010600040101010101" pitchFamily="2" charset="-122"/>
              <a:sym typeface="+mn-ea"/>
            </a:endParaRPr>
          </a:p>
          <a:p>
            <a:pPr>
              <a:lnSpc>
                <a:spcPct val="150000"/>
              </a:lnSpc>
            </a:pPr>
            <a:r>
              <a:rPr lang="zh-CN" altLang="en-US" b="1" dirty="0">
                <a:solidFill>
                  <a:schemeClr val="tx2"/>
                </a:solidFill>
                <a:latin typeface="华文中宋" panose="02010600040101010101" pitchFamily="2" charset="-122"/>
                <a:ea typeface="华文中宋" panose="02010600040101010101" pitchFamily="2" charset="-122"/>
                <a:sym typeface="+mn-ea"/>
              </a:rPr>
              <a:t>个人健身运动数据</a:t>
            </a:r>
            <a:endParaRPr lang="en-US" altLang="zh-CN" b="1" dirty="0">
              <a:solidFill>
                <a:schemeClr val="tx2"/>
              </a:solidFill>
              <a:latin typeface="华文中宋" panose="02010600040101010101" pitchFamily="2" charset="-122"/>
              <a:ea typeface="华文中宋" panose="02010600040101010101" pitchFamily="2" charset="-122"/>
              <a:sym typeface="+mn-ea"/>
            </a:endParaRPr>
          </a:p>
          <a:p>
            <a:pPr>
              <a:lnSpc>
                <a:spcPct val="150000"/>
              </a:lnSpc>
            </a:pPr>
            <a:r>
              <a:rPr lang="zh-CN" altLang="en-US" b="1" dirty="0">
                <a:solidFill>
                  <a:schemeClr val="tx2"/>
                </a:solidFill>
                <a:latin typeface="华文中宋" panose="02010600040101010101" pitchFamily="2" charset="-122"/>
                <a:ea typeface="华文中宋" panose="02010600040101010101" pitchFamily="2" charset="-122"/>
                <a:sym typeface="+mn-ea"/>
              </a:rPr>
              <a:t>体育场馆、健身设施分布数据</a:t>
            </a:r>
            <a:endParaRPr lang="en-US" altLang="zh-CN" b="1" dirty="0">
              <a:solidFill>
                <a:schemeClr val="tx2"/>
              </a:solidFill>
              <a:latin typeface="华文中宋" panose="02010600040101010101" pitchFamily="2" charset="-122"/>
              <a:ea typeface="华文中宋" panose="02010600040101010101" pitchFamily="2" charset="-122"/>
              <a:sym typeface="+mn-ea"/>
            </a:endParaRPr>
          </a:p>
          <a:p>
            <a:pPr>
              <a:lnSpc>
                <a:spcPct val="150000"/>
              </a:lnSpc>
            </a:pPr>
            <a:r>
              <a:rPr lang="zh-CN" altLang="en-US" b="1" dirty="0">
                <a:solidFill>
                  <a:schemeClr val="tx2"/>
                </a:solidFill>
                <a:latin typeface="华文中宋" panose="02010600040101010101" pitchFamily="2" charset="-122"/>
                <a:ea typeface="华文中宋" panose="02010600040101010101" pitchFamily="2" charset="-122"/>
                <a:sym typeface="+mn-ea"/>
              </a:rPr>
              <a:t>专家运动建议指导</a:t>
            </a:r>
            <a:endParaRPr lang="en-US" altLang="zh-CN" b="1" dirty="0">
              <a:solidFill>
                <a:schemeClr val="tx2"/>
              </a:solidFill>
              <a:latin typeface="华文中宋" panose="02010600040101010101" pitchFamily="2" charset="-122"/>
              <a:ea typeface="华文中宋" panose="02010600040101010101" pitchFamily="2" charset="-122"/>
              <a:sym typeface="+mn-ea"/>
            </a:endParaRPr>
          </a:p>
          <a:p>
            <a:pPr>
              <a:lnSpc>
                <a:spcPct val="150000"/>
              </a:lnSpc>
            </a:pPr>
            <a:r>
              <a:rPr lang="zh-CN" altLang="en-US" b="1" dirty="0">
                <a:solidFill>
                  <a:schemeClr val="tx2"/>
                </a:solidFill>
                <a:latin typeface="华文中宋" panose="02010600040101010101" pitchFamily="2" charset="-122"/>
                <a:ea typeface="华文中宋" panose="02010600040101010101" pitchFamily="2" charset="-122"/>
                <a:sym typeface="+mn-ea"/>
              </a:rPr>
              <a:t>智慧健身体育资源、服务、体育协会数据</a:t>
            </a:r>
            <a:endParaRPr lang="en-US" altLang="zh-CN" b="1" dirty="0">
              <a:solidFill>
                <a:schemeClr val="tx2"/>
              </a:solidFill>
              <a:latin typeface="华文中宋" panose="02010600040101010101" pitchFamily="2" charset="-122"/>
              <a:ea typeface="华文中宋" panose="02010600040101010101" pitchFamily="2" charset="-122"/>
              <a:sym typeface="+mn-ea"/>
            </a:endParaRPr>
          </a:p>
          <a:p>
            <a:pPr>
              <a:lnSpc>
                <a:spcPct val="150000"/>
              </a:lnSpc>
            </a:pPr>
            <a:r>
              <a:rPr lang="zh-CN" altLang="en-US" b="1" dirty="0">
                <a:solidFill>
                  <a:schemeClr val="tx2"/>
                </a:solidFill>
                <a:latin typeface="华文中宋" panose="02010600040101010101" pitchFamily="2" charset="-122"/>
                <a:ea typeface="华文中宋" panose="02010600040101010101" pitchFamily="2" charset="-122"/>
                <a:sym typeface="+mn-ea"/>
              </a:rPr>
              <a:t>体育赛事活动数据</a:t>
            </a:r>
            <a:endParaRPr lang="en-US" altLang="zh-CN" sz="2000" b="1" dirty="0">
              <a:solidFill>
                <a:schemeClr val="tx2"/>
              </a:solidFill>
              <a:latin typeface="华文中宋" panose="02010600040101010101" pitchFamily="2" charset="-122"/>
              <a:ea typeface="华文中宋" panose="02010600040101010101" pitchFamily="2" charset="-122"/>
              <a:sym typeface="+mn-ea"/>
            </a:endParaRPr>
          </a:p>
          <a:p>
            <a:pPr>
              <a:lnSpc>
                <a:spcPct val="150000"/>
              </a:lnSpc>
            </a:pPr>
            <a:r>
              <a:rPr lang="zh-CN" altLang="en-US" sz="2000" b="1" dirty="0">
                <a:solidFill>
                  <a:schemeClr val="tx2"/>
                </a:solidFill>
                <a:latin typeface="华文中宋" panose="02010600040101010101" pitchFamily="2" charset="-122"/>
                <a:ea typeface="华文中宋" panose="02010600040101010101" pitchFamily="2" charset="-122"/>
                <a:sym typeface="+mn-ea"/>
              </a:rPr>
              <a:t>构建 </a:t>
            </a:r>
            <a:r>
              <a:rPr lang="zh-CN" altLang="en-US" sz="2400" b="1" dirty="0">
                <a:solidFill>
                  <a:srgbClr val="298CC5"/>
                </a:solidFill>
                <a:latin typeface="华文中宋" panose="02010600040101010101" pitchFamily="2" charset="-122"/>
                <a:ea typeface="华文中宋" panose="02010600040101010101" pitchFamily="2" charset="-122"/>
                <a:sym typeface="+mn-ea"/>
              </a:rPr>
              <a:t>全面的群众数字体育智慧化服务平台</a:t>
            </a:r>
            <a:endParaRPr lang="en-US" altLang="zh-CN" sz="2000" b="1" dirty="0">
              <a:solidFill>
                <a:srgbClr val="298CC5"/>
              </a:solidFill>
              <a:latin typeface="华文中宋" panose="02010600040101010101" pitchFamily="2" charset="-122"/>
              <a:ea typeface="华文中宋" panose="02010600040101010101" pitchFamily="2" charset="-122"/>
              <a:sym typeface="+mn-ea"/>
            </a:endParaRPr>
          </a:p>
          <a:p>
            <a:pPr>
              <a:lnSpc>
                <a:spcPct val="150000"/>
              </a:lnSpc>
            </a:pPr>
            <a:endParaRPr lang="en-US" altLang="zh-CN" sz="1600" dirty="0">
              <a:latin typeface="+mj-ea"/>
              <a:ea typeface="宋体" panose="02010600030101010101" pitchFamily="2" charset="-122"/>
              <a:sym typeface="+mn-ea"/>
            </a:endParaRPr>
          </a:p>
          <a:p>
            <a:pPr>
              <a:lnSpc>
                <a:spcPct val="150000"/>
              </a:lnSpc>
            </a:pPr>
            <a:endParaRPr lang="id-ID" altLang="zh-CN" sz="950" dirty="0">
              <a:latin typeface="方正黑体简体" panose="03000509000000000000" pitchFamily="2" charset="-122"/>
              <a:ea typeface="方正黑体简体" panose="03000509000000000000" pitchFamily="2" charset="-122"/>
            </a:endParaRPr>
          </a:p>
          <a:p>
            <a:pPr>
              <a:lnSpc>
                <a:spcPct val="150000"/>
              </a:lnSpc>
            </a:pPr>
            <a:endParaRPr lang="id-ID" sz="950" dirty="0">
              <a:latin typeface="方正黑体简体" panose="03000509000000000000" pitchFamily="2" charset="-122"/>
              <a:ea typeface="方正黑体简体" panose="03000509000000000000" pitchFamily="2" charset="-122"/>
            </a:endParaRPr>
          </a:p>
        </p:txBody>
      </p:sp>
      <p:sp>
        <p:nvSpPr>
          <p:cNvPr id="10" name="矩形 9">
            <a:extLst>
              <a:ext uri="{FF2B5EF4-FFF2-40B4-BE49-F238E27FC236}">
                <a16:creationId xmlns:a16="http://schemas.microsoft.com/office/drawing/2014/main" id="{B55EA7C5-D6CF-4C22-86DE-77B07CAC0DC4}"/>
              </a:ext>
            </a:extLst>
          </p:cNvPr>
          <p:cNvSpPr/>
          <p:nvPr/>
        </p:nvSpPr>
        <p:spPr>
          <a:xfrm>
            <a:off x="10749789" y="3083948"/>
            <a:ext cx="101242" cy="2936415"/>
          </a:xfrm>
          <a:prstGeom prst="rect">
            <a:avLst/>
          </a:prstGeom>
          <a:solidFill>
            <a:srgbClr val="79A641"/>
          </a:solidFill>
          <a:ln>
            <a:noFill/>
          </a:ln>
        </p:spPr>
        <p:style>
          <a:lnRef idx="2">
            <a:schemeClr val="accent1">
              <a:shade val="50000"/>
            </a:schemeClr>
          </a:lnRef>
          <a:fillRef idx="1">
            <a:schemeClr val="accent1"/>
          </a:fillRef>
          <a:effectRef idx="0">
            <a:schemeClr val="accent1"/>
          </a:effectRef>
          <a:fontRef idx="minor">
            <a:schemeClr val="lt1"/>
          </a:fontRef>
        </p:style>
        <p:txBody>
          <a:bodyPr lIns="128568" tIns="64284" rIns="128568" bIns="64284" rtlCol="0" anchor="ctr"/>
          <a:lstStyle/>
          <a:p>
            <a:pPr algn="ctr"/>
            <a:endParaRPr lang="zh-CN" altLang="en-US">
              <a:ea typeface="方正黑体简体" panose="03000509000000000000" pitchFamily="2" charset="-122"/>
            </a:endParaRPr>
          </a:p>
        </p:txBody>
      </p:sp>
      <p:pic>
        <p:nvPicPr>
          <p:cNvPr id="11" name="图片 10" descr="组 15 拷贝">
            <a:extLst>
              <a:ext uri="{FF2B5EF4-FFF2-40B4-BE49-F238E27FC236}">
                <a16:creationId xmlns:a16="http://schemas.microsoft.com/office/drawing/2014/main" id="{D7158B5F-3639-4EBB-BC10-00ABC098FECA}"/>
              </a:ext>
            </a:extLst>
          </p:cNvPr>
          <p:cNvPicPr>
            <a:picLocks noChangeAspect="1"/>
          </p:cNvPicPr>
          <p:nvPr/>
        </p:nvPicPr>
        <p:blipFill>
          <a:blip r:embed="rId4"/>
          <a:stretch>
            <a:fillRect/>
          </a:stretch>
        </p:blipFill>
        <p:spPr>
          <a:xfrm>
            <a:off x="8124825" y="1485900"/>
            <a:ext cx="2270760" cy="4534535"/>
          </a:xfrm>
          <a:prstGeom prst="rect">
            <a:avLst/>
          </a:prstGeom>
        </p:spPr>
      </p:pic>
    </p:spTree>
    <p:custDataLst>
      <p:tags r:id="rId1"/>
    </p:custDataLst>
    <p:extLst>
      <p:ext uri="{BB962C8B-B14F-4D97-AF65-F5344CB8AC3E}">
        <p14:creationId xmlns:p14="http://schemas.microsoft.com/office/powerpoint/2010/main" val="12759799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16"/>
          <p:cNvSpPr/>
          <p:nvPr/>
        </p:nvSpPr>
        <p:spPr>
          <a:xfrm>
            <a:off x="-134021" y="2"/>
            <a:ext cx="5032666"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rgbClr val="2C6F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黑体简体" panose="03000509000000000000" pitchFamily="2" charset="-122"/>
            </a:endParaRPr>
          </a:p>
        </p:txBody>
      </p:sp>
      <p:grpSp>
        <p:nvGrpSpPr>
          <p:cNvPr id="18" name="组合 17"/>
          <p:cNvGrpSpPr/>
          <p:nvPr/>
        </p:nvGrpSpPr>
        <p:grpSpPr>
          <a:xfrm>
            <a:off x="-391195" y="-1"/>
            <a:ext cx="1417774" cy="723901"/>
            <a:chOff x="-391195" y="-1"/>
            <a:chExt cx="1697596" cy="866775"/>
          </a:xfrm>
        </p:grpSpPr>
        <p:sp>
          <p:nvSpPr>
            <p:cNvPr id="19" name="任意多边形 18"/>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rgbClr val="3D9C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黑体简体" panose="03000509000000000000" pitchFamily="2" charset="-122"/>
              </a:endParaRPr>
            </a:p>
          </p:txBody>
        </p:sp>
        <p:sp>
          <p:nvSpPr>
            <p:cNvPr id="20" name="任意多边形 19"/>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rgbClr val="3D9C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黑体简体" panose="03000509000000000000" pitchFamily="2" charset="-122"/>
              </a:endParaRPr>
            </a:p>
          </p:txBody>
        </p:sp>
        <p:sp>
          <p:nvSpPr>
            <p:cNvPr id="21" name="任意多边形 20"/>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rgbClr val="3D9C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黑体简体" panose="03000509000000000000" pitchFamily="2" charset="-122"/>
              </a:endParaRPr>
            </a:p>
          </p:txBody>
        </p:sp>
        <p:sp>
          <p:nvSpPr>
            <p:cNvPr id="23" name="任意多边形 22"/>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rgbClr val="3D9C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黑体简体" panose="03000509000000000000" pitchFamily="2" charset="-122"/>
              </a:endParaRPr>
            </a:p>
          </p:txBody>
        </p:sp>
        <p:sp>
          <p:nvSpPr>
            <p:cNvPr id="25" name="任意多边形 24"/>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rgbClr val="3D9C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黑体简体" panose="03000509000000000000" pitchFamily="2" charset="-122"/>
              </a:endParaRPr>
            </a:p>
          </p:txBody>
        </p:sp>
        <p:sp>
          <p:nvSpPr>
            <p:cNvPr id="27" name="任意多边形 26"/>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rgbClr val="3D9C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黑体简体" panose="03000509000000000000" pitchFamily="2" charset="-122"/>
              </a:endParaRPr>
            </a:p>
          </p:txBody>
        </p:sp>
      </p:grpSp>
      <p:cxnSp>
        <p:nvCxnSpPr>
          <p:cNvPr id="29" name="直接连接符 28"/>
          <p:cNvCxnSpPr/>
          <p:nvPr/>
        </p:nvCxnSpPr>
        <p:spPr>
          <a:xfrm>
            <a:off x="1026579" y="549329"/>
            <a:ext cx="11165421" cy="0"/>
          </a:xfrm>
          <a:prstGeom prst="line">
            <a:avLst/>
          </a:prstGeom>
          <a:ln w="28575">
            <a:solidFill>
              <a:srgbClr val="3D9CD0"/>
            </a:solidFill>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B6642892-E4FF-40E0-AD39-2039A1B29C3D}"/>
              </a:ext>
            </a:extLst>
          </p:cNvPr>
          <p:cNvPicPr>
            <a:picLocks noChangeAspect="1"/>
          </p:cNvPicPr>
          <p:nvPr/>
        </p:nvPicPr>
        <p:blipFill>
          <a:blip r:embed="rId3"/>
          <a:stretch>
            <a:fillRect/>
          </a:stretch>
        </p:blipFill>
        <p:spPr>
          <a:xfrm>
            <a:off x="-134021" y="-1"/>
            <a:ext cx="12326021" cy="6844094"/>
          </a:xfrm>
          <a:prstGeom prst="rect">
            <a:avLst/>
          </a:prstGeom>
        </p:spPr>
      </p:pic>
    </p:spTree>
  </p:cSld>
  <p:clrMapOvr>
    <a:masterClrMapping/>
  </p:clrMapOvr>
  <p:transition spd="slow" advClick="0" advTm="3000">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直接连接符 27"/>
          <p:cNvCxnSpPr/>
          <p:nvPr/>
        </p:nvCxnSpPr>
        <p:spPr>
          <a:xfrm>
            <a:off x="0" y="635000"/>
            <a:ext cx="2853267"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9372600" y="635000"/>
            <a:ext cx="28194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4044924" y="404167"/>
            <a:ext cx="4185761" cy="461665"/>
          </a:xfrm>
          <a:prstGeom prst="rect">
            <a:avLst/>
          </a:prstGeom>
          <a:noFill/>
        </p:spPr>
        <p:txBody>
          <a:bodyPr wrap="none" rtlCol="0">
            <a:spAutoFit/>
            <a:scene3d>
              <a:camera prst="orthographicFront"/>
              <a:lightRig rig="threePt" dir="t"/>
            </a:scene3d>
            <a:sp3d contourW="12700"/>
          </a:bodyPr>
          <a:lstStyle/>
          <a:p>
            <a:pPr algn="ctr"/>
            <a:r>
              <a:rPr lang="zh-CN" altLang="en-US" sz="2400" dirty="0">
                <a:latin typeface="思源黑体 Normal" panose="020B0400000000000000" pitchFamily="34" charset="-122"/>
                <a:ea typeface="思源黑体 Normal" panose="020B0400000000000000" pitchFamily="34" charset="-122"/>
              </a:rPr>
              <a:t>国家体育总局国家级项目落地</a:t>
            </a:r>
          </a:p>
        </p:txBody>
      </p:sp>
      <p:sp>
        <p:nvSpPr>
          <p:cNvPr id="13" name="五边形 5"/>
          <p:cNvSpPr/>
          <p:nvPr/>
        </p:nvSpPr>
        <p:spPr>
          <a:xfrm>
            <a:off x="854209" y="1854152"/>
            <a:ext cx="1657241" cy="360000"/>
          </a:xfrm>
          <a:prstGeom prst="homePlate">
            <a:avLst/>
          </a:prstGeom>
          <a:solidFill>
            <a:srgbClr val="2E6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思源黑体 Normal" panose="020B0400000000000000" pitchFamily="34" charset="-122"/>
                <a:ea typeface="思源黑体 Normal" panose="020B0400000000000000" pitchFamily="34" charset="-122"/>
                <a:cs typeface="Arial" panose="020B0604020202020204" pitchFamily="34" charset="0"/>
              </a:rPr>
              <a:t>独家合作单位</a:t>
            </a:r>
          </a:p>
        </p:txBody>
      </p:sp>
      <p:sp>
        <p:nvSpPr>
          <p:cNvPr id="14" name="文本框 13"/>
          <p:cNvSpPr txBox="1"/>
          <p:nvPr/>
        </p:nvSpPr>
        <p:spPr>
          <a:xfrm>
            <a:off x="758111" y="2445139"/>
            <a:ext cx="5236289" cy="1167627"/>
          </a:xfrm>
          <a:prstGeom prst="rect">
            <a:avLst/>
          </a:prstGeom>
          <a:noFill/>
        </p:spPr>
        <p:txBody>
          <a:bodyPr wrap="square">
            <a:spAutoFit/>
          </a:bodyPr>
          <a:lstStyle/>
          <a:p>
            <a:pPr>
              <a:lnSpc>
                <a:spcPct val="150000"/>
              </a:lnSpc>
              <a:spcBef>
                <a:spcPts val="600"/>
              </a:spcBef>
              <a:spcAft>
                <a:spcPts val="600"/>
              </a:spcAft>
            </a:pPr>
            <a:r>
              <a:rPr lang="zh-CN" altLang="en-US" sz="1200" dirty="0">
                <a:solidFill>
                  <a:schemeClr val="tx1">
                    <a:lumMod val="50000"/>
                    <a:lumOff val="50000"/>
                  </a:schemeClr>
                </a:solidFill>
                <a:latin typeface="华文中宋" panose="02010600040101010101" pitchFamily="2" charset="-122"/>
                <a:ea typeface="华文中宋" panose="02010600040101010101" pitchFamily="2" charset="-122"/>
              </a:rPr>
              <a:t>跑吧智能与体育总局科研所开展系列合作，</a:t>
            </a:r>
            <a:r>
              <a:rPr lang="zh-CN" altLang="en-US" sz="1200" b="1" dirty="0">
                <a:solidFill>
                  <a:srgbClr val="298CC5"/>
                </a:solidFill>
                <a:latin typeface="华文中宋" panose="02010600040101010101" pitchFamily="2" charset="-122"/>
                <a:ea typeface="华文中宋" panose="02010600040101010101" pitchFamily="2" charset="-122"/>
              </a:rPr>
              <a:t>自</a:t>
            </a:r>
            <a:r>
              <a:rPr lang="en-US" altLang="zh-CN" sz="1200" b="1" dirty="0">
                <a:solidFill>
                  <a:srgbClr val="298CC5"/>
                </a:solidFill>
                <a:latin typeface="华文中宋" panose="02010600040101010101" pitchFamily="2" charset="-122"/>
                <a:ea typeface="华文中宋" panose="02010600040101010101" pitchFamily="2" charset="-122"/>
              </a:rPr>
              <a:t>2019</a:t>
            </a:r>
            <a:r>
              <a:rPr lang="zh-CN" altLang="en-US" sz="1200" b="1" dirty="0">
                <a:solidFill>
                  <a:srgbClr val="298CC5"/>
                </a:solidFill>
                <a:latin typeface="华文中宋" panose="02010600040101010101" pitchFamily="2" charset="-122"/>
                <a:ea typeface="华文中宋" panose="02010600040101010101" pitchFamily="2" charset="-122"/>
              </a:rPr>
              <a:t>年以来</a:t>
            </a:r>
            <a:r>
              <a:rPr lang="zh-CN" altLang="en-US" sz="1200" dirty="0">
                <a:solidFill>
                  <a:schemeClr val="tx1">
                    <a:lumMod val="50000"/>
                    <a:lumOff val="50000"/>
                  </a:schemeClr>
                </a:solidFill>
                <a:latin typeface="华文中宋" panose="02010600040101010101" pitchFamily="2" charset="-122"/>
                <a:ea typeface="华文中宋" panose="02010600040101010101" pitchFamily="2" charset="-122"/>
              </a:rPr>
              <a:t>，身体姿态与脊柱健康课题组</a:t>
            </a:r>
            <a:r>
              <a:rPr lang="zh-CN" altLang="en-US" sz="1200" b="1" dirty="0">
                <a:solidFill>
                  <a:srgbClr val="298CC5"/>
                </a:solidFill>
                <a:latin typeface="华文中宋" panose="02010600040101010101" pitchFamily="2" charset="-122"/>
                <a:ea typeface="华文中宋" panose="02010600040101010101" pitchFamily="2" charset="-122"/>
              </a:rPr>
              <a:t>推出基于人工智能算法的具有独立知识产权的身体姿态测试与评估系统，建立儿童青少年身体姿态综合干预体系</a:t>
            </a:r>
            <a:r>
              <a:rPr lang="zh-CN" altLang="en-US" sz="1200" dirty="0">
                <a:solidFill>
                  <a:schemeClr val="tx1">
                    <a:lumMod val="50000"/>
                    <a:lumOff val="50000"/>
                  </a:schemeClr>
                </a:solidFill>
                <a:latin typeface="华文中宋" panose="02010600040101010101" pitchFamily="2" charset="-122"/>
                <a:ea typeface="华文中宋" panose="02010600040101010101" pitchFamily="2" charset="-122"/>
              </a:rPr>
              <a:t>，跑吧智能协助为儿童身体姿态和脊柱健康干预开发了完整的数字化基础服务平台。</a:t>
            </a:r>
          </a:p>
        </p:txBody>
      </p:sp>
      <p:sp>
        <p:nvSpPr>
          <p:cNvPr id="15" name="文本框 14"/>
          <p:cNvSpPr txBox="1"/>
          <p:nvPr/>
        </p:nvSpPr>
        <p:spPr>
          <a:xfrm>
            <a:off x="640138" y="1132265"/>
            <a:ext cx="6704372" cy="523220"/>
          </a:xfrm>
          <a:prstGeom prst="rect">
            <a:avLst/>
          </a:prstGeom>
          <a:noFill/>
        </p:spPr>
        <p:txBody>
          <a:bodyPr wrap="square">
            <a:spAutoFit/>
          </a:bodyPr>
          <a:lstStyle/>
          <a:p>
            <a:r>
              <a:rPr lang="zh-CN" altLang="en-US" sz="2800" dirty="0">
                <a:solidFill>
                  <a:srgbClr val="298CC5"/>
                </a:solidFill>
                <a:latin typeface="金山云技术体" pitchFamily="2" charset="-122"/>
                <a:ea typeface="金山云技术体" pitchFamily="2" charset="-122"/>
              </a:rPr>
              <a:t>国家体育总局国家级项目签约落地无锡</a:t>
            </a:r>
          </a:p>
        </p:txBody>
      </p:sp>
      <p:sp>
        <p:nvSpPr>
          <p:cNvPr id="19" name="文本框 18"/>
          <p:cNvSpPr txBox="1"/>
          <p:nvPr/>
        </p:nvSpPr>
        <p:spPr>
          <a:xfrm>
            <a:off x="758110" y="3935932"/>
            <a:ext cx="5236288" cy="1167627"/>
          </a:xfrm>
          <a:prstGeom prst="rect">
            <a:avLst/>
          </a:prstGeom>
          <a:noFill/>
        </p:spPr>
        <p:txBody>
          <a:bodyPr wrap="square">
            <a:spAutoFit/>
          </a:bodyPr>
          <a:lstStyle/>
          <a:p>
            <a:pPr>
              <a:lnSpc>
                <a:spcPct val="150000"/>
              </a:lnSpc>
              <a:spcBef>
                <a:spcPts val="600"/>
              </a:spcBef>
              <a:spcAft>
                <a:spcPts val="600"/>
              </a:spcAft>
            </a:pPr>
            <a:r>
              <a:rPr lang="zh-CN" altLang="en-US" sz="1200" b="1" dirty="0">
                <a:solidFill>
                  <a:srgbClr val="298CC5"/>
                </a:solidFill>
                <a:latin typeface="华文中宋" panose="02010600040101010101" pitchFamily="2" charset="-122"/>
                <a:ea typeface="华文中宋" panose="02010600040101010101" pitchFamily="2" charset="-122"/>
              </a:rPr>
              <a:t>受国家体育总局体育科学研究所委托授权</a:t>
            </a:r>
            <a:r>
              <a:rPr lang="zh-CN" altLang="en-US" sz="1200" dirty="0">
                <a:solidFill>
                  <a:schemeClr val="tx1">
                    <a:lumMod val="50000"/>
                    <a:lumOff val="50000"/>
                  </a:schemeClr>
                </a:solidFill>
                <a:latin typeface="华文中宋" panose="02010600040101010101" pitchFamily="2" charset="-122"/>
                <a:ea typeface="华文中宋" panose="02010600040101010101" pitchFamily="2" charset="-122"/>
              </a:rPr>
              <a:t>，由</a:t>
            </a:r>
            <a:r>
              <a:rPr lang="zh-CN" altLang="en-US" sz="1200" b="1" dirty="0">
                <a:solidFill>
                  <a:srgbClr val="298CC5"/>
                </a:solidFill>
                <a:latin typeface="华文中宋" panose="02010600040101010101" pitchFamily="2" charset="-122"/>
                <a:ea typeface="华文中宋" panose="02010600040101010101" pitchFamily="2" charset="-122"/>
              </a:rPr>
              <a:t>跑吧智能（</a:t>
            </a:r>
            <a:r>
              <a:rPr lang="en-US" altLang="zh-CN" sz="1200" b="1" dirty="0">
                <a:solidFill>
                  <a:srgbClr val="298CC5"/>
                </a:solidFill>
                <a:latin typeface="华文中宋" panose="02010600040101010101" pitchFamily="2" charset="-122"/>
                <a:ea typeface="华文中宋" panose="02010600040101010101" pitchFamily="2" charset="-122"/>
              </a:rPr>
              <a:t>POWERBASE</a:t>
            </a:r>
            <a:r>
              <a:rPr lang="zh-CN" altLang="en-US" sz="1200" b="1" dirty="0">
                <a:solidFill>
                  <a:srgbClr val="298CC5"/>
                </a:solidFill>
                <a:latin typeface="华文中宋" panose="02010600040101010101" pitchFamily="2" charset="-122"/>
                <a:ea typeface="华文中宋" panose="02010600040101010101" pitchFamily="2" charset="-122"/>
              </a:rPr>
              <a:t>）</a:t>
            </a:r>
            <a:r>
              <a:rPr lang="zh-CN" altLang="en-US" sz="1200" dirty="0">
                <a:solidFill>
                  <a:schemeClr val="tx1">
                    <a:lumMod val="50000"/>
                    <a:lumOff val="50000"/>
                  </a:schemeClr>
                </a:solidFill>
                <a:latin typeface="华文中宋" panose="02010600040101010101" pitchFamily="2" charset="-122"/>
                <a:ea typeface="华文中宋" panose="02010600040101010101" pitchFamily="2" charset="-122"/>
              </a:rPr>
              <a:t>在</a:t>
            </a:r>
            <a:r>
              <a:rPr lang="zh-CN" altLang="en-US" sz="1200" b="1" dirty="0">
                <a:solidFill>
                  <a:srgbClr val="298CC5"/>
                </a:solidFill>
                <a:latin typeface="华文中宋" panose="02010600040101010101" pitchFamily="2" charset="-122"/>
                <a:ea typeface="华文中宋" panose="02010600040101010101" pitchFamily="2" charset="-122"/>
              </a:rPr>
              <a:t>全国独家</a:t>
            </a:r>
            <a:r>
              <a:rPr lang="zh-CN" altLang="en-US" sz="1200" dirty="0">
                <a:solidFill>
                  <a:schemeClr val="tx1">
                    <a:lumMod val="50000"/>
                    <a:lumOff val="50000"/>
                  </a:schemeClr>
                </a:solidFill>
                <a:latin typeface="华文中宋" panose="02010600040101010101" pitchFamily="2" charset="-122"/>
                <a:ea typeface="华文中宋" panose="02010600040101010101" pitchFamily="2" charset="-122"/>
              </a:rPr>
              <a:t>开展儿童青少年身体姿态与脊柱健康项目</a:t>
            </a:r>
            <a:r>
              <a:rPr lang="zh-CN" altLang="en-US" sz="1200" b="1" dirty="0">
                <a:solidFill>
                  <a:srgbClr val="298CC5"/>
                </a:solidFill>
                <a:latin typeface="华文中宋" panose="02010600040101010101" pitchFamily="2" charset="-122"/>
                <a:ea typeface="华文中宋" panose="02010600040101010101" pitchFamily="2" charset="-122"/>
              </a:rPr>
              <a:t>的执行和运营服务</a:t>
            </a:r>
            <a:r>
              <a:rPr lang="zh-CN" altLang="en-US" sz="1200" dirty="0">
                <a:solidFill>
                  <a:schemeClr val="tx1">
                    <a:lumMod val="50000"/>
                    <a:lumOff val="50000"/>
                  </a:schemeClr>
                </a:solidFill>
                <a:latin typeface="华文中宋" panose="02010600040101010101" pitchFamily="2" charset="-122"/>
                <a:ea typeface="华文中宋" panose="02010600040101010101" pitchFamily="2" charset="-122"/>
              </a:rPr>
              <a:t>工作，打造</a:t>
            </a:r>
            <a:r>
              <a:rPr lang="zh-CN" altLang="en-US" sz="1200" b="1" dirty="0">
                <a:solidFill>
                  <a:srgbClr val="298CC5"/>
                </a:solidFill>
                <a:latin typeface="华文中宋" panose="02010600040101010101" pitchFamily="2" charset="-122"/>
                <a:ea typeface="华文中宋" panose="02010600040101010101" pitchFamily="2" charset="-122"/>
              </a:rPr>
              <a:t>适合中国儿童青少年的身体姿态测试评估设备、组织运营认证培训课程、推广健康体态兴趣课程</a:t>
            </a:r>
            <a:r>
              <a:rPr lang="zh-CN" altLang="en-US" sz="1200" dirty="0">
                <a:solidFill>
                  <a:schemeClr val="tx1">
                    <a:lumMod val="50000"/>
                    <a:lumOff val="50000"/>
                  </a:schemeClr>
                </a:solidFill>
                <a:latin typeface="华文中宋" panose="02010600040101010101" pitchFamily="2" charset="-122"/>
                <a:ea typeface="华文中宋" panose="02010600040101010101" pitchFamily="2" charset="-122"/>
              </a:rPr>
              <a:t>，致力服务儿童青少年身心健康成长。</a:t>
            </a:r>
          </a:p>
        </p:txBody>
      </p:sp>
      <p:pic>
        <p:nvPicPr>
          <p:cNvPr id="2" name="图片 1"/>
          <p:cNvPicPr>
            <a:picLocks noChangeAspect="1"/>
          </p:cNvPicPr>
          <p:nvPr/>
        </p:nvPicPr>
        <p:blipFill>
          <a:blip r:embed="rId3"/>
          <a:stretch>
            <a:fillRect/>
          </a:stretch>
        </p:blipFill>
        <p:spPr>
          <a:xfrm>
            <a:off x="6985738" y="926628"/>
            <a:ext cx="3942927" cy="560752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五边形 5"/>
          <p:cNvSpPr/>
          <p:nvPr/>
        </p:nvSpPr>
        <p:spPr>
          <a:xfrm>
            <a:off x="617140" y="2040419"/>
            <a:ext cx="1008000" cy="360000"/>
          </a:xfrm>
          <a:prstGeom prst="homePlate">
            <a:avLst/>
          </a:prstGeom>
          <a:solidFill>
            <a:srgbClr val="2E6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思源黑体 Normal" panose="020B0400000000000000" pitchFamily="34" charset="-122"/>
                <a:ea typeface="思源黑体 Normal" panose="020B0400000000000000" pitchFamily="34" charset="-122"/>
                <a:cs typeface="Arial" panose="020B0604020202020204" pitchFamily="34" charset="0"/>
              </a:rPr>
              <a:t>介绍</a:t>
            </a:r>
          </a:p>
        </p:txBody>
      </p:sp>
      <p:sp>
        <p:nvSpPr>
          <p:cNvPr id="23" name="文本框 22"/>
          <p:cNvSpPr txBox="1"/>
          <p:nvPr/>
        </p:nvSpPr>
        <p:spPr>
          <a:xfrm>
            <a:off x="582988" y="2604008"/>
            <a:ext cx="6181880" cy="3593612"/>
          </a:xfrm>
          <a:prstGeom prst="rect">
            <a:avLst/>
          </a:prstGeom>
          <a:noFill/>
        </p:spPr>
        <p:txBody>
          <a:bodyPr wrap="square">
            <a:spAutoFit/>
          </a:bodyPr>
          <a:lstStyle/>
          <a:p>
            <a:pPr marL="171450" indent="-171450">
              <a:lnSpc>
                <a:spcPct val="150000"/>
              </a:lnSpc>
              <a:spcBef>
                <a:spcPts val="600"/>
              </a:spcBef>
              <a:spcAft>
                <a:spcPts val="600"/>
              </a:spcAft>
              <a:buFont typeface="Arial" panose="020B0604020202020204" pitchFamily="34" charset="0"/>
              <a:buChar char="•"/>
            </a:pPr>
            <a:r>
              <a:rPr lang="zh-CN" altLang="en-US" sz="1400" dirty="0">
                <a:solidFill>
                  <a:schemeClr val="accent1">
                    <a:lumMod val="75000"/>
                  </a:schemeClr>
                </a:solidFill>
                <a:latin typeface="华文中宋" panose="02010600040101010101" pitchFamily="2" charset="-122"/>
                <a:ea typeface="华文中宋" panose="02010600040101010101" pitchFamily="2" charset="-122"/>
              </a:rPr>
              <a:t>国家体育总局体育科学研究所</a:t>
            </a:r>
            <a:r>
              <a:rPr lang="zh-CN" altLang="en-US" sz="1400" dirty="0">
                <a:solidFill>
                  <a:schemeClr val="tx1">
                    <a:lumMod val="50000"/>
                    <a:lumOff val="50000"/>
                  </a:schemeClr>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400" dirty="0">
                <a:solidFill>
                  <a:schemeClr val="tx1">
                    <a:lumMod val="50000"/>
                    <a:lumOff val="50000"/>
                  </a:schemeClr>
                </a:solidFill>
                <a:latin typeface="Times New Roman" panose="02020603050405020304" pitchFamily="18" charset="0"/>
                <a:ea typeface="华文中宋" panose="02010600040101010101" pitchFamily="2" charset="-122"/>
                <a:cs typeface="Times New Roman" panose="02020603050405020304" pitchFamily="18" charset="0"/>
              </a:rPr>
              <a:t>China Institute of Sport Science</a:t>
            </a:r>
            <a:r>
              <a:rPr lang="zh-CN" altLang="en-US" sz="1400" dirty="0">
                <a:solidFill>
                  <a:schemeClr val="tx1">
                    <a:lumMod val="50000"/>
                    <a:lumOff val="50000"/>
                  </a:schemeClr>
                </a:solidFill>
                <a:latin typeface="Times New Roman" panose="02020603050405020304" pitchFamily="18" charset="0"/>
                <a:ea typeface="华文中宋" panose="02010600040101010101" pitchFamily="2" charset="-122"/>
                <a:cs typeface="Times New Roman" panose="02020603050405020304" pitchFamily="18" charset="0"/>
              </a:rPr>
              <a:t>，以下简称</a:t>
            </a:r>
            <a:r>
              <a:rPr lang="zh-CN" altLang="en-US" sz="1400" dirty="0">
                <a:solidFill>
                  <a:schemeClr val="accent1">
                    <a:lumMod val="75000"/>
                  </a:schemeClr>
                </a:solidFill>
                <a:latin typeface="Times New Roman" panose="02020603050405020304" pitchFamily="18" charset="0"/>
                <a:ea typeface="华文中宋" panose="02010600040101010101" pitchFamily="2" charset="-122"/>
                <a:cs typeface="Times New Roman" panose="02020603050405020304" pitchFamily="18" charset="0"/>
              </a:rPr>
              <a:t>“体育总局科研所”</a:t>
            </a:r>
            <a:r>
              <a:rPr lang="zh-CN" altLang="en-US" sz="1400" dirty="0">
                <a:solidFill>
                  <a:schemeClr val="tx1">
                    <a:lumMod val="50000"/>
                    <a:lumOff val="50000"/>
                  </a:schemeClr>
                </a:solidFill>
                <a:latin typeface="Times New Roman" panose="02020603050405020304" pitchFamily="18" charset="0"/>
                <a:ea typeface="华文中宋" panose="02010600040101010101" pitchFamily="2" charset="-122"/>
                <a:cs typeface="Times New Roman" panose="02020603050405020304" pitchFamily="18" charset="0"/>
              </a:rPr>
              <a:t>，英文简称</a:t>
            </a:r>
            <a:r>
              <a:rPr lang="en-US" altLang="zh-CN" sz="1400" dirty="0">
                <a:solidFill>
                  <a:schemeClr val="accent1">
                    <a:lumMod val="75000"/>
                  </a:schemeClr>
                </a:solidFill>
                <a:latin typeface="Times New Roman" panose="02020603050405020304" pitchFamily="18" charset="0"/>
                <a:ea typeface="华文中宋" panose="02010600040101010101" pitchFamily="2" charset="-122"/>
                <a:cs typeface="Times New Roman" panose="02020603050405020304" pitchFamily="18" charset="0"/>
              </a:rPr>
              <a:t>CISS</a:t>
            </a:r>
            <a:r>
              <a:rPr lang="zh-CN" altLang="en-US" sz="1400" dirty="0">
                <a:solidFill>
                  <a:schemeClr val="tx1">
                    <a:lumMod val="50000"/>
                    <a:lumOff val="50000"/>
                  </a:schemeClr>
                </a:solidFill>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创建于</a:t>
            </a:r>
            <a:r>
              <a:rPr lang="en-US" altLang="zh-CN" sz="1400" dirty="0">
                <a:solidFill>
                  <a:schemeClr val="tx1">
                    <a:lumMod val="50000"/>
                    <a:lumOff val="50000"/>
                  </a:schemeClr>
                </a:solidFill>
                <a:latin typeface="华文中宋" panose="02010600040101010101" pitchFamily="2" charset="-122"/>
                <a:ea typeface="华文中宋" panose="02010600040101010101" pitchFamily="2" charset="-122"/>
              </a:rPr>
              <a:t>1958</a:t>
            </a: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年，是国家体育总局直属、科技部保留和发展的国家级、多学科、综合性的社会公益类体育科研事业单位。  </a:t>
            </a:r>
          </a:p>
          <a:p>
            <a:pPr marL="171450" indent="-171450">
              <a:lnSpc>
                <a:spcPct val="150000"/>
              </a:lnSpc>
              <a:spcBef>
                <a:spcPts val="600"/>
              </a:spcBef>
              <a:spcAft>
                <a:spcPts val="600"/>
              </a:spcAft>
              <a:buFont typeface="Arial" panose="020B0604020202020204" pitchFamily="34" charset="0"/>
              <a:buChar char="•"/>
            </a:pPr>
            <a:r>
              <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rPr>
              <a:t>主要任务是引领和推动我国体育科技事业发展，把握国际体育科学前沿领域和未来体育事业发展中的重大科技问题，以国民体质监测、科学健身、优秀运动员竞技能力、体育政策与决策咨询、体育工程技术等领域为主要方向开展基础研究和应用研究，为我国群众体育、竞技体育和体育产业的可持续发展及提高国际竞争力提供科技支持和服务。</a:t>
            </a:r>
          </a:p>
          <a:p>
            <a:pPr marL="171450" indent="-171450">
              <a:lnSpc>
                <a:spcPct val="150000"/>
              </a:lnSpc>
              <a:spcBef>
                <a:spcPts val="600"/>
              </a:spcBef>
              <a:spcAft>
                <a:spcPts val="600"/>
              </a:spcAft>
              <a:buFont typeface="Arial" panose="020B0604020202020204" pitchFamily="34" charset="0"/>
              <a:buChar char="•"/>
            </a:pPr>
            <a:endParaRPr lang="zh-CN" altLang="en-US" sz="1400" dirty="0">
              <a:solidFill>
                <a:schemeClr val="tx1">
                  <a:lumMod val="50000"/>
                  <a:lumOff val="50000"/>
                </a:schemeClr>
              </a:solidFill>
              <a:latin typeface="华文中宋" panose="02010600040101010101" pitchFamily="2" charset="-122"/>
              <a:ea typeface="华文中宋" panose="02010600040101010101" pitchFamily="2" charset="-122"/>
            </a:endParaRPr>
          </a:p>
        </p:txBody>
      </p:sp>
      <p:cxnSp>
        <p:nvCxnSpPr>
          <p:cNvPr id="28" name="直接连接符 27"/>
          <p:cNvCxnSpPr/>
          <p:nvPr/>
        </p:nvCxnSpPr>
        <p:spPr>
          <a:xfrm>
            <a:off x="0" y="635000"/>
            <a:ext cx="2853267"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9372600" y="635000"/>
            <a:ext cx="28194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3416449" y="404167"/>
            <a:ext cx="5442707" cy="461665"/>
          </a:xfrm>
          <a:prstGeom prst="rect">
            <a:avLst/>
          </a:prstGeom>
          <a:noFill/>
        </p:spPr>
        <p:txBody>
          <a:bodyPr wrap="none" rtlCol="0">
            <a:spAutoFit/>
            <a:scene3d>
              <a:camera prst="orthographicFront"/>
              <a:lightRig rig="threePt" dir="t"/>
            </a:scene3d>
            <a:sp3d contourW="12700"/>
          </a:bodyPr>
          <a:lstStyle/>
          <a:p>
            <a:pPr algn="ctr"/>
            <a:r>
              <a:rPr lang="zh-CN" altLang="en-US" sz="2400" dirty="0">
                <a:latin typeface="思源黑体 Normal" panose="020B0400000000000000" pitchFamily="34" charset="-122"/>
                <a:ea typeface="思源黑体 Normal" panose="020B0400000000000000" pitchFamily="34" charset="-122"/>
              </a:rPr>
              <a:t>国家体育总局体育科学研究所（</a:t>
            </a:r>
            <a:r>
              <a:rPr lang="en-US" altLang="zh-CN" sz="2400" dirty="0">
                <a:latin typeface="Times New Roman" panose="02020603050405020304" pitchFamily="18" charset="0"/>
                <a:ea typeface="思源黑体 Normal" panose="020B0400000000000000" pitchFamily="34" charset="-122"/>
                <a:cs typeface="Times New Roman" panose="02020603050405020304" pitchFamily="18" charset="0"/>
              </a:rPr>
              <a:t>CISS</a:t>
            </a:r>
            <a:r>
              <a:rPr lang="zh-CN" altLang="en-US" sz="2400" dirty="0">
                <a:latin typeface="思源黑体 Normal" panose="020B0400000000000000" pitchFamily="34" charset="-122"/>
                <a:ea typeface="思源黑体 Normal" panose="020B0400000000000000" pitchFamily="34" charset="-122"/>
              </a:rPr>
              <a:t>）</a:t>
            </a:r>
          </a:p>
        </p:txBody>
      </p:sp>
      <p:sp>
        <p:nvSpPr>
          <p:cNvPr id="2" name="文本框 1"/>
          <p:cNvSpPr txBox="1"/>
          <p:nvPr/>
        </p:nvSpPr>
        <p:spPr>
          <a:xfrm>
            <a:off x="582988" y="1099945"/>
            <a:ext cx="6704372" cy="584775"/>
          </a:xfrm>
          <a:prstGeom prst="rect">
            <a:avLst/>
          </a:prstGeom>
          <a:noFill/>
        </p:spPr>
        <p:txBody>
          <a:bodyPr wrap="square">
            <a:spAutoFit/>
          </a:bodyPr>
          <a:lstStyle/>
          <a:p>
            <a:r>
              <a:rPr lang="zh-CN" altLang="en-US" sz="3200" dirty="0">
                <a:solidFill>
                  <a:srgbClr val="298CC5"/>
                </a:solidFill>
                <a:latin typeface="金山云技术体" pitchFamily="2" charset="-122"/>
                <a:ea typeface="金山云技术体" pitchFamily="2" charset="-122"/>
              </a:rPr>
              <a:t>国家体育总局体育科学研究（</a:t>
            </a:r>
            <a:r>
              <a:rPr lang="en-US" altLang="zh-CN" sz="3200" dirty="0">
                <a:solidFill>
                  <a:srgbClr val="298CC5"/>
                </a:solidFill>
                <a:latin typeface="Times New Roman" panose="02020603050405020304" pitchFamily="18" charset="0"/>
                <a:ea typeface="金山云技术体" pitchFamily="2" charset="-122"/>
                <a:cs typeface="Times New Roman" panose="02020603050405020304" pitchFamily="18" charset="0"/>
              </a:rPr>
              <a:t>CISS</a:t>
            </a:r>
            <a:r>
              <a:rPr lang="zh-CN" altLang="en-US" sz="3200" dirty="0">
                <a:solidFill>
                  <a:srgbClr val="298CC5"/>
                </a:solidFill>
                <a:latin typeface="金山云技术体" pitchFamily="2" charset="-122"/>
                <a:ea typeface="金山云技术体" pitchFamily="2" charset="-122"/>
              </a:rPr>
              <a:t>）</a:t>
            </a:r>
          </a:p>
        </p:txBody>
      </p:sp>
      <p:pic>
        <p:nvPicPr>
          <p:cNvPr id="7" name="图片 6"/>
          <p:cNvPicPr>
            <a:picLocks noChangeAspect="1"/>
          </p:cNvPicPr>
          <p:nvPr/>
        </p:nvPicPr>
        <p:blipFill>
          <a:blip r:embed="rId2"/>
          <a:stretch>
            <a:fillRect/>
          </a:stretch>
        </p:blipFill>
        <p:spPr>
          <a:xfrm>
            <a:off x="7653866" y="3596453"/>
            <a:ext cx="3955145" cy="2457213"/>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5171" y="1863030"/>
            <a:ext cx="1565970" cy="156597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直接连接符 27"/>
          <p:cNvCxnSpPr/>
          <p:nvPr/>
        </p:nvCxnSpPr>
        <p:spPr>
          <a:xfrm>
            <a:off x="0" y="635000"/>
            <a:ext cx="2853267"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9372600" y="635000"/>
            <a:ext cx="28194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5109221" y="404167"/>
            <a:ext cx="2057165" cy="461665"/>
          </a:xfrm>
          <a:prstGeom prst="rect">
            <a:avLst/>
          </a:prstGeom>
          <a:noFill/>
        </p:spPr>
        <p:txBody>
          <a:bodyPr wrap="none" rtlCol="0">
            <a:spAutoFit/>
            <a:scene3d>
              <a:camera prst="orthographicFront"/>
              <a:lightRig rig="threePt" dir="t"/>
            </a:scene3d>
            <a:sp3d contourW="12700"/>
          </a:bodyPr>
          <a:lstStyle/>
          <a:p>
            <a:pPr algn="ctr"/>
            <a:r>
              <a:rPr lang="en-US" altLang="zh-CN" sz="2400" dirty="0">
                <a:latin typeface="思源黑体 Normal" panose="020B0400000000000000" pitchFamily="34" charset="-122"/>
                <a:ea typeface="思源黑体 Normal" panose="020B0400000000000000" pitchFamily="34" charset="-122"/>
              </a:rPr>
              <a:t>CISS</a:t>
            </a:r>
            <a:r>
              <a:rPr lang="zh-CN" altLang="en-US" sz="2400" dirty="0">
                <a:latin typeface="思源黑体 Normal" panose="020B0400000000000000" pitchFamily="34" charset="-122"/>
                <a:ea typeface="思源黑体 Normal" panose="020B0400000000000000" pitchFamily="34" charset="-122"/>
              </a:rPr>
              <a:t>脊柱健康</a:t>
            </a:r>
          </a:p>
        </p:txBody>
      </p:sp>
      <p:sp>
        <p:nvSpPr>
          <p:cNvPr id="5" name="矩形 4"/>
          <p:cNvSpPr/>
          <p:nvPr/>
        </p:nvSpPr>
        <p:spPr bwMode="auto">
          <a:xfrm>
            <a:off x="1" y="1196750"/>
            <a:ext cx="12198350" cy="5661250"/>
          </a:xfrm>
          <a:prstGeom prst="rect">
            <a:avLst/>
          </a:prstGeom>
          <a:gradFill flip="none" rotWithShape="1">
            <a:gsLst>
              <a:gs pos="0">
                <a:srgbClr val="088CCC">
                  <a:alpha val="18000"/>
                </a:srgbClr>
              </a:gs>
              <a:gs pos="100000">
                <a:srgbClr val="088CCC">
                  <a:alpha val="0"/>
                </a:srgbClr>
              </a:gs>
            </a:gsLst>
            <a:lin ang="16200000" scaled="1"/>
            <a:tileRect/>
          </a:gradFill>
          <a:ln>
            <a:noFill/>
          </a:ln>
          <a:effectLst>
            <a:softEdge rad="0"/>
          </a:effectLst>
        </p:spPr>
        <p:txBody>
          <a:bodyPr wrap="square" lIns="108000" tIns="54000" rIns="108000" bIns="54000" numCol="1" spcCol="72000" rtlCol="0" anchor="ctr">
            <a:noAutofit/>
          </a:bodyPr>
          <a:lstStyle/>
          <a:p>
            <a:pPr algn="ctr">
              <a:lnSpc>
                <a:spcPct val="110000"/>
              </a:lnSpc>
              <a:spcBef>
                <a:spcPct val="0"/>
              </a:spcBef>
              <a:buFont typeface="Wingdings" panose="05000000000000000000" charset="0"/>
              <a:buNone/>
            </a:pPr>
            <a:endParaRPr lang="zh-CN" alt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7" name="矩形 6"/>
          <p:cNvSpPr/>
          <p:nvPr/>
        </p:nvSpPr>
        <p:spPr bwMode="auto">
          <a:xfrm>
            <a:off x="0" y="1193343"/>
            <a:ext cx="6351430" cy="2659566"/>
          </a:xfrm>
          <a:prstGeom prst="rect">
            <a:avLst/>
          </a:prstGeom>
          <a:solidFill>
            <a:srgbClr val="088CCC"/>
          </a:solidFill>
          <a:ln>
            <a:noFill/>
          </a:ln>
        </p:spPr>
        <p:txBody>
          <a:bodyPr wrap="square" lIns="108000" tIns="54000" rIns="108000" bIns="54000" numCol="1" spcCol="72000" rtlCol="0" anchor="ctr">
            <a:noAutofit/>
          </a:bodyPr>
          <a:lstStyle/>
          <a:p>
            <a:pPr algn="ctr">
              <a:lnSpc>
                <a:spcPct val="110000"/>
              </a:lnSpc>
              <a:spcBef>
                <a:spcPct val="0"/>
              </a:spcBef>
              <a:buFont typeface="Wingdings" panose="05000000000000000000" charset="0"/>
              <a:buNone/>
            </a:pPr>
            <a:endParaRPr lang="zh-CN" alt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9" name="Freeform 7"/>
          <p:cNvSpPr/>
          <p:nvPr/>
        </p:nvSpPr>
        <p:spPr bwMode="auto">
          <a:xfrm rot="10800000">
            <a:off x="3461049" y="3499816"/>
            <a:ext cx="2609759" cy="2664130"/>
          </a:xfrm>
          <a:prstGeom prst="roundRect">
            <a:avLst>
              <a:gd name="adj" fmla="val 3090"/>
            </a:avLst>
          </a:prstGeom>
          <a:solidFill>
            <a:schemeClr val="bg1"/>
          </a:solidFill>
          <a:ln>
            <a:noFill/>
          </a:ln>
          <a:effectLst>
            <a:outerShdw blurRad="88900" dist="38100" dir="5400000" sx="99000" sy="99000" algn="t" rotWithShape="0">
              <a:srgbClr val="088CCC">
                <a:alpha val="10000"/>
              </a:srgbClr>
            </a:outerShd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pPr defTabSz="1106170">
              <a:defRPr/>
            </a:pPr>
            <a:endParaRPr lang="zh-CN" altLang="en-US" sz="4785" dirty="0">
              <a:solidFill>
                <a:schemeClr val="bg1"/>
              </a:solidFill>
            </a:endParaRPr>
          </a:p>
        </p:txBody>
      </p:sp>
      <p:sp>
        <p:nvSpPr>
          <p:cNvPr id="11" name="矩形 10"/>
          <p:cNvSpPr/>
          <p:nvPr/>
        </p:nvSpPr>
        <p:spPr>
          <a:xfrm>
            <a:off x="3534538" y="3623913"/>
            <a:ext cx="2438768" cy="338554"/>
          </a:xfrm>
          <a:prstGeom prst="rect">
            <a:avLst/>
          </a:prstGeom>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pPr algn="ctr" defTabSz="1106170">
              <a:defRPr/>
            </a:pPr>
            <a:r>
              <a:rPr lang="zh-CN" altLang="en-US" sz="1600" b="1" spc="300" dirty="0">
                <a:ln w="18415" cmpd="sng">
                  <a:noFill/>
                  <a:prstDash val="solid"/>
                </a:ln>
                <a:solidFill>
                  <a:srgbClr val="088CCC"/>
                </a:solidFill>
                <a:latin typeface="微软雅黑" panose="020B0503020204020204" pitchFamily="34" charset="-122"/>
                <a:ea typeface="微软雅黑" panose="020B0503020204020204" pitchFamily="34" charset="-122"/>
                <a:cs typeface="Arial" panose="020B0604020202020204" pitchFamily="34" charset="0"/>
              </a:rPr>
              <a:t>训练体系完善</a:t>
            </a:r>
            <a:endParaRPr lang="en-US" altLang="en-US" sz="1600" b="1" spc="300" dirty="0">
              <a:ln w="18415" cmpd="sng">
                <a:noFill/>
                <a:prstDash val="solid"/>
              </a:ln>
              <a:solidFill>
                <a:srgbClr val="088CCC"/>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p:nvSpPr>
        <p:spPr>
          <a:xfrm>
            <a:off x="3813140" y="4391848"/>
            <a:ext cx="1879333" cy="969496"/>
          </a:xfrm>
          <a:prstGeom prst="rect">
            <a:avLst/>
          </a:prstGeom>
          <a:noFill/>
          <a:ln>
            <a:noFill/>
          </a:ln>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pPr algn="ctr" defTabSz="1106170">
              <a:buClr>
                <a:schemeClr val="accent2">
                  <a:lumMod val="60000"/>
                  <a:lumOff val="40000"/>
                </a:schemeClr>
              </a:buClr>
              <a:buSzPct val="70000"/>
              <a:defRPr/>
            </a:pPr>
            <a:r>
              <a:rPr lang="en-US" altLang="zh-CN" sz="2400" b="1" spc="120" dirty="0">
                <a:solidFill>
                  <a:srgbClr val="298CC5"/>
                </a:solidFill>
                <a:latin typeface="微软雅黑" panose="020B0503020204020204" pitchFamily="34" charset="-122"/>
                <a:ea typeface="微软雅黑" panose="020B0503020204020204" pitchFamily="34" charset="-122"/>
                <a:cs typeface="Arial" panose="020B0604020202020204" pitchFamily="34" charset="0"/>
              </a:rPr>
              <a:t>500+</a:t>
            </a:r>
          </a:p>
          <a:p>
            <a:pPr algn="ctr" defTabSz="1106170">
              <a:buClr>
                <a:schemeClr val="accent2">
                  <a:lumMod val="60000"/>
                  <a:lumOff val="40000"/>
                </a:schemeClr>
              </a:buClr>
              <a:buSzPct val="70000"/>
              <a:defRPr/>
            </a:pPr>
            <a:r>
              <a:rPr lang="zh-CN" altLang="en-US" sz="1100" dirty="0">
                <a:solidFill>
                  <a:srgbClr val="5F5D5D"/>
                </a:solidFill>
                <a:latin typeface="华文中宋" panose="02010600040101010101" pitchFamily="2" charset="-122"/>
                <a:ea typeface="华文中宋" panose="02010600040101010101" pitchFamily="2" charset="-122"/>
                <a:cs typeface="Arial" panose="020B0604020202020204" pitchFamily="34" charset="0"/>
              </a:rPr>
              <a:t>基于体育总局科研所专家团队研发、录制超过</a:t>
            </a:r>
            <a:r>
              <a:rPr lang="en-US" altLang="zh-CN" sz="1100" dirty="0">
                <a:solidFill>
                  <a:srgbClr val="5F5D5D"/>
                </a:solidFill>
                <a:latin typeface="华文中宋" panose="02010600040101010101" pitchFamily="2" charset="-122"/>
                <a:ea typeface="华文中宋" panose="02010600040101010101" pitchFamily="2" charset="-122"/>
                <a:cs typeface="Arial" panose="020B0604020202020204" pitchFamily="34" charset="0"/>
              </a:rPr>
              <a:t>500</a:t>
            </a:r>
            <a:r>
              <a:rPr lang="zh-CN" altLang="en-US" sz="1100" dirty="0">
                <a:solidFill>
                  <a:srgbClr val="5F5D5D"/>
                </a:solidFill>
                <a:latin typeface="华文中宋" panose="02010600040101010101" pitchFamily="2" charset="-122"/>
                <a:ea typeface="华文中宋" panose="02010600040101010101" pitchFamily="2" charset="-122"/>
                <a:cs typeface="Arial" panose="020B0604020202020204" pitchFamily="34" charset="0"/>
              </a:rPr>
              <a:t>个细分训练动作</a:t>
            </a:r>
            <a:endParaRPr lang="en-US" altLang="zh-CN" sz="1100" dirty="0">
              <a:solidFill>
                <a:srgbClr val="5F5D5D"/>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Freeform 7"/>
          <p:cNvSpPr/>
          <p:nvPr/>
        </p:nvSpPr>
        <p:spPr bwMode="auto">
          <a:xfrm rot="10800000">
            <a:off x="648445" y="3499816"/>
            <a:ext cx="2609759" cy="2664130"/>
          </a:xfrm>
          <a:prstGeom prst="roundRect">
            <a:avLst>
              <a:gd name="adj" fmla="val 3090"/>
            </a:avLst>
          </a:prstGeom>
          <a:solidFill>
            <a:schemeClr val="bg1"/>
          </a:solidFill>
          <a:ln>
            <a:noFill/>
          </a:ln>
          <a:effectLst>
            <a:outerShdw blurRad="88900" dist="38100" dir="5400000" sx="99000" sy="99000" algn="t" rotWithShape="0">
              <a:srgbClr val="088CCC">
                <a:alpha val="10000"/>
              </a:srgbClr>
            </a:outerShd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pPr defTabSz="1106170">
              <a:defRPr/>
            </a:pPr>
            <a:endParaRPr lang="zh-CN" altLang="en-US" sz="4785" dirty="0">
              <a:solidFill>
                <a:schemeClr val="bg1"/>
              </a:solidFill>
            </a:endParaRPr>
          </a:p>
        </p:txBody>
      </p:sp>
      <p:sp>
        <p:nvSpPr>
          <p:cNvPr id="15" name="矩形 14"/>
          <p:cNvSpPr/>
          <p:nvPr/>
        </p:nvSpPr>
        <p:spPr>
          <a:xfrm>
            <a:off x="699858" y="3623913"/>
            <a:ext cx="2493280" cy="338554"/>
          </a:xfrm>
          <a:prstGeom prst="rect">
            <a:avLst/>
          </a:prstGeom>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pPr algn="ctr" defTabSz="1106170">
              <a:defRPr/>
            </a:pPr>
            <a:r>
              <a:rPr lang="zh-CN" altLang="en-US" sz="1600" b="1" spc="300" dirty="0">
                <a:ln w="18415" cmpd="sng">
                  <a:noFill/>
                  <a:prstDash val="solid"/>
                </a:ln>
                <a:solidFill>
                  <a:srgbClr val="088CCC"/>
                </a:solidFill>
                <a:latin typeface="微软雅黑" panose="020B0503020204020204" pitchFamily="34" charset="-122"/>
                <a:ea typeface="微软雅黑" panose="020B0503020204020204" pitchFamily="34" charset="-122"/>
                <a:cs typeface="Arial" panose="020B0604020202020204" pitchFamily="34" charset="0"/>
              </a:rPr>
              <a:t>多年研发打造  </a:t>
            </a:r>
            <a:endParaRPr lang="en-US" altLang="en-US" sz="1600" b="1" spc="300" dirty="0">
              <a:ln w="18415" cmpd="sng">
                <a:noFill/>
                <a:prstDash val="solid"/>
              </a:ln>
              <a:solidFill>
                <a:srgbClr val="088CCC"/>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矩形 15"/>
          <p:cNvSpPr/>
          <p:nvPr/>
        </p:nvSpPr>
        <p:spPr>
          <a:xfrm>
            <a:off x="879541" y="4324675"/>
            <a:ext cx="2053387" cy="1967911"/>
          </a:xfrm>
          <a:prstGeom prst="rect">
            <a:avLst/>
          </a:prstGeom>
          <a:noFill/>
          <a:ln>
            <a:noFill/>
          </a:ln>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pPr algn="ctr" defTabSz="1106170">
              <a:buClr>
                <a:schemeClr val="accent2">
                  <a:lumMod val="60000"/>
                  <a:lumOff val="40000"/>
                </a:schemeClr>
              </a:buClr>
              <a:buSzPct val="70000"/>
              <a:defRPr/>
            </a:pPr>
            <a:r>
              <a:rPr lang="en-US" altLang="zh-CN" sz="2000" b="1" spc="120" dirty="0">
                <a:solidFill>
                  <a:srgbClr val="298CC5"/>
                </a:solidFill>
                <a:latin typeface="微软雅黑" panose="020B0503020204020204" pitchFamily="34" charset="-122"/>
                <a:ea typeface="微软雅黑" panose="020B0503020204020204" pitchFamily="34" charset="-122"/>
                <a:cs typeface="Arial" panose="020B0604020202020204" pitchFamily="34" charset="0"/>
              </a:rPr>
              <a:t>10+</a:t>
            </a:r>
          </a:p>
          <a:p>
            <a:pPr algn="ctr" defTabSz="1106170">
              <a:buClr>
                <a:schemeClr val="accent2">
                  <a:lumMod val="60000"/>
                  <a:lumOff val="40000"/>
                </a:schemeClr>
              </a:buClr>
              <a:buSzPct val="70000"/>
              <a:defRPr/>
            </a:pPr>
            <a:r>
              <a:rPr lang="zh-CN" altLang="en-US" sz="1100" dirty="0">
                <a:solidFill>
                  <a:srgbClr val="5F5D5D"/>
                </a:solidFill>
                <a:latin typeface="华文中宋" panose="02010600040101010101" pitchFamily="2" charset="-122"/>
                <a:ea typeface="华文中宋" panose="02010600040101010101" pitchFamily="2" charset="-122"/>
                <a:cs typeface="Arial" panose="020B0604020202020204" pitchFamily="34" charset="0"/>
              </a:rPr>
              <a:t>自</a:t>
            </a:r>
            <a:r>
              <a:rPr lang="en-US" altLang="zh-CN" sz="1100" dirty="0">
                <a:solidFill>
                  <a:srgbClr val="5F5D5D"/>
                </a:solidFill>
                <a:latin typeface="华文中宋" panose="02010600040101010101" pitchFamily="2" charset="-122"/>
                <a:ea typeface="华文中宋" panose="02010600040101010101" pitchFamily="2" charset="-122"/>
                <a:cs typeface="Arial" panose="020B0604020202020204" pitchFamily="34" charset="0"/>
              </a:rPr>
              <a:t>2013</a:t>
            </a:r>
            <a:r>
              <a:rPr lang="zh-CN" altLang="en-US" sz="1100" dirty="0">
                <a:solidFill>
                  <a:srgbClr val="5F5D5D"/>
                </a:solidFill>
                <a:latin typeface="华文中宋" panose="02010600040101010101" pitchFamily="2" charset="-122"/>
                <a:ea typeface="华文中宋" panose="02010600040101010101" pitchFamily="2" charset="-122"/>
                <a:cs typeface="Arial" panose="020B0604020202020204" pitchFamily="34" charset="0"/>
              </a:rPr>
              <a:t>年以来，十年来持续研发打造</a:t>
            </a:r>
            <a:endParaRPr lang="en-US" altLang="zh-CN" sz="1100" dirty="0">
              <a:solidFill>
                <a:srgbClr val="5F5D5D"/>
              </a:solidFill>
              <a:latin typeface="华文中宋" panose="02010600040101010101" pitchFamily="2" charset="-122"/>
              <a:ea typeface="华文中宋" panose="02010600040101010101" pitchFamily="2" charset="-122"/>
              <a:cs typeface="Arial" panose="020B0604020202020204" pitchFamily="34" charset="0"/>
            </a:endParaRPr>
          </a:p>
          <a:p>
            <a:pPr algn="ctr" defTabSz="1106170">
              <a:buClr>
                <a:schemeClr val="accent2">
                  <a:lumMod val="60000"/>
                  <a:lumOff val="40000"/>
                </a:schemeClr>
              </a:buClr>
              <a:buSzPct val="70000"/>
              <a:defRPr/>
            </a:pPr>
            <a:endParaRPr lang="en-US" altLang="zh-CN" sz="1100" dirty="0">
              <a:solidFill>
                <a:srgbClr val="5F5D5D"/>
              </a:solidFill>
              <a:latin typeface="微软雅黑" panose="020B0503020204020204" pitchFamily="34" charset="-122"/>
              <a:ea typeface="微软雅黑" panose="020B0503020204020204" pitchFamily="34" charset="-122"/>
              <a:cs typeface="Arial" panose="020B0604020202020204" pitchFamily="34" charset="0"/>
            </a:endParaRPr>
          </a:p>
          <a:p>
            <a:pPr algn="ctr" defTabSz="1106170">
              <a:buClr>
                <a:schemeClr val="accent2">
                  <a:lumMod val="60000"/>
                  <a:lumOff val="40000"/>
                </a:schemeClr>
              </a:buClr>
              <a:buSzPct val="70000"/>
              <a:defRPr/>
            </a:pPr>
            <a:r>
              <a:rPr lang="en-US" altLang="zh-CN" sz="2000" b="1" spc="120" dirty="0">
                <a:solidFill>
                  <a:srgbClr val="298CC5"/>
                </a:solidFill>
                <a:latin typeface="微软雅黑" panose="020B0503020204020204" pitchFamily="34" charset="-122"/>
                <a:ea typeface="微软雅黑" panose="020B0503020204020204" pitchFamily="34" charset="-122"/>
                <a:cs typeface="Arial" panose="020B0604020202020204" pitchFamily="34" charset="0"/>
              </a:rPr>
              <a:t>15+</a:t>
            </a:r>
          </a:p>
          <a:p>
            <a:pPr algn="ctr" defTabSz="1106170">
              <a:buClr>
                <a:schemeClr val="accent2">
                  <a:lumMod val="60000"/>
                  <a:lumOff val="40000"/>
                </a:schemeClr>
              </a:buClr>
              <a:buSzPct val="70000"/>
              <a:defRPr/>
            </a:pPr>
            <a:r>
              <a:rPr lang="zh-CN" altLang="en-US" sz="1100" dirty="0">
                <a:solidFill>
                  <a:srgbClr val="5F5D5D"/>
                </a:solidFill>
                <a:latin typeface="华文中宋" panose="02010600040101010101" pitchFamily="2" charset="-122"/>
                <a:ea typeface="华文中宋" panose="02010600040101010101" pitchFamily="2" charset="-122"/>
                <a:cs typeface="Arial" panose="020B0604020202020204" pitchFamily="34" charset="0"/>
              </a:rPr>
              <a:t>在超</a:t>
            </a:r>
            <a:r>
              <a:rPr lang="en-US" altLang="zh-CN" sz="1100" dirty="0">
                <a:solidFill>
                  <a:srgbClr val="5F5D5D"/>
                </a:solidFill>
                <a:latin typeface="华文中宋" panose="02010600040101010101" pitchFamily="2" charset="-122"/>
                <a:ea typeface="华文中宋" panose="02010600040101010101" pitchFamily="2" charset="-122"/>
                <a:cs typeface="Arial" panose="020B0604020202020204" pitchFamily="34" charset="0"/>
              </a:rPr>
              <a:t>15</a:t>
            </a:r>
            <a:r>
              <a:rPr lang="zh-CN" altLang="en-US" sz="1100" dirty="0">
                <a:solidFill>
                  <a:srgbClr val="5F5D5D"/>
                </a:solidFill>
                <a:latin typeface="华文中宋" panose="02010600040101010101" pitchFamily="2" charset="-122"/>
                <a:ea typeface="华文中宋" panose="02010600040101010101" pitchFamily="2" charset="-122"/>
                <a:cs typeface="Arial" panose="020B0604020202020204" pitchFamily="34" charset="0"/>
              </a:rPr>
              <a:t>个省份开展儿童青少年身体姿态和脊柱健康筛查</a:t>
            </a:r>
            <a:endParaRPr lang="en-US" altLang="zh-CN" sz="1100" dirty="0">
              <a:solidFill>
                <a:srgbClr val="5F5D5D"/>
              </a:solidFill>
              <a:latin typeface="华文中宋" panose="02010600040101010101" pitchFamily="2" charset="-122"/>
              <a:ea typeface="华文中宋" panose="02010600040101010101" pitchFamily="2" charset="-122"/>
              <a:cs typeface="Arial" panose="020B0604020202020204" pitchFamily="34" charset="0"/>
            </a:endParaRPr>
          </a:p>
          <a:p>
            <a:pPr algn="ctr" defTabSz="1106170">
              <a:buClr>
                <a:schemeClr val="accent2">
                  <a:lumMod val="60000"/>
                  <a:lumOff val="40000"/>
                </a:schemeClr>
              </a:buClr>
              <a:buSzPct val="70000"/>
              <a:defRPr/>
            </a:pPr>
            <a:endParaRPr lang="en-US" altLang="zh-CN" sz="1100" dirty="0">
              <a:solidFill>
                <a:srgbClr val="5F5D5D"/>
              </a:solidFill>
              <a:latin typeface="微软雅黑" panose="020B0503020204020204" pitchFamily="34" charset="-122"/>
              <a:ea typeface="微软雅黑" panose="020B0503020204020204" pitchFamily="34" charset="-122"/>
              <a:cs typeface="Arial" panose="020B0604020202020204" pitchFamily="34" charset="0"/>
            </a:endParaRPr>
          </a:p>
          <a:p>
            <a:pPr algn="ctr" defTabSz="1106170">
              <a:lnSpc>
                <a:spcPct val="150000"/>
              </a:lnSpc>
              <a:buClr>
                <a:schemeClr val="accent2">
                  <a:lumMod val="60000"/>
                  <a:lumOff val="40000"/>
                </a:schemeClr>
              </a:buClr>
              <a:buSzPct val="70000"/>
              <a:defRPr/>
            </a:pPr>
            <a:endParaRPr lang="zh-CN" altLang="en-US" sz="1200" dirty="0">
              <a:solidFill>
                <a:srgbClr val="5F5D5D"/>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9" name="直接连接符 18"/>
          <p:cNvCxnSpPr/>
          <p:nvPr/>
        </p:nvCxnSpPr>
        <p:spPr bwMode="auto">
          <a:xfrm>
            <a:off x="967128" y="4114760"/>
            <a:ext cx="2088232" cy="0"/>
          </a:xfrm>
          <a:prstGeom prst="line">
            <a:avLst/>
          </a:prstGeom>
          <a:solidFill>
            <a:schemeClr val="tx2"/>
          </a:solidFill>
          <a:ln w="12700" cap="flat" cmpd="sng" algn="ctr">
            <a:gradFill flip="none" rotWithShape="1">
              <a:gsLst>
                <a:gs pos="0">
                  <a:schemeClr val="accent1">
                    <a:lumMod val="5000"/>
                    <a:lumOff val="95000"/>
                  </a:schemeClr>
                </a:gs>
                <a:gs pos="49000">
                  <a:schemeClr val="accent1">
                    <a:lumMod val="45000"/>
                    <a:lumOff val="55000"/>
                    <a:alpha val="50000"/>
                  </a:schemeClr>
                </a:gs>
                <a:gs pos="62000">
                  <a:schemeClr val="accent1">
                    <a:lumMod val="45000"/>
                    <a:lumOff val="55000"/>
                    <a:alpha val="50000"/>
                  </a:schemeClr>
                </a:gs>
                <a:gs pos="100000">
                  <a:schemeClr val="bg1"/>
                </a:gs>
              </a:gsLst>
              <a:path path="circle">
                <a:fillToRect l="100000" t="100000"/>
              </a:path>
              <a:tileRect r="-100000" b="-100000"/>
            </a:gradFill>
            <a:prstDash val="solid"/>
            <a:round/>
            <a:headEnd type="none" w="lg" len="lg"/>
            <a:tailEnd type="none" w="lg" len="lg"/>
          </a:ln>
        </p:spPr>
      </p:cxnSp>
      <p:cxnSp>
        <p:nvCxnSpPr>
          <p:cNvPr id="20" name="直接连接符 19"/>
          <p:cNvCxnSpPr/>
          <p:nvPr/>
        </p:nvCxnSpPr>
        <p:spPr bwMode="auto">
          <a:xfrm>
            <a:off x="3761631" y="4114760"/>
            <a:ext cx="2088232" cy="0"/>
          </a:xfrm>
          <a:prstGeom prst="line">
            <a:avLst/>
          </a:prstGeom>
          <a:solidFill>
            <a:schemeClr val="tx2"/>
          </a:solidFill>
          <a:ln w="12700" cap="flat" cmpd="sng" algn="ctr">
            <a:gradFill flip="none" rotWithShape="1">
              <a:gsLst>
                <a:gs pos="0">
                  <a:schemeClr val="accent1">
                    <a:lumMod val="5000"/>
                    <a:lumOff val="95000"/>
                  </a:schemeClr>
                </a:gs>
                <a:gs pos="49000">
                  <a:schemeClr val="accent1">
                    <a:lumMod val="45000"/>
                    <a:lumOff val="55000"/>
                    <a:alpha val="50000"/>
                  </a:schemeClr>
                </a:gs>
                <a:gs pos="62000">
                  <a:schemeClr val="accent1">
                    <a:lumMod val="45000"/>
                    <a:lumOff val="55000"/>
                    <a:alpha val="50000"/>
                  </a:schemeClr>
                </a:gs>
                <a:gs pos="100000">
                  <a:schemeClr val="bg1"/>
                </a:gs>
              </a:gsLst>
              <a:path path="circle">
                <a:fillToRect l="100000" t="100000"/>
              </a:path>
              <a:tileRect r="-100000" b="-100000"/>
            </a:gradFill>
            <a:prstDash val="solid"/>
            <a:round/>
            <a:headEnd type="none" w="lg" len="lg"/>
            <a:tailEnd type="none" w="lg" len="lg"/>
          </a:ln>
        </p:spPr>
      </p:cxnSp>
      <p:pic>
        <p:nvPicPr>
          <p:cNvPr id="39" name="图片 38"/>
          <p:cNvPicPr>
            <a:picLocks noChangeAspect="1"/>
          </p:cNvPicPr>
          <p:nvPr/>
        </p:nvPicPr>
        <p:blipFill rotWithShape="1">
          <a:blip r:embed="rId3"/>
          <a:srcRect l="813" r="-1"/>
          <a:stretch>
            <a:fillRect/>
          </a:stretch>
        </p:blipFill>
        <p:spPr>
          <a:xfrm>
            <a:off x="6071824" y="1193344"/>
            <a:ext cx="6120175" cy="2659566"/>
          </a:xfrm>
          <a:prstGeom prst="rect">
            <a:avLst/>
          </a:prstGeom>
        </p:spPr>
      </p:pic>
      <p:sp>
        <p:nvSpPr>
          <p:cNvPr id="24" name="矩形 23"/>
          <p:cNvSpPr/>
          <p:nvPr/>
        </p:nvSpPr>
        <p:spPr bwMode="auto">
          <a:xfrm>
            <a:off x="6069118" y="1193343"/>
            <a:ext cx="6129234" cy="2659566"/>
          </a:xfrm>
          <a:prstGeom prst="rect">
            <a:avLst/>
          </a:prstGeom>
          <a:gradFill flip="none" rotWithShape="1">
            <a:gsLst>
              <a:gs pos="0">
                <a:srgbClr val="088CCC"/>
              </a:gs>
              <a:gs pos="100000">
                <a:srgbClr val="088CCC">
                  <a:alpha val="2000"/>
                </a:srgbClr>
              </a:gs>
            </a:gsLst>
            <a:lin ang="0" scaled="1"/>
            <a:tileRect/>
          </a:gradFill>
          <a:ln>
            <a:noFill/>
          </a:ln>
        </p:spPr>
        <p:txBody>
          <a:bodyPr wrap="square" lIns="108000" tIns="54000" rIns="108000" bIns="54000" numCol="1" spcCol="72000" rtlCol="0" anchor="ctr">
            <a:noAutofit/>
          </a:bodyPr>
          <a:lstStyle/>
          <a:p>
            <a:pPr algn="ctr">
              <a:lnSpc>
                <a:spcPct val="110000"/>
              </a:lnSpc>
              <a:spcBef>
                <a:spcPct val="0"/>
              </a:spcBef>
              <a:buFont typeface="Wingdings" panose="05000000000000000000" charset="0"/>
              <a:buNone/>
            </a:pPr>
            <a:endParaRPr lang="zh-CN" alt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25" name="Freeform 7"/>
          <p:cNvSpPr/>
          <p:nvPr/>
        </p:nvSpPr>
        <p:spPr bwMode="auto">
          <a:xfrm rot="10800000">
            <a:off x="9071673" y="3499816"/>
            <a:ext cx="2609759" cy="2664130"/>
          </a:xfrm>
          <a:prstGeom prst="roundRect">
            <a:avLst>
              <a:gd name="adj" fmla="val 3090"/>
            </a:avLst>
          </a:prstGeom>
          <a:solidFill>
            <a:schemeClr val="bg1"/>
          </a:solidFill>
          <a:ln>
            <a:noFill/>
          </a:ln>
          <a:effectLst>
            <a:outerShdw blurRad="88900" dist="38100" dir="5400000" sx="99000" sy="99000" algn="t" rotWithShape="0">
              <a:srgbClr val="088CCC">
                <a:alpha val="10000"/>
              </a:srgbClr>
            </a:outerShd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pPr defTabSz="1106170">
              <a:defRPr/>
            </a:pPr>
            <a:endParaRPr lang="zh-CN" altLang="en-US" sz="4785" dirty="0">
              <a:solidFill>
                <a:schemeClr val="bg1"/>
              </a:solidFill>
            </a:endParaRPr>
          </a:p>
        </p:txBody>
      </p:sp>
      <p:sp>
        <p:nvSpPr>
          <p:cNvPr id="26" name="Freeform 7"/>
          <p:cNvSpPr/>
          <p:nvPr/>
        </p:nvSpPr>
        <p:spPr bwMode="auto">
          <a:xfrm rot="10800000">
            <a:off x="6260760" y="3499817"/>
            <a:ext cx="2609759" cy="2664130"/>
          </a:xfrm>
          <a:prstGeom prst="roundRect">
            <a:avLst>
              <a:gd name="adj" fmla="val 3090"/>
            </a:avLst>
          </a:prstGeom>
          <a:solidFill>
            <a:schemeClr val="bg1"/>
          </a:solidFill>
          <a:ln>
            <a:noFill/>
          </a:ln>
          <a:effectLst>
            <a:outerShdw blurRad="88900" dist="38100" dir="5400000" sx="99000" sy="99000" algn="t" rotWithShape="0">
              <a:srgbClr val="088CCC">
                <a:alpha val="10000"/>
              </a:srgbClr>
            </a:outerShd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pPr defTabSz="1106170">
              <a:defRPr/>
            </a:pPr>
            <a:endParaRPr lang="zh-CN" altLang="en-US" sz="4785" dirty="0">
              <a:solidFill>
                <a:schemeClr val="bg1"/>
              </a:solidFill>
            </a:endParaRPr>
          </a:p>
        </p:txBody>
      </p:sp>
      <p:sp>
        <p:nvSpPr>
          <p:cNvPr id="27" name="矩形 26"/>
          <p:cNvSpPr/>
          <p:nvPr/>
        </p:nvSpPr>
        <p:spPr>
          <a:xfrm>
            <a:off x="9122775" y="3623913"/>
            <a:ext cx="2488916" cy="338554"/>
          </a:xfrm>
          <a:prstGeom prst="rect">
            <a:avLst/>
          </a:prstGeom>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pPr algn="ctr" defTabSz="1106170">
              <a:defRPr/>
            </a:pPr>
            <a:r>
              <a:rPr lang="zh-CN" altLang="en-US" sz="1600" b="1" spc="300" dirty="0">
                <a:ln w="18415" cmpd="sng">
                  <a:noFill/>
                  <a:prstDash val="solid"/>
                </a:ln>
                <a:solidFill>
                  <a:srgbClr val="088CCC"/>
                </a:solidFill>
                <a:latin typeface="微软雅黑" panose="020B0503020204020204" pitchFamily="34" charset="-122"/>
                <a:ea typeface="微软雅黑" panose="020B0503020204020204" pitchFamily="34" charset="-122"/>
                <a:cs typeface="Arial" panose="020B0604020202020204" pitchFamily="34" charset="0"/>
              </a:rPr>
              <a:t>广泛实践应用</a:t>
            </a:r>
            <a:endParaRPr lang="en-US" altLang="en-US" sz="1600" b="1" spc="300" dirty="0">
              <a:ln w="18415" cmpd="sng">
                <a:noFill/>
                <a:prstDash val="solid"/>
              </a:ln>
              <a:solidFill>
                <a:srgbClr val="088CCC"/>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矩形 29"/>
          <p:cNvSpPr/>
          <p:nvPr/>
        </p:nvSpPr>
        <p:spPr>
          <a:xfrm>
            <a:off x="9480448" y="4391848"/>
            <a:ext cx="1806405" cy="1015663"/>
          </a:xfrm>
          <a:prstGeom prst="rect">
            <a:avLst/>
          </a:prstGeom>
          <a:noFill/>
          <a:ln>
            <a:noFill/>
          </a:ln>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pPr algn="ctr" defTabSz="1106170">
              <a:buClr>
                <a:schemeClr val="accent2">
                  <a:lumMod val="60000"/>
                  <a:lumOff val="40000"/>
                </a:schemeClr>
              </a:buClr>
              <a:buSzPct val="70000"/>
              <a:defRPr/>
            </a:pPr>
            <a:r>
              <a:rPr lang="en-US" altLang="zh-CN" sz="2400" b="1" spc="120" dirty="0">
                <a:solidFill>
                  <a:srgbClr val="298CC5"/>
                </a:solidFill>
                <a:latin typeface="微软雅黑" panose="020B0503020204020204" pitchFamily="34" charset="-122"/>
                <a:ea typeface="微软雅黑" panose="020B0503020204020204" pitchFamily="34" charset="-122"/>
                <a:cs typeface="Arial" panose="020B0604020202020204" pitchFamily="34" charset="0"/>
              </a:rPr>
              <a:t>100,000+</a:t>
            </a:r>
          </a:p>
          <a:p>
            <a:pPr algn="ctr" defTabSz="1106170">
              <a:buClr>
                <a:schemeClr val="accent2">
                  <a:lumMod val="60000"/>
                  <a:lumOff val="40000"/>
                </a:schemeClr>
              </a:buClr>
              <a:buSzPct val="70000"/>
              <a:defRPr/>
            </a:pPr>
            <a:r>
              <a:rPr lang="zh-CN" altLang="en-US" sz="1200" dirty="0">
                <a:solidFill>
                  <a:srgbClr val="5F5D5D"/>
                </a:solidFill>
                <a:latin typeface="华文中宋" panose="02010600040101010101" pitchFamily="2" charset="-122"/>
                <a:ea typeface="华文中宋" panose="02010600040101010101" pitchFamily="2" charset="-122"/>
                <a:cs typeface="Arial" panose="020B0604020202020204" pitchFamily="34" charset="0"/>
              </a:rPr>
              <a:t>基于超</a:t>
            </a:r>
            <a:r>
              <a:rPr lang="en-US" altLang="zh-CN" sz="1200" dirty="0">
                <a:solidFill>
                  <a:srgbClr val="5F5D5D"/>
                </a:solidFill>
                <a:latin typeface="华文中宋" panose="02010600040101010101" pitchFamily="2" charset="-122"/>
                <a:ea typeface="华文中宋" panose="02010600040101010101" pitchFamily="2" charset="-122"/>
                <a:cs typeface="Arial" panose="020B0604020202020204" pitchFamily="34" charset="0"/>
              </a:rPr>
              <a:t>10</a:t>
            </a:r>
            <a:r>
              <a:rPr lang="zh-CN" altLang="en-US" sz="1200" dirty="0">
                <a:solidFill>
                  <a:srgbClr val="5F5D5D"/>
                </a:solidFill>
                <a:latin typeface="华文中宋" panose="02010600040101010101" pitchFamily="2" charset="-122"/>
                <a:ea typeface="华文中宋" panose="02010600040101010101" pitchFamily="2" charset="-122"/>
                <a:cs typeface="Arial" panose="020B0604020202020204" pitchFamily="34" charset="0"/>
              </a:rPr>
              <a:t>万人次的儿童青少年身体姿态与脊柱健康测试数据</a:t>
            </a:r>
            <a:endParaRPr lang="en-US" altLang="zh-CN" sz="1200" dirty="0">
              <a:solidFill>
                <a:srgbClr val="5F5D5D"/>
              </a:solidFill>
              <a:latin typeface="华文中宋" panose="02010600040101010101" pitchFamily="2" charset="-122"/>
              <a:ea typeface="华文中宋" panose="02010600040101010101" pitchFamily="2" charset="-122"/>
              <a:cs typeface="Arial" panose="020B0604020202020204" pitchFamily="34" charset="0"/>
            </a:endParaRPr>
          </a:p>
        </p:txBody>
      </p:sp>
      <p:sp>
        <p:nvSpPr>
          <p:cNvPr id="32" name="矩形 31"/>
          <p:cNvSpPr/>
          <p:nvPr/>
        </p:nvSpPr>
        <p:spPr>
          <a:xfrm>
            <a:off x="6351431" y="3623913"/>
            <a:ext cx="2454292" cy="338554"/>
          </a:xfrm>
          <a:prstGeom prst="rect">
            <a:avLst/>
          </a:prstGeom>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pPr algn="ctr" defTabSz="1106170">
              <a:defRPr/>
            </a:pPr>
            <a:r>
              <a:rPr lang="zh-CN" altLang="en-US" sz="1600" b="1" spc="300" dirty="0">
                <a:ln w="18415" cmpd="sng">
                  <a:noFill/>
                  <a:prstDash val="solid"/>
                </a:ln>
                <a:solidFill>
                  <a:srgbClr val="088CCC"/>
                </a:solidFill>
                <a:latin typeface="微软雅黑" panose="020B0503020204020204" pitchFamily="34" charset="-122"/>
                <a:ea typeface="微软雅黑" panose="020B0503020204020204" pitchFamily="34" charset="-122"/>
                <a:cs typeface="Arial" panose="020B0604020202020204" pitchFamily="34" charset="0"/>
              </a:rPr>
              <a:t>顶尖专家授课</a:t>
            </a:r>
            <a:endParaRPr lang="en-US" altLang="en-US" sz="1600" b="1" spc="300" dirty="0">
              <a:ln w="18415" cmpd="sng">
                <a:noFill/>
                <a:prstDash val="solid"/>
              </a:ln>
              <a:solidFill>
                <a:srgbClr val="088CCC"/>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3" name="矩形 32"/>
          <p:cNvSpPr/>
          <p:nvPr/>
        </p:nvSpPr>
        <p:spPr>
          <a:xfrm>
            <a:off x="6489328" y="4391848"/>
            <a:ext cx="2186671" cy="969496"/>
          </a:xfrm>
          <a:prstGeom prst="rect">
            <a:avLst/>
          </a:prstGeom>
          <a:noFill/>
          <a:ln>
            <a:noFill/>
          </a:ln>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pPr algn="ctr" defTabSz="1106170">
              <a:buClr>
                <a:schemeClr val="accent2">
                  <a:lumMod val="60000"/>
                  <a:lumOff val="40000"/>
                </a:schemeClr>
              </a:buClr>
              <a:buSzPct val="70000"/>
              <a:defRPr/>
            </a:pPr>
            <a:r>
              <a:rPr lang="en-US" altLang="zh-CN" sz="2400" b="1" spc="120" dirty="0">
                <a:solidFill>
                  <a:srgbClr val="298CC5"/>
                </a:solidFill>
                <a:latin typeface="微软雅黑" panose="020B0503020204020204" pitchFamily="34" charset="-122"/>
                <a:ea typeface="微软雅黑" panose="020B0503020204020204" pitchFamily="34" charset="-122"/>
                <a:cs typeface="Arial" panose="020B0604020202020204" pitchFamily="34" charset="0"/>
              </a:rPr>
              <a:t>50+</a:t>
            </a:r>
          </a:p>
          <a:p>
            <a:pPr algn="ctr" defTabSz="1106170">
              <a:buClr>
                <a:schemeClr val="accent2">
                  <a:lumMod val="60000"/>
                  <a:lumOff val="40000"/>
                </a:schemeClr>
              </a:buClr>
              <a:buSzPct val="70000"/>
              <a:defRPr/>
            </a:pPr>
            <a:r>
              <a:rPr lang="zh-CN" altLang="en-US" sz="1100" dirty="0">
                <a:solidFill>
                  <a:srgbClr val="5F5D5D"/>
                </a:solidFill>
                <a:latin typeface="华文中宋" panose="02010600040101010101" pitchFamily="2" charset="-122"/>
                <a:ea typeface="华文中宋" panose="02010600040101010101" pitchFamily="2" charset="-122"/>
                <a:cs typeface="Arial" panose="020B0604020202020204" pitchFamily="34" charset="0"/>
              </a:rPr>
              <a:t>联合国际国内体育、医疗、卫生、健康、教育等领域的权威、知名专家组建专家授课团队</a:t>
            </a:r>
            <a:endParaRPr lang="en-US" altLang="zh-CN" sz="1100" dirty="0">
              <a:solidFill>
                <a:srgbClr val="5F5D5D"/>
              </a:solidFill>
              <a:latin typeface="华文中宋" panose="02010600040101010101" pitchFamily="2" charset="-122"/>
              <a:ea typeface="华文中宋" panose="02010600040101010101" pitchFamily="2" charset="-122"/>
              <a:cs typeface="Arial" panose="020B0604020202020204" pitchFamily="34" charset="0"/>
            </a:endParaRPr>
          </a:p>
        </p:txBody>
      </p:sp>
      <p:cxnSp>
        <p:nvCxnSpPr>
          <p:cNvPr id="34" name="直接连接符 33"/>
          <p:cNvCxnSpPr/>
          <p:nvPr/>
        </p:nvCxnSpPr>
        <p:spPr bwMode="auto">
          <a:xfrm>
            <a:off x="6603231" y="4114760"/>
            <a:ext cx="2088232" cy="0"/>
          </a:xfrm>
          <a:prstGeom prst="line">
            <a:avLst/>
          </a:prstGeom>
          <a:solidFill>
            <a:schemeClr val="tx2"/>
          </a:solidFill>
          <a:ln w="12700" cap="flat" cmpd="sng" algn="ctr">
            <a:gradFill flip="none" rotWithShape="1">
              <a:gsLst>
                <a:gs pos="0">
                  <a:schemeClr val="accent1">
                    <a:lumMod val="5000"/>
                    <a:lumOff val="95000"/>
                  </a:schemeClr>
                </a:gs>
                <a:gs pos="49000">
                  <a:schemeClr val="accent1">
                    <a:lumMod val="45000"/>
                    <a:lumOff val="55000"/>
                    <a:alpha val="50000"/>
                  </a:schemeClr>
                </a:gs>
                <a:gs pos="62000">
                  <a:schemeClr val="accent1">
                    <a:lumMod val="45000"/>
                    <a:lumOff val="55000"/>
                    <a:alpha val="50000"/>
                  </a:schemeClr>
                </a:gs>
                <a:gs pos="100000">
                  <a:schemeClr val="bg1"/>
                </a:gs>
              </a:gsLst>
              <a:path path="circle">
                <a:fillToRect l="100000" t="100000"/>
              </a:path>
              <a:tileRect r="-100000" b="-100000"/>
            </a:gradFill>
            <a:prstDash val="solid"/>
            <a:round/>
            <a:headEnd type="none" w="lg" len="lg"/>
            <a:tailEnd type="none" w="lg" len="lg"/>
          </a:ln>
        </p:spPr>
      </p:cxnSp>
      <p:cxnSp>
        <p:nvCxnSpPr>
          <p:cNvPr id="35" name="直接连接符 34"/>
          <p:cNvCxnSpPr/>
          <p:nvPr/>
        </p:nvCxnSpPr>
        <p:spPr bwMode="auto">
          <a:xfrm>
            <a:off x="9339535" y="4114760"/>
            <a:ext cx="2088232" cy="0"/>
          </a:xfrm>
          <a:prstGeom prst="line">
            <a:avLst/>
          </a:prstGeom>
          <a:solidFill>
            <a:schemeClr val="tx2"/>
          </a:solidFill>
          <a:ln w="12700" cap="flat" cmpd="sng" algn="ctr">
            <a:gradFill flip="none" rotWithShape="1">
              <a:gsLst>
                <a:gs pos="0">
                  <a:schemeClr val="accent1">
                    <a:lumMod val="5000"/>
                    <a:lumOff val="95000"/>
                  </a:schemeClr>
                </a:gs>
                <a:gs pos="49000">
                  <a:schemeClr val="accent1">
                    <a:lumMod val="45000"/>
                    <a:lumOff val="55000"/>
                    <a:alpha val="50000"/>
                  </a:schemeClr>
                </a:gs>
                <a:gs pos="62000">
                  <a:schemeClr val="accent1">
                    <a:lumMod val="45000"/>
                    <a:lumOff val="55000"/>
                    <a:alpha val="50000"/>
                  </a:schemeClr>
                </a:gs>
                <a:gs pos="100000">
                  <a:schemeClr val="bg1"/>
                </a:gs>
              </a:gsLst>
              <a:path path="circle">
                <a:fillToRect l="100000" t="100000"/>
              </a:path>
              <a:tileRect r="-100000" b="-100000"/>
            </a:gradFill>
            <a:prstDash val="solid"/>
            <a:round/>
            <a:headEnd type="none" w="lg" len="lg"/>
            <a:tailEnd type="none" w="lg" len="lg"/>
          </a:ln>
        </p:spPr>
      </p:cxnSp>
      <p:sp>
        <p:nvSpPr>
          <p:cNvPr id="18" name="矩形 17"/>
          <p:cNvSpPr/>
          <p:nvPr/>
        </p:nvSpPr>
        <p:spPr>
          <a:xfrm>
            <a:off x="651482" y="1652223"/>
            <a:ext cx="6348392" cy="1230593"/>
          </a:xfrm>
          <a:prstGeom prst="rect">
            <a:avLst/>
          </a:prstGeom>
        </p:spPr>
        <p:txBody>
          <a:bodyPr wrap="square">
            <a:spAutoFit/>
          </a:bodyPr>
          <a:lstStyle/>
          <a:p>
            <a:pPr>
              <a:lnSpc>
                <a:spcPct val="200000"/>
              </a:lnSpc>
            </a:pPr>
            <a:r>
              <a:rPr lang="zh-CN" altLang="en-US" sz="2000" b="1" dirty="0">
                <a:solidFill>
                  <a:schemeClr val="bg1"/>
                </a:solidFill>
                <a:latin typeface="微软雅黑" panose="020B0503020204020204" pitchFamily="34" charset="-122"/>
                <a:ea typeface="微软雅黑" panose="020B0503020204020204" pitchFamily="34" charset="-122"/>
              </a:rPr>
              <a:t>以儿童青少年身体姿态与脊柱健康为核心，打</a:t>
            </a:r>
            <a:endParaRPr lang="en-US" altLang="zh-CN" sz="2000" b="1" dirty="0">
              <a:solidFill>
                <a:schemeClr val="bg1"/>
              </a:solidFill>
              <a:latin typeface="微软雅黑" panose="020B0503020204020204" pitchFamily="34" charset="-122"/>
              <a:ea typeface="微软雅黑" panose="020B0503020204020204" pitchFamily="34" charset="-122"/>
            </a:endParaRPr>
          </a:p>
          <a:p>
            <a:pPr>
              <a:lnSpc>
                <a:spcPct val="200000"/>
              </a:lnSpc>
            </a:pPr>
            <a:r>
              <a:rPr lang="zh-CN" altLang="en-US" sz="2000" b="1" dirty="0">
                <a:solidFill>
                  <a:schemeClr val="bg1"/>
                </a:solidFill>
                <a:latin typeface="微软雅黑" panose="020B0503020204020204" pitchFamily="34" charset="-122"/>
                <a:ea typeface="微软雅黑" panose="020B0503020204020204" pitchFamily="34" charset="-122"/>
              </a:rPr>
              <a:t>造国内最权威、最科学的运动干预数字化解决方案</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直接连接符 27"/>
          <p:cNvCxnSpPr/>
          <p:nvPr/>
        </p:nvCxnSpPr>
        <p:spPr>
          <a:xfrm flipV="1">
            <a:off x="0" y="634999"/>
            <a:ext cx="4174067" cy="1"/>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8212667" y="634999"/>
            <a:ext cx="3979333" cy="1"/>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4660474" y="404167"/>
            <a:ext cx="2954656" cy="461665"/>
          </a:xfrm>
          <a:prstGeom prst="rect">
            <a:avLst/>
          </a:prstGeom>
          <a:noFill/>
        </p:spPr>
        <p:txBody>
          <a:bodyPr wrap="none" rtlCol="0">
            <a:spAutoFit/>
            <a:scene3d>
              <a:camera prst="orthographicFront"/>
              <a:lightRig rig="threePt" dir="t"/>
            </a:scene3d>
            <a:sp3d contourW="12700"/>
          </a:bodyPr>
          <a:lstStyle/>
          <a:p>
            <a:pPr algn="ctr"/>
            <a:r>
              <a:rPr lang="zh-CN" altLang="en-US" sz="2400" dirty="0">
                <a:latin typeface="思源黑体 Normal" panose="020B0400000000000000" pitchFamily="34" charset="-122"/>
                <a:ea typeface="思源黑体 Normal" panose="020B0400000000000000" pitchFamily="34" charset="-122"/>
              </a:rPr>
              <a:t>儿童青少年脊柱健康</a:t>
            </a:r>
          </a:p>
        </p:txBody>
      </p:sp>
      <p:grpSp>
        <p:nvGrpSpPr>
          <p:cNvPr id="2" name="组合 1"/>
          <p:cNvGrpSpPr/>
          <p:nvPr/>
        </p:nvGrpSpPr>
        <p:grpSpPr>
          <a:xfrm>
            <a:off x="1367475" y="1548930"/>
            <a:ext cx="2678400" cy="5035674"/>
            <a:chOff x="6142475" y="1268754"/>
            <a:chExt cx="2678400" cy="5035674"/>
          </a:xfrm>
        </p:grpSpPr>
        <p:pic>
          <p:nvPicPr>
            <p:cNvPr id="3" name="图片 2"/>
            <p:cNvPicPr>
              <a:picLocks noChangeAspect="1"/>
            </p:cNvPicPr>
            <p:nvPr/>
          </p:nvPicPr>
          <p:blipFill>
            <a:blip r:embed="rId3"/>
            <a:stretch>
              <a:fillRect/>
            </a:stretch>
          </p:blipFill>
          <p:spPr>
            <a:xfrm>
              <a:off x="6142475" y="3499989"/>
              <a:ext cx="2678400" cy="2804439"/>
            </a:xfrm>
            <a:prstGeom prst="rect">
              <a:avLst/>
            </a:prstGeom>
          </p:spPr>
        </p:pic>
        <p:sp>
          <p:nvSpPr>
            <p:cNvPr id="4" name="矩形 3"/>
            <p:cNvSpPr/>
            <p:nvPr/>
          </p:nvSpPr>
          <p:spPr bwMode="auto">
            <a:xfrm flipV="1">
              <a:off x="6142475" y="1268754"/>
              <a:ext cx="2678400" cy="5035673"/>
            </a:xfrm>
            <a:prstGeom prst="rect">
              <a:avLst/>
            </a:prstGeom>
            <a:gradFill flip="none" rotWithShape="1">
              <a:gsLst>
                <a:gs pos="28000">
                  <a:srgbClr val="F4F6F8">
                    <a:alpha val="97000"/>
                  </a:srgbClr>
                </a:gs>
                <a:gs pos="1000">
                  <a:srgbClr val="F5F7F9"/>
                </a:gs>
                <a:gs pos="84000">
                  <a:srgbClr val="92C7E6">
                    <a:alpha val="67000"/>
                  </a:srgbClr>
                </a:gs>
                <a:gs pos="64000">
                  <a:schemeClr val="bg1">
                    <a:alpha val="84000"/>
                  </a:schemeClr>
                </a:gs>
                <a:gs pos="46000">
                  <a:srgbClr val="F4F6F8"/>
                </a:gs>
                <a:gs pos="0">
                  <a:srgbClr val="007EC5">
                    <a:alpha val="32000"/>
                  </a:srgbClr>
                </a:gs>
                <a:gs pos="100000">
                  <a:srgbClr val="1D90D1">
                    <a:alpha val="63000"/>
                  </a:srgbClr>
                </a:gs>
              </a:gsLst>
              <a:lin ang="16200000" scaled="0"/>
              <a:tileRect/>
            </a:gradFill>
            <a:ln w="28575" cap="flat" cmpd="sng" algn="ctr">
              <a:noFill/>
              <a:prstDash val="solid"/>
            </a:ln>
            <a:effectLst>
              <a:outerShdw blurRad="50800" dist="38100" algn="l" rotWithShape="0">
                <a:schemeClr val="bg2">
                  <a:lumMod val="20000"/>
                  <a:lumOff val="80000"/>
                  <a:alpha val="40000"/>
                </a:schemeClr>
              </a:outerShdw>
            </a:effectLst>
          </p:spPr>
          <p:txBody>
            <a:bodyPr anchor="ctr"/>
            <a:lstStyle/>
            <a:p>
              <a:pPr algn="ctr" defTabSz="911225" fontAlgn="auto">
                <a:spcBef>
                  <a:spcPts val="0"/>
                </a:spcBef>
                <a:spcAft>
                  <a:spcPts val="0"/>
                </a:spcAft>
                <a:defRPr/>
              </a:pPr>
              <a:endParaRPr lang="zh-CN" altLang="en-US" sz="1795" kern="0" dirty="0">
                <a:solidFill>
                  <a:srgbClr val="578BC5"/>
                </a:solidFill>
                <a:latin typeface="Calibri" panose="020F0502020204030204"/>
                <a:ea typeface="宋体" pitchFamily="2" charset="-122"/>
              </a:endParaRPr>
            </a:p>
          </p:txBody>
        </p:sp>
        <p:sp>
          <p:nvSpPr>
            <p:cNvPr id="5" name="文本框 18"/>
            <p:cNvSpPr txBox="1"/>
            <p:nvPr/>
          </p:nvSpPr>
          <p:spPr>
            <a:xfrm>
              <a:off x="6332640" y="2329351"/>
              <a:ext cx="2488234" cy="2829685"/>
            </a:xfrm>
            <a:prstGeom prst="rect">
              <a:avLst/>
            </a:prstGeom>
            <a:noFill/>
          </p:spPr>
          <p:txBody>
            <a:bodyPr wrap="square" rtlCol="0">
              <a:spAutoFit/>
            </a:bodyPr>
            <a:lstStyle/>
            <a:p>
              <a:pPr algn="ctr" eaLnBrk="0" hangingPunct="0">
                <a:lnSpc>
                  <a:spcPct val="150000"/>
                </a:lnSpc>
                <a:spcBef>
                  <a:spcPts val="200"/>
                </a:spcBef>
                <a:defRPr/>
              </a:pPr>
              <a:r>
                <a:rPr lang="zh-CN" altLang="en-US" sz="1600" b="1" dirty="0">
                  <a:solidFill>
                    <a:srgbClr val="007EC5"/>
                  </a:solidFill>
                  <a:latin typeface="+mn-ea"/>
                  <a:ea typeface="+mn-ea"/>
                </a:rPr>
                <a:t>国家体育总局体育科学研究所自主研发</a:t>
              </a:r>
              <a:r>
                <a:rPr lang="en-US" altLang="zh-CN" sz="1600" b="1" dirty="0">
                  <a:solidFill>
                    <a:srgbClr val="007EC5"/>
                  </a:solidFill>
                  <a:latin typeface="+mn-ea"/>
                  <a:ea typeface="+mn-ea"/>
                </a:rPr>
                <a:t> </a:t>
              </a:r>
            </a:p>
            <a:p>
              <a:pPr algn="ctr" eaLnBrk="0" hangingPunct="0">
                <a:lnSpc>
                  <a:spcPct val="150000"/>
                </a:lnSpc>
                <a:defRPr/>
              </a:pPr>
              <a:r>
                <a:rPr lang="zh-CN" altLang="en-US" sz="1200" dirty="0">
                  <a:solidFill>
                    <a:schemeClr val="bg1">
                      <a:lumMod val="50000"/>
                    </a:schemeClr>
                  </a:solidFill>
                  <a:latin typeface="+mn-ea"/>
                  <a:ea typeface="+mn-ea"/>
                </a:rPr>
                <a:t>根据中国</a:t>
              </a:r>
              <a:r>
                <a:rPr lang="zh-CN" altLang="en-US" sz="1200" dirty="0">
                  <a:solidFill>
                    <a:schemeClr val="bg1">
                      <a:lumMod val="50000"/>
                    </a:schemeClr>
                  </a:solidFill>
                  <a:latin typeface="+mn-ea"/>
                </a:rPr>
                <a:t>标准，基于全国</a:t>
              </a:r>
              <a:endParaRPr lang="en-US" altLang="zh-CN" sz="1200" dirty="0">
                <a:solidFill>
                  <a:schemeClr val="bg1">
                    <a:lumMod val="50000"/>
                  </a:schemeClr>
                </a:solidFill>
                <a:latin typeface="+mn-ea"/>
              </a:endParaRPr>
            </a:p>
            <a:p>
              <a:pPr algn="ctr" eaLnBrk="0" hangingPunct="0">
                <a:lnSpc>
                  <a:spcPct val="150000"/>
                </a:lnSpc>
                <a:defRPr/>
              </a:pPr>
              <a:r>
                <a:rPr lang="en-US" altLang="zh-CN" sz="1200" dirty="0">
                  <a:solidFill>
                    <a:schemeClr val="bg1">
                      <a:lumMod val="50000"/>
                    </a:schemeClr>
                  </a:solidFill>
                  <a:latin typeface="+mn-ea"/>
                  <a:ea typeface="+mn-ea"/>
                </a:rPr>
                <a:t>100</a:t>
              </a:r>
              <a:r>
                <a:rPr lang="en-US" altLang="zh-CN" sz="1200" dirty="0">
                  <a:solidFill>
                    <a:schemeClr val="bg1">
                      <a:lumMod val="50000"/>
                    </a:schemeClr>
                  </a:solidFill>
                  <a:latin typeface="+mn-ea"/>
                </a:rPr>
                <a:t>,</a:t>
              </a:r>
              <a:r>
                <a:rPr lang="en-US" altLang="zh-CN" sz="1200" dirty="0">
                  <a:solidFill>
                    <a:schemeClr val="bg1">
                      <a:lumMod val="50000"/>
                    </a:schemeClr>
                  </a:solidFill>
                  <a:latin typeface="+mn-ea"/>
                  <a:ea typeface="+mn-ea"/>
                </a:rPr>
                <a:t>000+</a:t>
              </a:r>
              <a:r>
                <a:rPr lang="zh-CN" altLang="en-US" sz="1200" dirty="0">
                  <a:solidFill>
                    <a:schemeClr val="bg1">
                      <a:lumMod val="50000"/>
                    </a:schemeClr>
                  </a:solidFill>
                  <a:latin typeface="+mn-ea"/>
                  <a:ea typeface="+mn-ea"/>
                </a:rPr>
                <a:t>人次儿童青少年测试数据，</a:t>
              </a:r>
              <a:r>
                <a:rPr lang="zh-CN" altLang="en-US" sz="1200" dirty="0">
                  <a:solidFill>
                    <a:srgbClr val="C00000"/>
                  </a:solidFill>
                  <a:latin typeface="+mn-ea"/>
                  <a:ea typeface="+mn-ea"/>
                </a:rPr>
                <a:t>自主研发</a:t>
              </a:r>
              <a:r>
                <a:rPr lang="zh-CN" altLang="en-US" sz="1200" dirty="0">
                  <a:solidFill>
                    <a:schemeClr val="bg1">
                      <a:lumMod val="50000"/>
                    </a:schemeClr>
                  </a:solidFill>
                  <a:latin typeface="+mn-ea"/>
                  <a:ea typeface="+mn-ea"/>
                </a:rPr>
                <a:t>适合中国儿童青少年骨骼特点与生长规律的</a:t>
              </a:r>
              <a:r>
                <a:rPr lang="zh-CN" altLang="en-US" sz="1200" dirty="0">
                  <a:solidFill>
                    <a:srgbClr val="C00000"/>
                  </a:solidFill>
                  <a:latin typeface="+mn-ea"/>
                  <a:ea typeface="+mn-ea"/>
                </a:rPr>
                <a:t>算法模型</a:t>
              </a:r>
              <a:r>
                <a:rPr lang="zh-CN" altLang="en-US" sz="1200" dirty="0">
                  <a:solidFill>
                    <a:schemeClr val="bg1">
                      <a:lumMod val="50000"/>
                    </a:schemeClr>
                  </a:solidFill>
                  <a:latin typeface="+mn-ea"/>
                  <a:ea typeface="+mn-ea"/>
                </a:rPr>
                <a:t>，</a:t>
              </a:r>
              <a:r>
                <a:rPr lang="zh-CN" altLang="en-US" sz="1200" dirty="0">
                  <a:solidFill>
                    <a:schemeClr val="bg1">
                      <a:lumMod val="50000"/>
                    </a:schemeClr>
                  </a:solidFill>
                  <a:latin typeface="+mn-ea"/>
                </a:rPr>
                <a:t>推出</a:t>
              </a:r>
              <a:r>
                <a:rPr lang="en-US" altLang="zh-CN" sz="1200" dirty="0">
                  <a:solidFill>
                    <a:schemeClr val="bg1">
                      <a:lumMod val="50000"/>
                    </a:schemeClr>
                  </a:solidFill>
                  <a:latin typeface="+mn-ea"/>
                </a:rPr>
                <a:t>----</a:t>
              </a:r>
              <a:r>
                <a:rPr lang="zh-CN" altLang="en-US" sz="1400" b="1" dirty="0">
                  <a:solidFill>
                    <a:srgbClr val="007EC5"/>
                  </a:solidFill>
                  <a:latin typeface="+mn-ea"/>
                </a:rPr>
                <a:t>儿童青少年身体姿态与脊柱健康</a:t>
              </a:r>
              <a:r>
                <a:rPr lang="en-US" altLang="zh-CN" sz="1400" b="1" dirty="0">
                  <a:solidFill>
                    <a:srgbClr val="007EC5"/>
                  </a:solidFill>
                  <a:latin typeface="+mn-ea"/>
                </a:rPr>
                <a:t>AI</a:t>
              </a:r>
              <a:r>
                <a:rPr lang="zh-CN" altLang="en-US" sz="1400" b="1" dirty="0">
                  <a:solidFill>
                    <a:srgbClr val="007EC5"/>
                  </a:solidFill>
                  <a:latin typeface="+mn-ea"/>
                </a:rPr>
                <a:t>测试评估系统</a:t>
              </a:r>
              <a:endParaRPr lang="en-US" altLang="zh-CN" sz="1600" b="1" dirty="0">
                <a:solidFill>
                  <a:srgbClr val="007EC5"/>
                </a:solidFill>
                <a:latin typeface="+mn-ea"/>
              </a:endParaRPr>
            </a:p>
            <a:p>
              <a:pPr algn="ctr" eaLnBrk="0" hangingPunct="0">
                <a:lnSpc>
                  <a:spcPct val="150000"/>
                </a:lnSpc>
                <a:defRPr/>
              </a:pPr>
              <a:endParaRPr lang="en-US" altLang="zh-CN" sz="1200" dirty="0">
                <a:solidFill>
                  <a:schemeClr val="bg1">
                    <a:lumMod val="50000"/>
                  </a:schemeClr>
                </a:solidFill>
                <a:latin typeface="+mn-ea"/>
                <a:ea typeface="+mn-ea"/>
              </a:endParaRPr>
            </a:p>
          </p:txBody>
        </p:sp>
        <p:sp>
          <p:nvSpPr>
            <p:cNvPr id="6" name="平行四边形 5"/>
            <p:cNvSpPr/>
            <p:nvPr/>
          </p:nvSpPr>
          <p:spPr bwMode="auto">
            <a:xfrm>
              <a:off x="6741386" y="1891681"/>
              <a:ext cx="1699159" cy="144422"/>
            </a:xfrm>
            <a:prstGeom prst="parallelogram">
              <a:avLst>
                <a:gd name="adj" fmla="val 51572"/>
              </a:avLst>
            </a:prstGeom>
            <a:gradFill flip="none" rotWithShape="1">
              <a:gsLst>
                <a:gs pos="0">
                  <a:srgbClr val="007EC5">
                    <a:alpha val="0"/>
                  </a:srgbClr>
                </a:gs>
                <a:gs pos="100000">
                  <a:srgbClr val="0082CC"/>
                </a:gs>
              </a:gsLst>
              <a:lin ang="10800000" scaled="1"/>
              <a:tileRect/>
            </a:gradFill>
            <a:ln>
              <a:noFill/>
            </a:ln>
          </p:spPr>
          <p:txBody>
            <a:bodyPr wrap="square" lIns="108000" tIns="54000" rIns="108000" bIns="54000" numCol="1" spcCol="72000" rtlCol="0" anchor="ctr">
              <a:noAutofit/>
            </a:bodyPr>
            <a:lstStyle/>
            <a:p>
              <a:pPr algn="ctr">
                <a:lnSpc>
                  <a:spcPct val="110000"/>
                </a:lnSpc>
                <a:spcBef>
                  <a:spcPct val="0"/>
                </a:spcBef>
                <a:buFont typeface="Wingdings" panose="05000000000000000000" charset="0"/>
                <a:buNone/>
              </a:pPr>
              <a:endParaRPr lang="zh-CN" alt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7" name="矩形 29"/>
            <p:cNvSpPr>
              <a:spLocks noChangeArrowheads="1"/>
            </p:cNvSpPr>
            <p:nvPr/>
          </p:nvSpPr>
          <p:spPr bwMode="auto">
            <a:xfrm>
              <a:off x="6178635" y="1641511"/>
              <a:ext cx="26422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300">
                  <a:solidFill>
                    <a:schemeClr val="tx1"/>
                  </a:solidFill>
                  <a:latin typeface="Arial" panose="020B0604020202020204" pitchFamily="34" charset="0"/>
                  <a:ea typeface="宋体" pitchFamily="2" charset="-122"/>
                </a:defRPr>
              </a:lvl1pPr>
              <a:lvl2pPr marL="742950" indent="-285750" eaLnBrk="0" hangingPunct="0">
                <a:defRPr sz="2300">
                  <a:solidFill>
                    <a:schemeClr val="tx1"/>
                  </a:solidFill>
                  <a:latin typeface="Arial" panose="020B0604020202020204" pitchFamily="34" charset="0"/>
                  <a:ea typeface="宋体" pitchFamily="2" charset="-122"/>
                </a:defRPr>
              </a:lvl2pPr>
              <a:lvl3pPr marL="1143000" indent="-228600" eaLnBrk="0" hangingPunct="0">
                <a:defRPr sz="2300">
                  <a:solidFill>
                    <a:schemeClr val="tx1"/>
                  </a:solidFill>
                  <a:latin typeface="Arial" panose="020B0604020202020204" pitchFamily="34" charset="0"/>
                  <a:ea typeface="宋体" pitchFamily="2" charset="-122"/>
                </a:defRPr>
              </a:lvl3pPr>
              <a:lvl4pPr marL="1600200" indent="-228600" eaLnBrk="0" hangingPunct="0">
                <a:defRPr sz="2300">
                  <a:solidFill>
                    <a:schemeClr val="tx1"/>
                  </a:solidFill>
                  <a:latin typeface="Arial" panose="020B0604020202020204" pitchFamily="34" charset="0"/>
                  <a:ea typeface="宋体" pitchFamily="2" charset="-122"/>
                </a:defRPr>
              </a:lvl4pPr>
              <a:lvl5pPr marL="2057400" indent="-228600" eaLnBrk="0" hangingPunct="0">
                <a:defRPr sz="2300">
                  <a:solidFill>
                    <a:schemeClr val="tx1"/>
                  </a:solidFill>
                  <a:latin typeface="Arial" panose="020B0604020202020204" pitchFamily="34" charset="0"/>
                  <a:ea typeface="宋体" pitchFamily="2" charset="-122"/>
                </a:defRPr>
              </a:lvl5pPr>
              <a:lvl6pPr marL="2514600" indent="-228600" defTabSz="1109980" eaLnBrk="0" fontAlgn="base" hangingPunct="0">
                <a:spcBef>
                  <a:spcPct val="0"/>
                </a:spcBef>
                <a:spcAft>
                  <a:spcPct val="0"/>
                </a:spcAft>
                <a:defRPr sz="2300">
                  <a:solidFill>
                    <a:schemeClr val="tx1"/>
                  </a:solidFill>
                  <a:latin typeface="Arial" panose="020B0604020202020204" pitchFamily="34" charset="0"/>
                  <a:ea typeface="宋体" pitchFamily="2" charset="-122"/>
                </a:defRPr>
              </a:lvl6pPr>
              <a:lvl7pPr marL="2971800" indent="-228600" defTabSz="1109980" eaLnBrk="0" fontAlgn="base" hangingPunct="0">
                <a:spcBef>
                  <a:spcPct val="0"/>
                </a:spcBef>
                <a:spcAft>
                  <a:spcPct val="0"/>
                </a:spcAft>
                <a:defRPr sz="2300">
                  <a:solidFill>
                    <a:schemeClr val="tx1"/>
                  </a:solidFill>
                  <a:latin typeface="Arial" panose="020B0604020202020204" pitchFamily="34" charset="0"/>
                  <a:ea typeface="宋体" pitchFamily="2" charset="-122"/>
                </a:defRPr>
              </a:lvl7pPr>
              <a:lvl8pPr marL="3429000" indent="-228600" defTabSz="1109980" eaLnBrk="0" fontAlgn="base" hangingPunct="0">
                <a:spcBef>
                  <a:spcPct val="0"/>
                </a:spcBef>
                <a:spcAft>
                  <a:spcPct val="0"/>
                </a:spcAft>
                <a:defRPr sz="2300">
                  <a:solidFill>
                    <a:schemeClr val="tx1"/>
                  </a:solidFill>
                  <a:latin typeface="Arial" panose="020B0604020202020204" pitchFamily="34" charset="0"/>
                  <a:ea typeface="宋体" pitchFamily="2" charset="-122"/>
                </a:defRPr>
              </a:lvl8pPr>
              <a:lvl9pPr marL="3886200" indent="-228600" defTabSz="1109980" eaLnBrk="0" fontAlgn="base" hangingPunct="0">
                <a:spcBef>
                  <a:spcPct val="0"/>
                </a:spcBef>
                <a:spcAft>
                  <a:spcPct val="0"/>
                </a:spcAft>
                <a:defRPr sz="2300">
                  <a:solidFill>
                    <a:schemeClr val="tx1"/>
                  </a:solidFill>
                  <a:latin typeface="Arial" panose="020B0604020202020204" pitchFamily="34" charset="0"/>
                  <a:ea typeface="宋体" pitchFamily="2" charset="-122"/>
                </a:defRPr>
              </a:lvl9pPr>
            </a:lstStyle>
            <a:p>
              <a:pPr algn="ctr" eaLnBrk="1" hangingPunct="1"/>
              <a:r>
                <a:rPr lang="zh-CN" altLang="en-US" sz="1800" b="1" dirty="0">
                  <a:solidFill>
                    <a:srgbClr val="5F5D5D"/>
                  </a:solidFill>
                  <a:latin typeface="微软雅黑" panose="020B0503020204020204" pitchFamily="34" charset="-122"/>
                  <a:ea typeface="微软雅黑" panose="020B0503020204020204" pitchFamily="34" charset="-122"/>
                  <a:cs typeface="Arial" panose="020B0604020202020204" pitchFamily="34" charset="0"/>
                </a:rPr>
                <a:t>脊柱健康</a:t>
              </a:r>
              <a:r>
                <a:rPr lang="en-US" altLang="zh-CN" sz="1800" b="1" dirty="0">
                  <a:solidFill>
                    <a:srgbClr val="5F5D5D"/>
                  </a:solidFill>
                  <a:latin typeface="微软雅黑" panose="020B0503020204020204" pitchFamily="34" charset="-122"/>
                  <a:ea typeface="微软雅黑" panose="020B0503020204020204" pitchFamily="34" charset="-122"/>
                  <a:cs typeface="Arial" panose="020B0604020202020204" pitchFamily="34" charset="0"/>
                </a:rPr>
                <a:t>AI</a:t>
              </a:r>
              <a:r>
                <a:rPr lang="zh-CN" altLang="en-US" sz="1800" b="1" dirty="0">
                  <a:solidFill>
                    <a:srgbClr val="5F5D5D"/>
                  </a:solidFill>
                  <a:latin typeface="微软雅黑" panose="020B0503020204020204" pitchFamily="34" charset="-122"/>
                  <a:ea typeface="微软雅黑" panose="020B0503020204020204" pitchFamily="34" charset="-122"/>
                  <a:cs typeface="Arial" panose="020B0604020202020204" pitchFamily="34" charset="0"/>
                </a:rPr>
                <a:t>筛查</a:t>
              </a:r>
            </a:p>
          </p:txBody>
        </p:sp>
      </p:grpSp>
      <p:grpSp>
        <p:nvGrpSpPr>
          <p:cNvPr id="9" name="组合 8"/>
          <p:cNvGrpSpPr/>
          <p:nvPr/>
        </p:nvGrpSpPr>
        <p:grpSpPr>
          <a:xfrm>
            <a:off x="8093453" y="1548930"/>
            <a:ext cx="2679688" cy="5035673"/>
            <a:chOff x="351087" y="1268756"/>
            <a:chExt cx="2679688" cy="5035673"/>
          </a:xfrm>
        </p:grpSpPr>
        <p:pic>
          <p:nvPicPr>
            <p:cNvPr id="11" name="Picture 2" descr="https://5b0988e595225.cdn.sohucs.com/images/20181214/28d908f481e443a385c6702698f2116f.jpeg"/>
            <p:cNvPicPr>
              <a:picLocks noChangeAspect="1" noChangeArrowheads="1"/>
            </p:cNvPicPr>
            <p:nvPr/>
          </p:nvPicPr>
          <p:blipFill rotWithShape="1">
            <a:blip r:embed="rId4">
              <a:extLst>
                <a:ext uri="{28A0092B-C50C-407E-A947-70E740481C1C}">
                  <a14:useLocalDpi xmlns:a14="http://schemas.microsoft.com/office/drawing/2010/main" val="0"/>
                </a:ext>
              </a:extLst>
            </a:blip>
            <a:srcRect l="5380" r="60600"/>
            <a:stretch>
              <a:fillRect/>
            </a:stretch>
          </p:blipFill>
          <p:spPr bwMode="auto">
            <a:xfrm>
              <a:off x="352375" y="2566242"/>
              <a:ext cx="2678400" cy="3720885"/>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bwMode="auto">
            <a:xfrm flipV="1">
              <a:off x="351087" y="1268756"/>
              <a:ext cx="2678400" cy="5035673"/>
            </a:xfrm>
            <a:prstGeom prst="rect">
              <a:avLst/>
            </a:prstGeom>
            <a:gradFill flip="none" rotWithShape="1">
              <a:gsLst>
                <a:gs pos="52000">
                  <a:srgbClr val="F6F7F9">
                    <a:alpha val="90000"/>
                  </a:srgbClr>
                </a:gs>
                <a:gs pos="69000">
                  <a:srgbClr val="F7F8FA">
                    <a:alpha val="69000"/>
                  </a:srgbClr>
                </a:gs>
                <a:gs pos="26000">
                  <a:srgbClr val="F5F7F9"/>
                </a:gs>
                <a:gs pos="38000">
                  <a:srgbClr val="F4F6F8"/>
                </a:gs>
                <a:gs pos="1000">
                  <a:schemeClr val="bg1"/>
                </a:gs>
                <a:gs pos="0">
                  <a:srgbClr val="007EC5">
                    <a:alpha val="32000"/>
                  </a:srgbClr>
                </a:gs>
                <a:gs pos="100000">
                  <a:srgbClr val="1D90D1">
                    <a:alpha val="90000"/>
                  </a:srgbClr>
                </a:gs>
                <a:gs pos="86000">
                  <a:srgbClr val="1D90D1">
                    <a:alpha val="46000"/>
                  </a:srgbClr>
                </a:gs>
              </a:gsLst>
              <a:lin ang="16200000" scaled="0"/>
              <a:tileRect/>
            </a:gradFill>
            <a:ln w="28575" cap="flat" cmpd="sng" algn="ctr">
              <a:noFill/>
              <a:prstDash val="solid"/>
            </a:ln>
            <a:effectLst>
              <a:outerShdw blurRad="50800" dist="38100" algn="l" rotWithShape="0">
                <a:schemeClr val="bg2">
                  <a:lumMod val="20000"/>
                  <a:lumOff val="80000"/>
                  <a:alpha val="40000"/>
                </a:schemeClr>
              </a:outerShdw>
            </a:effectLst>
          </p:spPr>
          <p:txBody>
            <a:bodyPr anchor="ctr"/>
            <a:lstStyle/>
            <a:p>
              <a:pPr algn="ctr" defTabSz="911225" fontAlgn="auto">
                <a:spcBef>
                  <a:spcPts val="0"/>
                </a:spcBef>
                <a:spcAft>
                  <a:spcPts val="0"/>
                </a:spcAft>
                <a:defRPr/>
              </a:pPr>
              <a:endParaRPr lang="zh-CN" altLang="en-US" sz="1795" kern="0" dirty="0">
                <a:solidFill>
                  <a:srgbClr val="578BC5"/>
                </a:solidFill>
                <a:latin typeface="Calibri" panose="020F0502020204030204"/>
                <a:ea typeface="宋体" pitchFamily="2" charset="-122"/>
              </a:endParaRPr>
            </a:p>
          </p:txBody>
        </p:sp>
        <p:sp>
          <p:nvSpPr>
            <p:cNvPr id="13" name="平行四边形 12"/>
            <p:cNvSpPr/>
            <p:nvPr/>
          </p:nvSpPr>
          <p:spPr bwMode="auto">
            <a:xfrm>
              <a:off x="887632" y="1892654"/>
              <a:ext cx="1836921" cy="143452"/>
            </a:xfrm>
            <a:prstGeom prst="parallelogram">
              <a:avLst>
                <a:gd name="adj" fmla="val 51572"/>
              </a:avLst>
            </a:prstGeom>
            <a:gradFill flip="none" rotWithShape="1">
              <a:gsLst>
                <a:gs pos="0">
                  <a:srgbClr val="007EC5">
                    <a:alpha val="0"/>
                  </a:srgbClr>
                </a:gs>
                <a:gs pos="100000">
                  <a:srgbClr val="0082CC"/>
                </a:gs>
              </a:gsLst>
              <a:lin ang="10800000" scaled="1"/>
              <a:tileRect/>
            </a:gradFill>
            <a:ln>
              <a:noFill/>
            </a:ln>
          </p:spPr>
          <p:txBody>
            <a:bodyPr wrap="square" lIns="108000" tIns="54000" rIns="108000" bIns="54000" numCol="1" spcCol="72000" rtlCol="0" anchor="ctr">
              <a:noAutofit/>
            </a:bodyPr>
            <a:lstStyle/>
            <a:p>
              <a:pPr algn="ctr">
                <a:lnSpc>
                  <a:spcPct val="110000"/>
                </a:lnSpc>
                <a:spcBef>
                  <a:spcPct val="0"/>
                </a:spcBef>
                <a:buFont typeface="Wingdings" panose="05000000000000000000" charset="0"/>
                <a:buNone/>
              </a:pPr>
              <a:endParaRPr lang="zh-CN" alt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4" name="文本框 18"/>
            <p:cNvSpPr txBox="1"/>
            <p:nvPr/>
          </p:nvSpPr>
          <p:spPr>
            <a:xfrm>
              <a:off x="380088" y="2333578"/>
              <a:ext cx="2589272" cy="3845348"/>
            </a:xfrm>
            <a:prstGeom prst="rect">
              <a:avLst/>
            </a:prstGeom>
            <a:noFill/>
          </p:spPr>
          <p:txBody>
            <a:bodyPr wrap="square" rtlCol="0">
              <a:spAutoFit/>
            </a:bodyPr>
            <a:lstStyle/>
            <a:p>
              <a:pPr algn="ctr" eaLnBrk="0" hangingPunct="0">
                <a:lnSpc>
                  <a:spcPct val="150000"/>
                </a:lnSpc>
                <a:defRPr/>
              </a:pPr>
              <a:r>
                <a:rPr lang="zh-CN" altLang="en-US" sz="1600" b="1" dirty="0">
                  <a:solidFill>
                    <a:srgbClr val="007EC5"/>
                  </a:solidFill>
                  <a:latin typeface="+mn-ea"/>
                  <a:ea typeface="+mn-ea"/>
                </a:rPr>
                <a:t>国家体育总局体育科学研究所授权</a:t>
              </a:r>
              <a:endParaRPr lang="en-US" altLang="zh-CN" sz="1400" b="1" dirty="0">
                <a:solidFill>
                  <a:srgbClr val="007EC5"/>
                </a:solidFill>
                <a:latin typeface="+mn-ea"/>
                <a:ea typeface="+mn-ea"/>
              </a:endParaRPr>
            </a:p>
            <a:p>
              <a:pPr marL="171450" indent="-171450" eaLnBrk="0" hangingPunct="0">
                <a:lnSpc>
                  <a:spcPct val="150000"/>
                </a:lnSpc>
                <a:buFont typeface="Arial" panose="020B0604020202020204" pitchFamily="34" charset="0"/>
                <a:buChar char="•"/>
                <a:defRPr/>
              </a:pPr>
              <a:r>
                <a:rPr lang="zh-CN" altLang="en-US" sz="1200" dirty="0">
                  <a:solidFill>
                    <a:schemeClr val="bg1">
                      <a:lumMod val="50000"/>
                    </a:schemeClr>
                  </a:solidFill>
                  <a:latin typeface="+mn-ea"/>
                  <a:ea typeface="+mn-ea"/>
                </a:rPr>
                <a:t>健康体姿兴趣课程挂牌授权</a:t>
              </a:r>
              <a:endParaRPr lang="en-US" altLang="zh-CN" sz="1200" dirty="0">
                <a:solidFill>
                  <a:schemeClr val="bg1">
                    <a:lumMod val="50000"/>
                  </a:schemeClr>
                </a:solidFill>
                <a:latin typeface="+mn-ea"/>
                <a:ea typeface="+mn-ea"/>
              </a:endParaRPr>
            </a:p>
            <a:p>
              <a:pPr marL="171450" indent="-171450" eaLnBrk="0" hangingPunct="0">
                <a:lnSpc>
                  <a:spcPct val="150000"/>
                </a:lnSpc>
                <a:buFont typeface="Arial" panose="020B0604020202020204" pitchFamily="34" charset="0"/>
                <a:buChar char="•"/>
                <a:defRPr/>
              </a:pPr>
              <a:r>
                <a:rPr lang="zh-CN" altLang="en-US" sz="1200" dirty="0">
                  <a:solidFill>
                    <a:schemeClr val="bg1">
                      <a:lumMod val="50000"/>
                    </a:schemeClr>
                  </a:solidFill>
                  <a:latin typeface="+mn-ea"/>
                  <a:ea typeface="+mn-ea"/>
                </a:rPr>
                <a:t>提供</a:t>
              </a:r>
              <a:r>
                <a:rPr lang="en-US" altLang="zh-CN" sz="1200" dirty="0">
                  <a:solidFill>
                    <a:schemeClr val="bg1">
                      <a:lumMod val="50000"/>
                    </a:schemeClr>
                  </a:solidFill>
                  <a:latin typeface="+mn-ea"/>
                  <a:ea typeface="+mn-ea"/>
                </a:rPr>
                <a:t>200+</a:t>
              </a:r>
              <a:r>
                <a:rPr lang="zh-CN" altLang="en-US" sz="1200" dirty="0">
                  <a:solidFill>
                    <a:schemeClr val="bg1">
                      <a:lumMod val="50000"/>
                    </a:schemeClr>
                  </a:solidFill>
                  <a:latin typeface="+mn-ea"/>
                  <a:ea typeface="+mn-ea"/>
                </a:rPr>
                <a:t>细分训练动作库</a:t>
              </a:r>
              <a:endParaRPr lang="en-US" altLang="zh-CN" sz="1200" dirty="0">
                <a:solidFill>
                  <a:schemeClr val="bg1">
                    <a:lumMod val="50000"/>
                  </a:schemeClr>
                </a:solidFill>
                <a:latin typeface="+mn-ea"/>
                <a:ea typeface="+mn-ea"/>
              </a:endParaRPr>
            </a:p>
            <a:p>
              <a:pPr eaLnBrk="0" hangingPunct="0">
                <a:lnSpc>
                  <a:spcPct val="150000"/>
                </a:lnSpc>
                <a:defRPr/>
              </a:pPr>
              <a:r>
                <a:rPr lang="en-US" altLang="zh-CN" sz="1200" dirty="0">
                  <a:solidFill>
                    <a:schemeClr val="bg1">
                      <a:lumMod val="50000"/>
                    </a:schemeClr>
                  </a:solidFill>
                  <a:latin typeface="+mn-ea"/>
                </a:rPr>
                <a:t>     </a:t>
              </a:r>
              <a:r>
                <a:rPr lang="zh-CN" altLang="en-US" sz="1200" dirty="0">
                  <a:solidFill>
                    <a:schemeClr val="bg1">
                      <a:lumMod val="50000"/>
                    </a:schemeClr>
                  </a:solidFill>
                  <a:latin typeface="+mn-ea"/>
                  <a:ea typeface="+mn-ea"/>
                </a:rPr>
                <a:t>教学授权</a:t>
              </a:r>
              <a:endParaRPr lang="en-US" altLang="zh-CN" sz="1200" dirty="0">
                <a:solidFill>
                  <a:schemeClr val="bg1">
                    <a:lumMod val="50000"/>
                  </a:schemeClr>
                </a:solidFill>
                <a:latin typeface="+mn-ea"/>
                <a:ea typeface="+mn-ea"/>
              </a:endParaRPr>
            </a:p>
            <a:p>
              <a:pPr marL="171450" indent="-171450" eaLnBrk="0" hangingPunct="0">
                <a:lnSpc>
                  <a:spcPct val="150000"/>
                </a:lnSpc>
                <a:buFont typeface="Arial" panose="020B0604020202020204" pitchFamily="34" charset="0"/>
                <a:buChar char="•"/>
                <a:defRPr/>
              </a:pPr>
              <a:r>
                <a:rPr lang="zh-CN" altLang="en-US" sz="1200" dirty="0">
                  <a:solidFill>
                    <a:schemeClr val="bg1">
                      <a:lumMod val="50000"/>
                    </a:schemeClr>
                  </a:solidFill>
                  <a:latin typeface="+mn-ea"/>
                  <a:ea typeface="+mn-ea"/>
                </a:rPr>
                <a:t>完整课程训练教案内容授权</a:t>
              </a:r>
              <a:endParaRPr lang="en-US" altLang="zh-CN" sz="1200" dirty="0">
                <a:solidFill>
                  <a:schemeClr val="bg1">
                    <a:lumMod val="50000"/>
                  </a:schemeClr>
                </a:solidFill>
                <a:latin typeface="+mn-ea"/>
                <a:ea typeface="+mn-ea"/>
              </a:endParaRPr>
            </a:p>
            <a:p>
              <a:pPr marL="171450" indent="-171450" eaLnBrk="0" hangingPunct="0">
                <a:lnSpc>
                  <a:spcPct val="150000"/>
                </a:lnSpc>
                <a:buFont typeface="Arial" panose="020B0604020202020204" pitchFamily="34" charset="0"/>
                <a:buChar char="•"/>
                <a:defRPr/>
              </a:pPr>
              <a:r>
                <a:rPr lang="zh-CN" altLang="en-US" sz="1200" dirty="0">
                  <a:solidFill>
                    <a:schemeClr val="bg1">
                      <a:lumMod val="50000"/>
                    </a:schemeClr>
                  </a:solidFill>
                  <a:latin typeface="+mn-ea"/>
                  <a:ea typeface="+mn-ea"/>
                </a:rPr>
                <a:t>线下课程教练培训</a:t>
              </a:r>
              <a:endParaRPr lang="en-US" altLang="zh-CN" sz="1200" dirty="0">
                <a:solidFill>
                  <a:schemeClr val="bg1">
                    <a:lumMod val="50000"/>
                  </a:schemeClr>
                </a:solidFill>
                <a:latin typeface="+mn-ea"/>
                <a:ea typeface="+mn-ea"/>
              </a:endParaRPr>
            </a:p>
            <a:p>
              <a:pPr marL="171450" indent="-171450" eaLnBrk="0" hangingPunct="0">
                <a:lnSpc>
                  <a:spcPct val="150000"/>
                </a:lnSpc>
                <a:buFont typeface="Arial" panose="020B0604020202020204" pitchFamily="34" charset="0"/>
                <a:buChar char="•"/>
                <a:defRPr/>
              </a:pPr>
              <a:r>
                <a:rPr lang="zh-CN" altLang="en-US" sz="1200" dirty="0">
                  <a:solidFill>
                    <a:schemeClr val="bg1">
                      <a:lumMod val="50000"/>
                    </a:schemeClr>
                  </a:solidFill>
                  <a:latin typeface="+mn-ea"/>
                  <a:ea typeface="+mn-ea"/>
                </a:rPr>
                <a:t>专家课程支持</a:t>
              </a:r>
              <a:endParaRPr lang="en-US" altLang="zh-CN" sz="1200" dirty="0">
                <a:solidFill>
                  <a:schemeClr val="bg1">
                    <a:lumMod val="50000"/>
                  </a:schemeClr>
                </a:solidFill>
                <a:latin typeface="+mn-ea"/>
                <a:ea typeface="+mn-ea"/>
              </a:endParaRPr>
            </a:p>
            <a:p>
              <a:pPr marL="171450" indent="-171450" eaLnBrk="0" hangingPunct="0">
                <a:lnSpc>
                  <a:spcPct val="150000"/>
                </a:lnSpc>
                <a:buFont typeface="Arial" panose="020B0604020202020204" pitchFamily="34" charset="0"/>
                <a:buChar char="•"/>
                <a:defRPr/>
              </a:pPr>
              <a:r>
                <a:rPr lang="zh-CN" altLang="en-US" sz="1200" dirty="0">
                  <a:solidFill>
                    <a:schemeClr val="bg1">
                      <a:lumMod val="50000"/>
                    </a:schemeClr>
                  </a:solidFill>
                  <a:latin typeface="+mn-ea"/>
                  <a:ea typeface="+mn-ea"/>
                </a:rPr>
                <a:t>定期线下课程指导</a:t>
              </a:r>
              <a:endParaRPr lang="en-US" altLang="zh-CN" sz="1200" dirty="0">
                <a:solidFill>
                  <a:schemeClr val="bg1">
                    <a:lumMod val="50000"/>
                  </a:schemeClr>
                </a:solidFill>
                <a:latin typeface="+mn-ea"/>
                <a:ea typeface="+mn-ea"/>
              </a:endParaRPr>
            </a:p>
            <a:p>
              <a:pPr marL="171450" indent="-171450" eaLnBrk="0" hangingPunct="0">
                <a:lnSpc>
                  <a:spcPct val="150000"/>
                </a:lnSpc>
                <a:buFont typeface="Arial" panose="020B0604020202020204" pitchFamily="34" charset="0"/>
                <a:buChar char="•"/>
                <a:defRPr/>
              </a:pPr>
              <a:r>
                <a:rPr lang="zh-CN" altLang="en-US" sz="1200" dirty="0">
                  <a:solidFill>
                    <a:schemeClr val="bg1">
                      <a:lumMod val="50000"/>
                    </a:schemeClr>
                  </a:solidFill>
                  <a:latin typeface="+mn-ea"/>
                  <a:ea typeface="+mn-ea"/>
                </a:rPr>
                <a:t>定期课程升级更新</a:t>
              </a:r>
              <a:endParaRPr lang="en-US" altLang="zh-CN" sz="1200" dirty="0">
                <a:solidFill>
                  <a:schemeClr val="bg1">
                    <a:lumMod val="50000"/>
                  </a:schemeClr>
                </a:solidFill>
                <a:latin typeface="+mn-ea"/>
                <a:ea typeface="+mn-ea"/>
              </a:endParaRPr>
            </a:p>
            <a:p>
              <a:pPr algn="ctr" eaLnBrk="0" hangingPunct="0">
                <a:lnSpc>
                  <a:spcPct val="150000"/>
                </a:lnSpc>
                <a:defRPr/>
              </a:pPr>
              <a:endParaRPr lang="en-US" altLang="zh-CN" sz="1200" dirty="0">
                <a:solidFill>
                  <a:schemeClr val="bg1">
                    <a:lumMod val="50000"/>
                  </a:schemeClr>
                </a:solidFill>
                <a:latin typeface="+mn-ea"/>
                <a:ea typeface="+mn-ea"/>
              </a:endParaRPr>
            </a:p>
            <a:p>
              <a:pPr algn="ctr" eaLnBrk="0" hangingPunct="0">
                <a:lnSpc>
                  <a:spcPct val="150000"/>
                </a:lnSpc>
                <a:defRPr/>
              </a:pPr>
              <a:endParaRPr lang="en-US" altLang="zh-CN" sz="1200" dirty="0">
                <a:solidFill>
                  <a:schemeClr val="bg1">
                    <a:lumMod val="50000"/>
                  </a:schemeClr>
                </a:solidFill>
                <a:latin typeface="+mn-ea"/>
                <a:ea typeface="+mn-ea"/>
              </a:endParaRPr>
            </a:p>
            <a:p>
              <a:pPr algn="ctr" eaLnBrk="0" hangingPunct="0">
                <a:lnSpc>
                  <a:spcPct val="150000"/>
                </a:lnSpc>
                <a:defRPr/>
              </a:pPr>
              <a:endParaRPr lang="en-US" altLang="zh-CN" sz="1200" dirty="0">
                <a:solidFill>
                  <a:schemeClr val="bg1">
                    <a:lumMod val="50000"/>
                  </a:schemeClr>
                </a:solidFill>
                <a:latin typeface="+mn-ea"/>
                <a:ea typeface="+mn-ea"/>
              </a:endParaRPr>
            </a:p>
          </p:txBody>
        </p:sp>
        <p:sp>
          <p:nvSpPr>
            <p:cNvPr id="15" name="矩形 29"/>
            <p:cNvSpPr>
              <a:spLocks noChangeArrowheads="1"/>
            </p:cNvSpPr>
            <p:nvPr/>
          </p:nvSpPr>
          <p:spPr bwMode="auto">
            <a:xfrm>
              <a:off x="600531" y="1650126"/>
              <a:ext cx="22302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300">
                  <a:solidFill>
                    <a:schemeClr val="tx1"/>
                  </a:solidFill>
                  <a:latin typeface="Arial" panose="020B0604020202020204" pitchFamily="34" charset="0"/>
                  <a:ea typeface="宋体" pitchFamily="2" charset="-122"/>
                </a:defRPr>
              </a:lvl1pPr>
              <a:lvl2pPr marL="742950" indent="-285750" eaLnBrk="0" hangingPunct="0">
                <a:defRPr sz="2300">
                  <a:solidFill>
                    <a:schemeClr val="tx1"/>
                  </a:solidFill>
                  <a:latin typeface="Arial" panose="020B0604020202020204" pitchFamily="34" charset="0"/>
                  <a:ea typeface="宋体" pitchFamily="2" charset="-122"/>
                </a:defRPr>
              </a:lvl2pPr>
              <a:lvl3pPr marL="1143000" indent="-228600" eaLnBrk="0" hangingPunct="0">
                <a:defRPr sz="2300">
                  <a:solidFill>
                    <a:schemeClr val="tx1"/>
                  </a:solidFill>
                  <a:latin typeface="Arial" panose="020B0604020202020204" pitchFamily="34" charset="0"/>
                  <a:ea typeface="宋体" pitchFamily="2" charset="-122"/>
                </a:defRPr>
              </a:lvl3pPr>
              <a:lvl4pPr marL="1600200" indent="-228600" eaLnBrk="0" hangingPunct="0">
                <a:defRPr sz="2300">
                  <a:solidFill>
                    <a:schemeClr val="tx1"/>
                  </a:solidFill>
                  <a:latin typeface="Arial" panose="020B0604020202020204" pitchFamily="34" charset="0"/>
                  <a:ea typeface="宋体" pitchFamily="2" charset="-122"/>
                </a:defRPr>
              </a:lvl4pPr>
              <a:lvl5pPr marL="2057400" indent="-228600" eaLnBrk="0" hangingPunct="0">
                <a:defRPr sz="2300">
                  <a:solidFill>
                    <a:schemeClr val="tx1"/>
                  </a:solidFill>
                  <a:latin typeface="Arial" panose="020B0604020202020204" pitchFamily="34" charset="0"/>
                  <a:ea typeface="宋体" pitchFamily="2" charset="-122"/>
                </a:defRPr>
              </a:lvl5pPr>
              <a:lvl6pPr marL="2514600" indent="-228600" defTabSz="1109980" eaLnBrk="0" fontAlgn="base" hangingPunct="0">
                <a:spcBef>
                  <a:spcPct val="0"/>
                </a:spcBef>
                <a:spcAft>
                  <a:spcPct val="0"/>
                </a:spcAft>
                <a:defRPr sz="2300">
                  <a:solidFill>
                    <a:schemeClr val="tx1"/>
                  </a:solidFill>
                  <a:latin typeface="Arial" panose="020B0604020202020204" pitchFamily="34" charset="0"/>
                  <a:ea typeface="宋体" pitchFamily="2" charset="-122"/>
                </a:defRPr>
              </a:lvl6pPr>
              <a:lvl7pPr marL="2971800" indent="-228600" defTabSz="1109980" eaLnBrk="0" fontAlgn="base" hangingPunct="0">
                <a:spcBef>
                  <a:spcPct val="0"/>
                </a:spcBef>
                <a:spcAft>
                  <a:spcPct val="0"/>
                </a:spcAft>
                <a:defRPr sz="2300">
                  <a:solidFill>
                    <a:schemeClr val="tx1"/>
                  </a:solidFill>
                  <a:latin typeface="Arial" panose="020B0604020202020204" pitchFamily="34" charset="0"/>
                  <a:ea typeface="宋体" pitchFamily="2" charset="-122"/>
                </a:defRPr>
              </a:lvl7pPr>
              <a:lvl8pPr marL="3429000" indent="-228600" defTabSz="1109980" eaLnBrk="0" fontAlgn="base" hangingPunct="0">
                <a:spcBef>
                  <a:spcPct val="0"/>
                </a:spcBef>
                <a:spcAft>
                  <a:spcPct val="0"/>
                </a:spcAft>
                <a:defRPr sz="2300">
                  <a:solidFill>
                    <a:schemeClr val="tx1"/>
                  </a:solidFill>
                  <a:latin typeface="Arial" panose="020B0604020202020204" pitchFamily="34" charset="0"/>
                  <a:ea typeface="宋体" pitchFamily="2" charset="-122"/>
                </a:defRPr>
              </a:lvl8pPr>
              <a:lvl9pPr marL="3886200" indent="-228600" defTabSz="1109980" eaLnBrk="0" fontAlgn="base" hangingPunct="0">
                <a:spcBef>
                  <a:spcPct val="0"/>
                </a:spcBef>
                <a:spcAft>
                  <a:spcPct val="0"/>
                </a:spcAft>
                <a:defRPr sz="2300">
                  <a:solidFill>
                    <a:schemeClr val="tx1"/>
                  </a:solidFill>
                  <a:latin typeface="Arial" panose="020B0604020202020204" pitchFamily="34" charset="0"/>
                  <a:ea typeface="宋体" pitchFamily="2" charset="-122"/>
                </a:defRPr>
              </a:lvl9pPr>
            </a:lstStyle>
            <a:p>
              <a:pPr algn="ctr" eaLnBrk="1" hangingPunct="1"/>
              <a:r>
                <a:rPr lang="zh-CN" altLang="en-US" sz="1800" b="1" kern="1400" dirty="0">
                  <a:solidFill>
                    <a:srgbClr val="5F5D5D"/>
                  </a:solidFill>
                  <a:latin typeface="微软雅黑" panose="020B0503020204020204" pitchFamily="34" charset="-122"/>
                  <a:ea typeface="微软雅黑" panose="020B0503020204020204" pitchFamily="34" charset="-122"/>
                  <a:cs typeface="Arial" panose="020B0604020202020204" pitchFamily="34" charset="0"/>
                </a:rPr>
                <a:t>授权兴趣课程</a:t>
              </a:r>
              <a:endParaRPr lang="en-US" altLang="zh-CN" sz="1800" b="1" kern="1400" dirty="0">
                <a:solidFill>
                  <a:srgbClr val="5F5D5D"/>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6" name="组合 15"/>
          <p:cNvGrpSpPr/>
          <p:nvPr/>
        </p:nvGrpSpPr>
        <p:grpSpPr>
          <a:xfrm>
            <a:off x="4729928" y="1548930"/>
            <a:ext cx="2679471" cy="5036368"/>
            <a:chOff x="3255792" y="729142"/>
            <a:chExt cx="2679471" cy="5036368"/>
          </a:xfrm>
        </p:grpSpPr>
        <p:pic>
          <p:nvPicPr>
            <p:cNvPr id="17" name="图片 16"/>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a:off x="3255792" y="3185834"/>
              <a:ext cx="2678400" cy="2576310"/>
            </a:xfrm>
            <a:prstGeom prst="rect">
              <a:avLst/>
            </a:prstGeom>
            <a:ln>
              <a:noFill/>
            </a:ln>
            <a:effectLst/>
          </p:spPr>
        </p:pic>
        <p:sp>
          <p:nvSpPr>
            <p:cNvPr id="18" name="矩形 17"/>
            <p:cNvSpPr/>
            <p:nvPr/>
          </p:nvSpPr>
          <p:spPr bwMode="auto">
            <a:xfrm flipV="1">
              <a:off x="3256863" y="729142"/>
              <a:ext cx="2678400" cy="5036368"/>
            </a:xfrm>
            <a:prstGeom prst="rect">
              <a:avLst/>
            </a:prstGeom>
            <a:gradFill flip="none" rotWithShape="1">
              <a:gsLst>
                <a:gs pos="1000">
                  <a:srgbClr val="F4F6F8"/>
                </a:gs>
                <a:gs pos="52000">
                  <a:srgbClr val="F4F6F8"/>
                </a:gs>
                <a:gs pos="70000">
                  <a:srgbClr val="F4F6F8">
                    <a:alpha val="73000"/>
                  </a:srgbClr>
                </a:gs>
                <a:gs pos="0">
                  <a:srgbClr val="007EC5">
                    <a:alpha val="32000"/>
                  </a:srgbClr>
                </a:gs>
                <a:gs pos="88000">
                  <a:srgbClr val="6DB6DF">
                    <a:alpha val="61000"/>
                  </a:srgbClr>
                </a:gs>
                <a:gs pos="100000">
                  <a:srgbClr val="1D90D1">
                    <a:alpha val="77000"/>
                  </a:srgbClr>
                </a:gs>
              </a:gsLst>
              <a:lin ang="16200000" scaled="0"/>
              <a:tileRect/>
            </a:gradFill>
            <a:ln w="28575" cap="flat" cmpd="sng" algn="ctr">
              <a:noFill/>
              <a:prstDash val="solid"/>
            </a:ln>
            <a:effectLst>
              <a:outerShdw blurRad="50800" dist="38100" algn="l" rotWithShape="0">
                <a:schemeClr val="bg2">
                  <a:lumMod val="20000"/>
                  <a:lumOff val="80000"/>
                  <a:alpha val="40000"/>
                </a:schemeClr>
              </a:outerShdw>
            </a:effectLst>
          </p:spPr>
          <p:txBody>
            <a:bodyPr anchor="ctr"/>
            <a:lstStyle/>
            <a:p>
              <a:pPr algn="ctr" defTabSz="911225" fontAlgn="auto">
                <a:spcBef>
                  <a:spcPts val="0"/>
                </a:spcBef>
                <a:spcAft>
                  <a:spcPts val="0"/>
                </a:spcAft>
                <a:defRPr/>
              </a:pPr>
              <a:endParaRPr lang="zh-CN" altLang="en-US" sz="1795" kern="0" dirty="0">
                <a:solidFill>
                  <a:srgbClr val="578BC5"/>
                </a:solidFill>
                <a:latin typeface="Calibri" panose="020F0502020204030204"/>
                <a:ea typeface="宋体" pitchFamily="2" charset="-122"/>
              </a:endParaRPr>
            </a:p>
          </p:txBody>
        </p:sp>
        <p:sp>
          <p:nvSpPr>
            <p:cNvPr id="19" name="文本框 18"/>
            <p:cNvSpPr txBox="1"/>
            <p:nvPr/>
          </p:nvSpPr>
          <p:spPr>
            <a:xfrm>
              <a:off x="3266872" y="1789739"/>
              <a:ext cx="2636361" cy="2460354"/>
            </a:xfrm>
            <a:prstGeom prst="rect">
              <a:avLst/>
            </a:prstGeom>
            <a:noFill/>
          </p:spPr>
          <p:txBody>
            <a:bodyPr wrap="square" rtlCol="0">
              <a:spAutoFit/>
            </a:bodyPr>
            <a:lstStyle/>
            <a:p>
              <a:pPr algn="ctr" eaLnBrk="0" hangingPunct="0">
                <a:lnSpc>
                  <a:spcPct val="150000"/>
                </a:lnSpc>
                <a:defRPr/>
              </a:pPr>
              <a:r>
                <a:rPr lang="zh-CN" altLang="en-US" sz="1600" b="1" dirty="0">
                  <a:solidFill>
                    <a:srgbClr val="007EC5"/>
                  </a:solidFill>
                  <a:latin typeface="+mn-ea"/>
                  <a:ea typeface="+mn-ea"/>
                </a:rPr>
                <a:t>儿童青少年身体姿态评估与训练干预服务平台</a:t>
              </a:r>
              <a:endParaRPr lang="en-US" altLang="zh-CN" sz="1600" b="1" dirty="0">
                <a:solidFill>
                  <a:srgbClr val="007EC5"/>
                </a:solidFill>
                <a:latin typeface="+mn-ea"/>
                <a:ea typeface="+mn-ea"/>
              </a:endParaRPr>
            </a:p>
            <a:p>
              <a:pPr marL="171450" indent="-171450" eaLnBrk="0" hangingPunct="0">
                <a:lnSpc>
                  <a:spcPct val="150000"/>
                </a:lnSpc>
                <a:buFont typeface="Arial" panose="020B0604020202020204" pitchFamily="34" charset="0"/>
                <a:buChar char="•"/>
                <a:defRPr/>
              </a:pPr>
              <a:r>
                <a:rPr lang="zh-CN" altLang="en-US" sz="1200" dirty="0">
                  <a:solidFill>
                    <a:schemeClr val="bg1">
                      <a:lumMod val="50000"/>
                    </a:schemeClr>
                  </a:solidFill>
                  <a:latin typeface="+mn-ea"/>
                  <a:ea typeface="+mn-ea"/>
                </a:rPr>
                <a:t>支持创建多个年龄段的训练课程</a:t>
              </a:r>
              <a:endParaRPr lang="en-US" altLang="zh-CN" sz="1200" dirty="0">
                <a:solidFill>
                  <a:schemeClr val="bg1">
                    <a:lumMod val="50000"/>
                  </a:schemeClr>
                </a:solidFill>
                <a:latin typeface="+mn-ea"/>
                <a:ea typeface="+mn-ea"/>
              </a:endParaRPr>
            </a:p>
            <a:p>
              <a:pPr marL="171450" indent="-171450" eaLnBrk="0" hangingPunct="0">
                <a:lnSpc>
                  <a:spcPct val="150000"/>
                </a:lnSpc>
                <a:buFont typeface="Arial" panose="020B0604020202020204" pitchFamily="34" charset="0"/>
                <a:buChar char="•"/>
                <a:defRPr/>
              </a:pPr>
              <a:r>
                <a:rPr lang="zh-CN" altLang="en-US" sz="1200" dirty="0">
                  <a:solidFill>
                    <a:schemeClr val="bg1">
                      <a:lumMod val="50000"/>
                    </a:schemeClr>
                  </a:solidFill>
                  <a:latin typeface="+mn-ea"/>
                  <a:ea typeface="+mn-ea"/>
                </a:rPr>
                <a:t>支持在线查看</a:t>
              </a:r>
              <a:r>
                <a:rPr lang="en-US" altLang="zh-CN" sz="1200" dirty="0">
                  <a:solidFill>
                    <a:schemeClr val="bg1">
                      <a:lumMod val="50000"/>
                    </a:schemeClr>
                  </a:solidFill>
                  <a:latin typeface="+mn-ea"/>
                  <a:ea typeface="+mn-ea"/>
                </a:rPr>
                <a:t>AI</a:t>
              </a:r>
              <a:r>
                <a:rPr lang="zh-CN" altLang="en-US" sz="1200" dirty="0">
                  <a:solidFill>
                    <a:schemeClr val="bg1">
                      <a:lumMod val="50000"/>
                    </a:schemeClr>
                  </a:solidFill>
                  <a:latin typeface="+mn-ea"/>
                  <a:ea typeface="+mn-ea"/>
                </a:rPr>
                <a:t>测试评估报告</a:t>
              </a:r>
              <a:endParaRPr lang="en-US" altLang="zh-CN" sz="1200" dirty="0">
                <a:solidFill>
                  <a:schemeClr val="bg1">
                    <a:lumMod val="50000"/>
                  </a:schemeClr>
                </a:solidFill>
                <a:latin typeface="+mn-ea"/>
                <a:ea typeface="+mn-ea"/>
              </a:endParaRPr>
            </a:p>
            <a:p>
              <a:pPr marL="171450" indent="-171450" eaLnBrk="0" hangingPunct="0">
                <a:lnSpc>
                  <a:spcPct val="150000"/>
                </a:lnSpc>
                <a:buFont typeface="Arial" panose="020B0604020202020204" pitchFamily="34" charset="0"/>
                <a:buChar char="•"/>
                <a:defRPr/>
              </a:pPr>
              <a:r>
                <a:rPr lang="zh-CN" altLang="en-US" sz="1200" dirty="0">
                  <a:solidFill>
                    <a:schemeClr val="bg1">
                      <a:lumMod val="50000"/>
                    </a:schemeClr>
                  </a:solidFill>
                  <a:latin typeface="+mn-ea"/>
                  <a:ea typeface="+mn-ea"/>
                </a:rPr>
                <a:t>支持每日提交视打卡作业</a:t>
              </a:r>
              <a:endParaRPr lang="en-US" altLang="zh-CN" sz="1200" dirty="0">
                <a:solidFill>
                  <a:schemeClr val="bg1">
                    <a:lumMod val="50000"/>
                  </a:schemeClr>
                </a:solidFill>
                <a:latin typeface="+mn-ea"/>
                <a:ea typeface="+mn-ea"/>
              </a:endParaRPr>
            </a:p>
            <a:p>
              <a:pPr marL="171450" indent="-171450" eaLnBrk="0" hangingPunct="0">
                <a:lnSpc>
                  <a:spcPct val="150000"/>
                </a:lnSpc>
                <a:buFont typeface="Arial" panose="020B0604020202020204" pitchFamily="34" charset="0"/>
                <a:buChar char="•"/>
                <a:defRPr/>
              </a:pPr>
              <a:r>
                <a:rPr lang="zh-CN" altLang="en-US" sz="1200" dirty="0">
                  <a:solidFill>
                    <a:schemeClr val="bg1">
                      <a:lumMod val="50000"/>
                    </a:schemeClr>
                  </a:solidFill>
                  <a:latin typeface="+mn-ea"/>
                  <a:ea typeface="+mn-ea"/>
                </a:rPr>
                <a:t>由后台专家评价并干预</a:t>
              </a:r>
              <a:endParaRPr lang="en-US" altLang="zh-CN" sz="1200" dirty="0">
                <a:solidFill>
                  <a:schemeClr val="bg1">
                    <a:lumMod val="50000"/>
                  </a:schemeClr>
                </a:solidFill>
                <a:latin typeface="+mn-ea"/>
                <a:ea typeface="+mn-ea"/>
              </a:endParaRPr>
            </a:p>
            <a:p>
              <a:pPr marL="171450" indent="-171450" eaLnBrk="0" hangingPunct="0">
                <a:lnSpc>
                  <a:spcPct val="150000"/>
                </a:lnSpc>
                <a:buFont typeface="Arial" panose="020B0604020202020204" pitchFamily="34" charset="0"/>
                <a:buChar char="•"/>
                <a:defRPr/>
              </a:pPr>
              <a:r>
                <a:rPr lang="zh-CN" altLang="en-US" sz="1200" dirty="0">
                  <a:solidFill>
                    <a:schemeClr val="bg1">
                      <a:lumMod val="50000"/>
                    </a:schemeClr>
                  </a:solidFill>
                  <a:latin typeface="+mn-ea"/>
                  <a:ea typeface="+mn-ea"/>
                </a:rPr>
                <a:t>支持创建动作库</a:t>
              </a:r>
              <a:endParaRPr lang="en-US" altLang="zh-CN" sz="1200" dirty="0">
                <a:solidFill>
                  <a:schemeClr val="bg1">
                    <a:lumMod val="50000"/>
                  </a:schemeClr>
                </a:solidFill>
                <a:latin typeface="+mn-ea"/>
                <a:ea typeface="+mn-ea"/>
              </a:endParaRPr>
            </a:p>
            <a:p>
              <a:pPr marL="171450" indent="-171450" eaLnBrk="0" hangingPunct="0">
                <a:lnSpc>
                  <a:spcPct val="150000"/>
                </a:lnSpc>
                <a:buFont typeface="Arial" panose="020B0604020202020204" pitchFamily="34" charset="0"/>
                <a:buChar char="•"/>
                <a:defRPr/>
              </a:pPr>
              <a:r>
                <a:rPr lang="zh-CN" altLang="en-US" sz="1200" dirty="0">
                  <a:solidFill>
                    <a:schemeClr val="bg1">
                      <a:lumMod val="50000"/>
                    </a:schemeClr>
                  </a:solidFill>
                  <a:latin typeface="+mn-ea"/>
                  <a:ea typeface="+mn-ea"/>
                </a:rPr>
                <a:t>支持学员长期训练档案跟踪</a:t>
              </a:r>
            </a:p>
          </p:txBody>
        </p:sp>
        <p:sp>
          <p:nvSpPr>
            <p:cNvPr id="20" name="平行四边形 19"/>
            <p:cNvSpPr/>
            <p:nvPr/>
          </p:nvSpPr>
          <p:spPr bwMode="auto">
            <a:xfrm>
              <a:off x="3768851" y="1353181"/>
              <a:ext cx="1845732" cy="126664"/>
            </a:xfrm>
            <a:prstGeom prst="parallelogram">
              <a:avLst>
                <a:gd name="adj" fmla="val 51572"/>
              </a:avLst>
            </a:prstGeom>
            <a:gradFill flip="none" rotWithShape="1">
              <a:gsLst>
                <a:gs pos="0">
                  <a:srgbClr val="007EC5">
                    <a:alpha val="0"/>
                  </a:srgbClr>
                </a:gs>
                <a:gs pos="100000">
                  <a:srgbClr val="0082CC"/>
                </a:gs>
              </a:gsLst>
              <a:lin ang="10800000" scaled="1"/>
              <a:tileRect/>
            </a:gradFill>
            <a:ln>
              <a:noFill/>
            </a:ln>
          </p:spPr>
          <p:txBody>
            <a:bodyPr wrap="square" lIns="108000" tIns="54000" rIns="108000" bIns="54000" numCol="1" spcCol="72000" rtlCol="0" anchor="ctr">
              <a:noAutofit/>
            </a:bodyPr>
            <a:lstStyle/>
            <a:p>
              <a:pPr algn="ctr">
                <a:lnSpc>
                  <a:spcPct val="110000"/>
                </a:lnSpc>
                <a:spcBef>
                  <a:spcPct val="0"/>
                </a:spcBef>
                <a:buFont typeface="Wingdings" panose="05000000000000000000" charset="0"/>
                <a:buNone/>
              </a:pPr>
              <a:endParaRPr lang="zh-CN" alt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21" name="矩形 29"/>
            <p:cNvSpPr>
              <a:spLocks noChangeArrowheads="1"/>
            </p:cNvSpPr>
            <p:nvPr/>
          </p:nvSpPr>
          <p:spPr bwMode="auto">
            <a:xfrm>
              <a:off x="3266872" y="1110652"/>
              <a:ext cx="26042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300">
                  <a:solidFill>
                    <a:schemeClr val="tx1"/>
                  </a:solidFill>
                  <a:latin typeface="Arial" panose="020B0604020202020204" pitchFamily="34" charset="0"/>
                  <a:ea typeface="宋体" pitchFamily="2" charset="-122"/>
                </a:defRPr>
              </a:lvl1pPr>
              <a:lvl2pPr marL="742950" indent="-285750" eaLnBrk="0" hangingPunct="0">
                <a:defRPr sz="2300">
                  <a:solidFill>
                    <a:schemeClr val="tx1"/>
                  </a:solidFill>
                  <a:latin typeface="Arial" panose="020B0604020202020204" pitchFamily="34" charset="0"/>
                  <a:ea typeface="宋体" pitchFamily="2" charset="-122"/>
                </a:defRPr>
              </a:lvl2pPr>
              <a:lvl3pPr marL="1143000" indent="-228600" eaLnBrk="0" hangingPunct="0">
                <a:defRPr sz="2300">
                  <a:solidFill>
                    <a:schemeClr val="tx1"/>
                  </a:solidFill>
                  <a:latin typeface="Arial" panose="020B0604020202020204" pitchFamily="34" charset="0"/>
                  <a:ea typeface="宋体" pitchFamily="2" charset="-122"/>
                </a:defRPr>
              </a:lvl3pPr>
              <a:lvl4pPr marL="1600200" indent="-228600" eaLnBrk="0" hangingPunct="0">
                <a:defRPr sz="2300">
                  <a:solidFill>
                    <a:schemeClr val="tx1"/>
                  </a:solidFill>
                  <a:latin typeface="Arial" panose="020B0604020202020204" pitchFamily="34" charset="0"/>
                  <a:ea typeface="宋体" pitchFamily="2" charset="-122"/>
                </a:defRPr>
              </a:lvl4pPr>
              <a:lvl5pPr marL="2057400" indent="-228600" eaLnBrk="0" hangingPunct="0">
                <a:defRPr sz="2300">
                  <a:solidFill>
                    <a:schemeClr val="tx1"/>
                  </a:solidFill>
                  <a:latin typeface="Arial" panose="020B0604020202020204" pitchFamily="34" charset="0"/>
                  <a:ea typeface="宋体" pitchFamily="2" charset="-122"/>
                </a:defRPr>
              </a:lvl5pPr>
              <a:lvl6pPr marL="2514600" indent="-228600" defTabSz="1109980" eaLnBrk="0" fontAlgn="base" hangingPunct="0">
                <a:spcBef>
                  <a:spcPct val="0"/>
                </a:spcBef>
                <a:spcAft>
                  <a:spcPct val="0"/>
                </a:spcAft>
                <a:defRPr sz="2300">
                  <a:solidFill>
                    <a:schemeClr val="tx1"/>
                  </a:solidFill>
                  <a:latin typeface="Arial" panose="020B0604020202020204" pitchFamily="34" charset="0"/>
                  <a:ea typeface="宋体" pitchFamily="2" charset="-122"/>
                </a:defRPr>
              </a:lvl6pPr>
              <a:lvl7pPr marL="2971800" indent="-228600" defTabSz="1109980" eaLnBrk="0" fontAlgn="base" hangingPunct="0">
                <a:spcBef>
                  <a:spcPct val="0"/>
                </a:spcBef>
                <a:spcAft>
                  <a:spcPct val="0"/>
                </a:spcAft>
                <a:defRPr sz="2300">
                  <a:solidFill>
                    <a:schemeClr val="tx1"/>
                  </a:solidFill>
                  <a:latin typeface="Arial" panose="020B0604020202020204" pitchFamily="34" charset="0"/>
                  <a:ea typeface="宋体" pitchFamily="2" charset="-122"/>
                </a:defRPr>
              </a:lvl7pPr>
              <a:lvl8pPr marL="3429000" indent="-228600" defTabSz="1109980" eaLnBrk="0" fontAlgn="base" hangingPunct="0">
                <a:spcBef>
                  <a:spcPct val="0"/>
                </a:spcBef>
                <a:spcAft>
                  <a:spcPct val="0"/>
                </a:spcAft>
                <a:defRPr sz="2300">
                  <a:solidFill>
                    <a:schemeClr val="tx1"/>
                  </a:solidFill>
                  <a:latin typeface="Arial" panose="020B0604020202020204" pitchFamily="34" charset="0"/>
                  <a:ea typeface="宋体" pitchFamily="2" charset="-122"/>
                </a:defRPr>
              </a:lvl8pPr>
              <a:lvl9pPr marL="3886200" indent="-228600" defTabSz="1109980" eaLnBrk="0" fontAlgn="base" hangingPunct="0">
                <a:spcBef>
                  <a:spcPct val="0"/>
                </a:spcBef>
                <a:spcAft>
                  <a:spcPct val="0"/>
                </a:spcAft>
                <a:defRPr sz="2300">
                  <a:solidFill>
                    <a:schemeClr val="tx1"/>
                  </a:solidFill>
                  <a:latin typeface="Arial" panose="020B0604020202020204" pitchFamily="34" charset="0"/>
                  <a:ea typeface="宋体" pitchFamily="2" charset="-122"/>
                </a:defRPr>
              </a:lvl9pPr>
            </a:lstStyle>
            <a:p>
              <a:pPr algn="ctr" eaLnBrk="1" hangingPunct="1"/>
              <a:r>
                <a:rPr lang="zh-CN" altLang="en-US" sz="1800" b="1" dirty="0">
                  <a:solidFill>
                    <a:srgbClr val="5F5D5D"/>
                  </a:solidFill>
                  <a:latin typeface="微软雅黑" panose="020B0503020204020204" pitchFamily="34" charset="-122"/>
                  <a:ea typeface="微软雅黑" panose="020B0503020204020204" pitchFamily="34" charset="-122"/>
                  <a:cs typeface="Arial" panose="020B0604020202020204" pitchFamily="34" charset="0"/>
                </a:rPr>
                <a:t>运动干预服务平台</a:t>
              </a:r>
              <a:endParaRPr lang="en-US" altLang="zh-CN" sz="1800" b="1" dirty="0">
                <a:solidFill>
                  <a:srgbClr val="5F5D5D"/>
                </a:solidFill>
                <a:latin typeface="微软雅黑" panose="020B0503020204020204" pitchFamily="34" charset="-122"/>
                <a:ea typeface="微软雅黑" panose="020B0503020204020204" pitchFamily="34" charset="-122"/>
                <a:cs typeface="Arial" panose="020B0604020202020204" pitchFamily="34" charset="0"/>
              </a:endParaRPr>
            </a:p>
          </p:txBody>
        </p:sp>
      </p:grpSp>
    </p:spTree>
    <p:extLst>
      <p:ext uri="{BB962C8B-B14F-4D97-AF65-F5344CB8AC3E}">
        <p14:creationId xmlns:p14="http://schemas.microsoft.com/office/powerpoint/2010/main" val="33485873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直接连接符 27"/>
          <p:cNvCxnSpPr/>
          <p:nvPr/>
        </p:nvCxnSpPr>
        <p:spPr>
          <a:xfrm flipV="1">
            <a:off x="0" y="634999"/>
            <a:ext cx="4174067" cy="1"/>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8212667" y="634999"/>
            <a:ext cx="3979333" cy="1"/>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5122139" y="404167"/>
            <a:ext cx="2031325" cy="461665"/>
          </a:xfrm>
          <a:prstGeom prst="rect">
            <a:avLst/>
          </a:prstGeom>
          <a:noFill/>
        </p:spPr>
        <p:txBody>
          <a:bodyPr wrap="none" rtlCol="0">
            <a:spAutoFit/>
            <a:scene3d>
              <a:camera prst="orthographicFront"/>
              <a:lightRig rig="threePt" dir="t"/>
            </a:scene3d>
            <a:sp3d contourW="12700"/>
          </a:bodyPr>
          <a:lstStyle/>
          <a:p>
            <a:pPr algn="ctr"/>
            <a:r>
              <a:rPr lang="zh-CN" altLang="en-US" sz="2400" dirty="0">
                <a:latin typeface="思源黑体 Normal" panose="020B0400000000000000" pitchFamily="34" charset="-122"/>
                <a:ea typeface="思源黑体 Normal" panose="020B0400000000000000" pitchFamily="34" charset="-122"/>
              </a:rPr>
              <a:t>扩展支持内容</a:t>
            </a:r>
          </a:p>
        </p:txBody>
      </p:sp>
      <p:sp>
        <p:nvSpPr>
          <p:cNvPr id="32" name="文本框 31"/>
          <p:cNvSpPr txBox="1"/>
          <p:nvPr/>
        </p:nvSpPr>
        <p:spPr>
          <a:xfrm>
            <a:off x="1386418" y="5881158"/>
            <a:ext cx="6100232" cy="645160"/>
          </a:xfrm>
          <a:prstGeom prst="rect">
            <a:avLst/>
          </a:prstGeom>
          <a:noFill/>
        </p:spPr>
        <p:txBody>
          <a:bodyPr wrap="square">
            <a:spAutoFit/>
          </a:bodyPr>
          <a:lstStyle/>
          <a:p>
            <a:pPr algn="ctr"/>
            <a:r>
              <a:rPr sz="1800" dirty="0">
                <a:solidFill>
                  <a:srgbClr val="002060"/>
                </a:solidFill>
                <a:latin typeface="金山云技术体" pitchFamily="2" charset="-122"/>
                <a:ea typeface="金山云技术体" pitchFamily="2" charset="-122"/>
              </a:rPr>
              <a:t>儿童青少年身体姿态与脊柱健康AI测评系统 </a:t>
            </a:r>
          </a:p>
          <a:p>
            <a:pPr algn="ctr"/>
            <a:r>
              <a:rPr sz="1800" dirty="0">
                <a:solidFill>
                  <a:srgbClr val="002060"/>
                </a:solidFill>
                <a:latin typeface="金山云技术体" pitchFamily="2" charset="-122"/>
                <a:ea typeface="金山云技术体" pitchFamily="2" charset="-122"/>
              </a:rPr>
              <a:t>CISS-SHS100</a:t>
            </a:r>
          </a:p>
        </p:txBody>
      </p:sp>
      <p:sp>
        <p:nvSpPr>
          <p:cNvPr id="33" name="文本框 32"/>
          <p:cNvSpPr txBox="1"/>
          <p:nvPr/>
        </p:nvSpPr>
        <p:spPr>
          <a:xfrm>
            <a:off x="9020175" y="5881158"/>
            <a:ext cx="2364316" cy="369332"/>
          </a:xfrm>
          <a:prstGeom prst="rect">
            <a:avLst/>
          </a:prstGeom>
          <a:noFill/>
        </p:spPr>
        <p:txBody>
          <a:bodyPr wrap="square">
            <a:spAutoFit/>
          </a:bodyPr>
          <a:lstStyle/>
          <a:p>
            <a:pPr algn="ctr"/>
            <a:r>
              <a:rPr lang="zh-CN" altLang="en-US" sz="1800" dirty="0">
                <a:solidFill>
                  <a:srgbClr val="002060"/>
                </a:solidFill>
                <a:latin typeface="金山云技术体" pitchFamily="2" charset="-122"/>
                <a:ea typeface="金山云技术体" pitchFamily="2" charset="-122"/>
              </a:rPr>
              <a:t>运动干预服务平台</a:t>
            </a:r>
            <a:endParaRPr lang="zh-CN" altLang="en-US" dirty="0">
              <a:solidFill>
                <a:srgbClr val="002060"/>
              </a:solidFill>
              <a:latin typeface="金山云技术体" pitchFamily="2" charset="-122"/>
              <a:ea typeface="金山云技术体" pitchFamily="2" charset="-122"/>
            </a:endParaRPr>
          </a:p>
        </p:txBody>
      </p:sp>
      <p:pic>
        <p:nvPicPr>
          <p:cNvPr id="4" name="图片 3">
            <a:extLst>
              <a:ext uri="{FF2B5EF4-FFF2-40B4-BE49-F238E27FC236}">
                <a16:creationId xmlns:a16="http://schemas.microsoft.com/office/drawing/2014/main" id="{6DE07A81-BB71-CE2D-CC57-6589EA6CB6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1175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直接连接符 27"/>
          <p:cNvCxnSpPr/>
          <p:nvPr/>
        </p:nvCxnSpPr>
        <p:spPr>
          <a:xfrm flipV="1">
            <a:off x="0" y="634999"/>
            <a:ext cx="4174067" cy="1"/>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8212667" y="634999"/>
            <a:ext cx="3979333" cy="1"/>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5122139" y="404167"/>
            <a:ext cx="2031325" cy="461665"/>
          </a:xfrm>
          <a:prstGeom prst="rect">
            <a:avLst/>
          </a:prstGeom>
          <a:noFill/>
        </p:spPr>
        <p:txBody>
          <a:bodyPr wrap="none" rtlCol="0">
            <a:spAutoFit/>
            <a:scene3d>
              <a:camera prst="orthographicFront"/>
              <a:lightRig rig="threePt" dir="t"/>
            </a:scene3d>
            <a:sp3d contourW="12700"/>
          </a:bodyPr>
          <a:lstStyle/>
          <a:p>
            <a:pPr algn="ctr"/>
            <a:r>
              <a:rPr lang="zh-CN" altLang="en-US" sz="2400" dirty="0">
                <a:latin typeface="思源黑体 Normal" panose="020B0400000000000000" pitchFamily="34" charset="-122"/>
                <a:ea typeface="思源黑体 Normal" panose="020B0400000000000000" pitchFamily="34" charset="-122"/>
              </a:rPr>
              <a:t>扩展支持内容</a:t>
            </a:r>
          </a:p>
        </p:txBody>
      </p:sp>
      <p:sp>
        <p:nvSpPr>
          <p:cNvPr id="32" name="文本框 31"/>
          <p:cNvSpPr txBox="1"/>
          <p:nvPr/>
        </p:nvSpPr>
        <p:spPr>
          <a:xfrm>
            <a:off x="1386418" y="5881158"/>
            <a:ext cx="6100232" cy="645160"/>
          </a:xfrm>
          <a:prstGeom prst="rect">
            <a:avLst/>
          </a:prstGeom>
          <a:noFill/>
        </p:spPr>
        <p:txBody>
          <a:bodyPr wrap="square">
            <a:spAutoFit/>
          </a:bodyPr>
          <a:lstStyle/>
          <a:p>
            <a:pPr algn="ctr"/>
            <a:r>
              <a:rPr sz="1800" dirty="0">
                <a:solidFill>
                  <a:srgbClr val="002060"/>
                </a:solidFill>
                <a:latin typeface="金山云技术体" pitchFamily="2" charset="-122"/>
                <a:ea typeface="金山云技术体" pitchFamily="2" charset="-122"/>
              </a:rPr>
              <a:t>儿童青少年身体姿态与脊柱健康AI测评系统 </a:t>
            </a:r>
          </a:p>
          <a:p>
            <a:pPr algn="ctr"/>
            <a:r>
              <a:rPr sz="1800" dirty="0">
                <a:solidFill>
                  <a:srgbClr val="002060"/>
                </a:solidFill>
                <a:latin typeface="金山云技术体" pitchFamily="2" charset="-122"/>
                <a:ea typeface="金山云技术体" pitchFamily="2" charset="-122"/>
              </a:rPr>
              <a:t>CISS-SHS100</a:t>
            </a:r>
          </a:p>
        </p:txBody>
      </p:sp>
      <p:pic>
        <p:nvPicPr>
          <p:cNvPr id="4" name="图片 3">
            <a:extLst>
              <a:ext uri="{FF2B5EF4-FFF2-40B4-BE49-F238E27FC236}">
                <a16:creationId xmlns:a16="http://schemas.microsoft.com/office/drawing/2014/main" id="{D3FBE290-C009-3AE2-A8A4-A8D073234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Tree>
    <p:extLst>
      <p:ext uri="{BB962C8B-B14F-4D97-AF65-F5344CB8AC3E}">
        <p14:creationId xmlns:p14="http://schemas.microsoft.com/office/powerpoint/2010/main" val="25387964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直接连接符 27"/>
          <p:cNvCxnSpPr/>
          <p:nvPr/>
        </p:nvCxnSpPr>
        <p:spPr>
          <a:xfrm flipV="1">
            <a:off x="0" y="634999"/>
            <a:ext cx="4174067" cy="1"/>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8212667" y="634999"/>
            <a:ext cx="3979333" cy="1"/>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4968250" y="404167"/>
            <a:ext cx="2339102" cy="461665"/>
          </a:xfrm>
          <a:prstGeom prst="rect">
            <a:avLst/>
          </a:prstGeom>
          <a:noFill/>
        </p:spPr>
        <p:txBody>
          <a:bodyPr wrap="none" rtlCol="0">
            <a:spAutoFit/>
            <a:scene3d>
              <a:camera prst="orthographicFront"/>
              <a:lightRig rig="threePt" dir="t"/>
            </a:scene3d>
            <a:sp3d contourW="12700"/>
          </a:bodyPr>
          <a:lstStyle/>
          <a:p>
            <a:pPr algn="ctr"/>
            <a:r>
              <a:rPr lang="zh-CN" altLang="en-US" sz="2400" dirty="0">
                <a:latin typeface="思源黑体 Normal" panose="020B0400000000000000" pitchFamily="34" charset="-122"/>
                <a:ea typeface="思源黑体 Normal" panose="020B0400000000000000" pitchFamily="34" charset="-122"/>
              </a:rPr>
              <a:t>国家级媒体报道</a:t>
            </a:r>
          </a:p>
        </p:txBody>
      </p:sp>
      <p:pic>
        <p:nvPicPr>
          <p:cNvPr id="4" name="图片 3">
            <a:extLst>
              <a:ext uri="{FF2B5EF4-FFF2-40B4-BE49-F238E27FC236}">
                <a16:creationId xmlns:a16="http://schemas.microsoft.com/office/drawing/2014/main" id="{0E09B2C2-B6A7-A8F3-9D6D-A5D868C0149F}"/>
              </a:ext>
            </a:extLst>
          </p:cNvPr>
          <p:cNvPicPr>
            <a:picLocks noChangeAspect="1"/>
          </p:cNvPicPr>
          <p:nvPr/>
        </p:nvPicPr>
        <p:blipFill>
          <a:blip r:embed="rId3"/>
          <a:stretch>
            <a:fillRect/>
          </a:stretch>
        </p:blipFill>
        <p:spPr>
          <a:xfrm>
            <a:off x="688867" y="959129"/>
            <a:ext cx="4033330" cy="2563166"/>
          </a:xfrm>
          <a:prstGeom prst="rect">
            <a:avLst/>
          </a:prstGeom>
        </p:spPr>
      </p:pic>
      <p:pic>
        <p:nvPicPr>
          <p:cNvPr id="6" name="图片 5">
            <a:extLst>
              <a:ext uri="{FF2B5EF4-FFF2-40B4-BE49-F238E27FC236}">
                <a16:creationId xmlns:a16="http://schemas.microsoft.com/office/drawing/2014/main" id="{31289F87-0C4D-2FE0-DA67-D8D013D0D3A1}"/>
              </a:ext>
            </a:extLst>
          </p:cNvPr>
          <p:cNvPicPr>
            <a:picLocks noChangeAspect="1"/>
          </p:cNvPicPr>
          <p:nvPr/>
        </p:nvPicPr>
        <p:blipFill>
          <a:blip r:embed="rId4"/>
          <a:stretch>
            <a:fillRect/>
          </a:stretch>
        </p:blipFill>
        <p:spPr>
          <a:xfrm>
            <a:off x="655025" y="3699435"/>
            <a:ext cx="4067172" cy="2659763"/>
          </a:xfrm>
          <a:prstGeom prst="rect">
            <a:avLst/>
          </a:prstGeom>
        </p:spPr>
      </p:pic>
      <p:pic>
        <p:nvPicPr>
          <p:cNvPr id="8" name="图片 7">
            <a:extLst>
              <a:ext uri="{FF2B5EF4-FFF2-40B4-BE49-F238E27FC236}">
                <a16:creationId xmlns:a16="http://schemas.microsoft.com/office/drawing/2014/main" id="{4A58BBE6-A009-D98C-AA27-2BD8E6D15B86}"/>
              </a:ext>
            </a:extLst>
          </p:cNvPr>
          <p:cNvPicPr>
            <a:picLocks noChangeAspect="1"/>
          </p:cNvPicPr>
          <p:nvPr/>
        </p:nvPicPr>
        <p:blipFill>
          <a:blip r:embed="rId5"/>
          <a:stretch>
            <a:fillRect/>
          </a:stretch>
        </p:blipFill>
        <p:spPr>
          <a:xfrm>
            <a:off x="6137801" y="837142"/>
            <a:ext cx="3979334" cy="2594541"/>
          </a:xfrm>
          <a:prstGeom prst="rect">
            <a:avLst/>
          </a:prstGeom>
        </p:spPr>
      </p:pic>
      <p:pic>
        <p:nvPicPr>
          <p:cNvPr id="10" name="图片 9">
            <a:extLst>
              <a:ext uri="{FF2B5EF4-FFF2-40B4-BE49-F238E27FC236}">
                <a16:creationId xmlns:a16="http://schemas.microsoft.com/office/drawing/2014/main" id="{9A9C81C2-2C62-5A54-D4D9-0949BE5F7F98}"/>
              </a:ext>
            </a:extLst>
          </p:cNvPr>
          <p:cNvPicPr>
            <a:picLocks noChangeAspect="1"/>
          </p:cNvPicPr>
          <p:nvPr/>
        </p:nvPicPr>
        <p:blipFill>
          <a:blip r:embed="rId6"/>
          <a:stretch>
            <a:fillRect/>
          </a:stretch>
        </p:blipFill>
        <p:spPr>
          <a:xfrm>
            <a:off x="6438516" y="3719487"/>
            <a:ext cx="3333301" cy="2620890"/>
          </a:xfrm>
          <a:prstGeom prst="rect">
            <a:avLst/>
          </a:prstGeom>
        </p:spPr>
      </p:pic>
      <p:sp>
        <p:nvSpPr>
          <p:cNvPr id="11" name="文本框 10">
            <a:extLst>
              <a:ext uri="{FF2B5EF4-FFF2-40B4-BE49-F238E27FC236}">
                <a16:creationId xmlns:a16="http://schemas.microsoft.com/office/drawing/2014/main" id="{5B3ED684-61A8-483C-27A4-A6C2D9B70148}"/>
              </a:ext>
            </a:extLst>
          </p:cNvPr>
          <p:cNvSpPr txBox="1"/>
          <p:nvPr/>
        </p:nvSpPr>
        <p:spPr>
          <a:xfrm>
            <a:off x="1309609" y="3297968"/>
            <a:ext cx="2364316" cy="369332"/>
          </a:xfrm>
          <a:prstGeom prst="rect">
            <a:avLst/>
          </a:prstGeom>
          <a:noFill/>
        </p:spPr>
        <p:txBody>
          <a:bodyPr wrap="square">
            <a:spAutoFit/>
          </a:bodyPr>
          <a:lstStyle/>
          <a:p>
            <a:pPr algn="ctr"/>
            <a:r>
              <a:rPr lang="zh-CN" altLang="en-US" sz="1800" dirty="0">
                <a:solidFill>
                  <a:srgbClr val="C00000"/>
                </a:solidFill>
                <a:latin typeface="金山云技术体" pitchFamily="2" charset="-122"/>
                <a:ea typeface="金山云技术体" pitchFamily="2" charset="-122"/>
              </a:rPr>
              <a:t>人民日报</a:t>
            </a:r>
            <a:endParaRPr lang="zh-CN" altLang="en-US" dirty="0">
              <a:solidFill>
                <a:srgbClr val="C00000"/>
              </a:solidFill>
              <a:latin typeface="金山云技术体" pitchFamily="2" charset="-122"/>
              <a:ea typeface="金山云技术体" pitchFamily="2" charset="-122"/>
            </a:endParaRPr>
          </a:p>
        </p:txBody>
      </p:sp>
      <p:sp>
        <p:nvSpPr>
          <p:cNvPr id="12" name="文本框 11">
            <a:extLst>
              <a:ext uri="{FF2B5EF4-FFF2-40B4-BE49-F238E27FC236}">
                <a16:creationId xmlns:a16="http://schemas.microsoft.com/office/drawing/2014/main" id="{E561981D-2F8E-0FEE-98EF-B55497BB45D2}"/>
              </a:ext>
            </a:extLst>
          </p:cNvPr>
          <p:cNvSpPr txBox="1"/>
          <p:nvPr/>
        </p:nvSpPr>
        <p:spPr>
          <a:xfrm>
            <a:off x="1140275" y="6391333"/>
            <a:ext cx="2364316" cy="369332"/>
          </a:xfrm>
          <a:prstGeom prst="rect">
            <a:avLst/>
          </a:prstGeom>
          <a:noFill/>
        </p:spPr>
        <p:txBody>
          <a:bodyPr wrap="square">
            <a:spAutoFit/>
          </a:bodyPr>
          <a:lstStyle/>
          <a:p>
            <a:pPr algn="ctr"/>
            <a:r>
              <a:rPr lang="zh-CN" altLang="en-US" sz="1800" dirty="0">
                <a:solidFill>
                  <a:srgbClr val="C00000"/>
                </a:solidFill>
                <a:latin typeface="金山云技术体" pitchFamily="2" charset="-122"/>
                <a:ea typeface="金山云技术体" pitchFamily="2" charset="-122"/>
              </a:rPr>
              <a:t>中国体育报</a:t>
            </a:r>
            <a:endParaRPr lang="zh-CN" altLang="en-US" dirty="0">
              <a:solidFill>
                <a:srgbClr val="C00000"/>
              </a:solidFill>
              <a:latin typeface="金山云技术体" pitchFamily="2" charset="-122"/>
              <a:ea typeface="金山云技术体" pitchFamily="2" charset="-122"/>
            </a:endParaRPr>
          </a:p>
        </p:txBody>
      </p:sp>
      <p:sp>
        <p:nvSpPr>
          <p:cNvPr id="13" name="文本框 12">
            <a:extLst>
              <a:ext uri="{FF2B5EF4-FFF2-40B4-BE49-F238E27FC236}">
                <a16:creationId xmlns:a16="http://schemas.microsoft.com/office/drawing/2014/main" id="{021E6329-4B5E-FBA6-4659-078E9C776F84}"/>
              </a:ext>
            </a:extLst>
          </p:cNvPr>
          <p:cNvSpPr txBox="1"/>
          <p:nvPr/>
        </p:nvSpPr>
        <p:spPr>
          <a:xfrm>
            <a:off x="6923009" y="3337629"/>
            <a:ext cx="2364316" cy="369332"/>
          </a:xfrm>
          <a:prstGeom prst="rect">
            <a:avLst/>
          </a:prstGeom>
          <a:noFill/>
        </p:spPr>
        <p:txBody>
          <a:bodyPr wrap="square">
            <a:spAutoFit/>
          </a:bodyPr>
          <a:lstStyle/>
          <a:p>
            <a:pPr algn="ctr"/>
            <a:r>
              <a:rPr lang="zh-CN" altLang="en-US" sz="1800" dirty="0">
                <a:solidFill>
                  <a:srgbClr val="C00000"/>
                </a:solidFill>
                <a:latin typeface="金山云技术体" pitchFamily="2" charset="-122"/>
                <a:ea typeface="金山云技术体" pitchFamily="2" charset="-122"/>
              </a:rPr>
              <a:t>国家体育总局官网</a:t>
            </a:r>
            <a:endParaRPr lang="zh-CN" altLang="en-US" dirty="0">
              <a:solidFill>
                <a:srgbClr val="C00000"/>
              </a:solidFill>
              <a:latin typeface="金山云技术体" pitchFamily="2" charset="-122"/>
              <a:ea typeface="金山云技术体" pitchFamily="2" charset="-122"/>
            </a:endParaRPr>
          </a:p>
        </p:txBody>
      </p:sp>
      <p:sp>
        <p:nvSpPr>
          <p:cNvPr id="14" name="文本框 13">
            <a:extLst>
              <a:ext uri="{FF2B5EF4-FFF2-40B4-BE49-F238E27FC236}">
                <a16:creationId xmlns:a16="http://schemas.microsoft.com/office/drawing/2014/main" id="{CD0DD5D6-F8FA-3EAF-CE5E-39EF607585C3}"/>
              </a:ext>
            </a:extLst>
          </p:cNvPr>
          <p:cNvSpPr txBox="1"/>
          <p:nvPr/>
        </p:nvSpPr>
        <p:spPr>
          <a:xfrm>
            <a:off x="7109275" y="6355523"/>
            <a:ext cx="2364316" cy="369332"/>
          </a:xfrm>
          <a:prstGeom prst="rect">
            <a:avLst/>
          </a:prstGeom>
          <a:noFill/>
        </p:spPr>
        <p:txBody>
          <a:bodyPr wrap="square">
            <a:spAutoFit/>
          </a:bodyPr>
          <a:lstStyle/>
          <a:p>
            <a:pPr algn="ctr"/>
            <a:r>
              <a:rPr lang="zh-CN" altLang="en-US" sz="1800" dirty="0">
                <a:solidFill>
                  <a:srgbClr val="C00000"/>
                </a:solidFill>
                <a:latin typeface="金山云技术体" pitchFamily="2" charset="-122"/>
                <a:ea typeface="金山云技术体" pitchFamily="2" charset="-122"/>
              </a:rPr>
              <a:t>山东省体育局官网</a:t>
            </a:r>
            <a:endParaRPr lang="zh-CN" altLang="en-US" dirty="0">
              <a:solidFill>
                <a:srgbClr val="C00000"/>
              </a:solidFill>
              <a:latin typeface="金山云技术体" pitchFamily="2" charset="-122"/>
              <a:ea typeface="金山云技术体" pitchFamily="2" charset="-122"/>
            </a:endParaRPr>
          </a:p>
        </p:txBody>
      </p:sp>
    </p:spTree>
    <p:extLst>
      <p:ext uri="{BB962C8B-B14F-4D97-AF65-F5344CB8AC3E}">
        <p14:creationId xmlns:p14="http://schemas.microsoft.com/office/powerpoint/2010/main" val="1451791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45">
            <a:extLst>
              <a:ext uri="{FF2B5EF4-FFF2-40B4-BE49-F238E27FC236}">
                <a16:creationId xmlns:a16="http://schemas.microsoft.com/office/drawing/2014/main" id="{EF7F7E60-01C9-4E2C-8FED-1329CDB56F36}"/>
              </a:ext>
            </a:extLst>
          </p:cNvPr>
          <p:cNvSpPr>
            <a:spLocks noChangeArrowheads="1"/>
          </p:cNvSpPr>
          <p:nvPr/>
        </p:nvSpPr>
        <p:spPr bwMode="auto">
          <a:xfrm>
            <a:off x="2274715" y="1749096"/>
            <a:ext cx="237772" cy="329813"/>
          </a:xfrm>
          <a:custGeom>
            <a:avLst/>
            <a:gdLst>
              <a:gd name="T0" fmla="*/ 259 w 411"/>
              <a:gd name="T1" fmla="*/ 329 h 568"/>
              <a:gd name="T2" fmla="*/ 259 w 411"/>
              <a:gd name="T3" fmla="*/ 329 h 568"/>
              <a:gd name="T4" fmla="*/ 259 w 411"/>
              <a:gd name="T5" fmla="*/ 329 h 568"/>
              <a:gd name="T6" fmla="*/ 259 w 411"/>
              <a:gd name="T7" fmla="*/ 329 h 568"/>
              <a:gd name="T8" fmla="*/ 154 w 411"/>
              <a:gd name="T9" fmla="*/ 460 h 568"/>
              <a:gd name="T10" fmla="*/ 158 w 411"/>
              <a:gd name="T11" fmla="*/ 448 h 568"/>
              <a:gd name="T12" fmla="*/ 185 w 411"/>
              <a:gd name="T13" fmla="*/ 352 h 568"/>
              <a:gd name="T14" fmla="*/ 185 w 411"/>
              <a:gd name="T15" fmla="*/ 352 h 568"/>
              <a:gd name="T16" fmla="*/ 186 w 411"/>
              <a:gd name="T17" fmla="*/ 352 h 568"/>
              <a:gd name="T18" fmla="*/ 186 w 411"/>
              <a:gd name="T19" fmla="*/ 351 h 568"/>
              <a:gd name="T20" fmla="*/ 186 w 411"/>
              <a:gd name="T21" fmla="*/ 351 h 568"/>
              <a:gd name="T22" fmla="*/ 180 w 411"/>
              <a:gd name="T23" fmla="*/ 303 h 568"/>
              <a:gd name="T24" fmla="*/ 139 w 411"/>
              <a:gd name="T25" fmla="*/ 285 h 568"/>
              <a:gd name="T26" fmla="*/ 139 w 411"/>
              <a:gd name="T27" fmla="*/ 285 h 568"/>
              <a:gd name="T28" fmla="*/ 44 w 411"/>
              <a:gd name="T29" fmla="*/ 285 h 568"/>
              <a:gd name="T30" fmla="*/ 44 w 411"/>
              <a:gd name="T31" fmla="*/ 285 h 568"/>
              <a:gd name="T32" fmla="*/ 132 w 411"/>
              <a:gd name="T33" fmla="*/ 53 h 568"/>
              <a:gd name="T34" fmla="*/ 132 w 411"/>
              <a:gd name="T35" fmla="*/ 53 h 568"/>
              <a:gd name="T36" fmla="*/ 137 w 411"/>
              <a:gd name="T37" fmla="*/ 41 h 568"/>
              <a:gd name="T38" fmla="*/ 137 w 411"/>
              <a:gd name="T39" fmla="*/ 41 h 568"/>
              <a:gd name="T40" fmla="*/ 140 w 411"/>
              <a:gd name="T41" fmla="*/ 34 h 568"/>
              <a:gd name="T42" fmla="*/ 140 w 411"/>
              <a:gd name="T43" fmla="*/ 34 h 568"/>
              <a:gd name="T44" fmla="*/ 308 w 411"/>
              <a:gd name="T45" fmla="*/ 34 h 568"/>
              <a:gd name="T46" fmla="*/ 308 w 411"/>
              <a:gd name="T47" fmla="*/ 34 h 568"/>
              <a:gd name="T48" fmla="*/ 247 w 411"/>
              <a:gd name="T49" fmla="*/ 151 h 568"/>
              <a:gd name="T50" fmla="*/ 244 w 411"/>
              <a:gd name="T51" fmla="*/ 197 h 568"/>
              <a:gd name="T52" fmla="*/ 289 w 411"/>
              <a:gd name="T53" fmla="*/ 218 h 568"/>
              <a:gd name="T54" fmla="*/ 289 w 411"/>
              <a:gd name="T55" fmla="*/ 218 h 568"/>
              <a:gd name="T56" fmla="*/ 347 w 411"/>
              <a:gd name="T57" fmla="*/ 218 h 568"/>
              <a:gd name="T58" fmla="*/ 347 w 411"/>
              <a:gd name="T59" fmla="*/ 218 h 568"/>
              <a:gd name="T60" fmla="*/ 259 w 411"/>
              <a:gd name="T61" fmla="*/ 329 h 568"/>
              <a:gd name="T62" fmla="*/ 395 w 411"/>
              <a:gd name="T63" fmla="*/ 185 h 568"/>
              <a:gd name="T64" fmla="*/ 395 w 411"/>
              <a:gd name="T65" fmla="*/ 185 h 568"/>
              <a:gd name="T66" fmla="*/ 395 w 411"/>
              <a:gd name="T67" fmla="*/ 185 h 568"/>
              <a:gd name="T68" fmla="*/ 289 w 411"/>
              <a:gd name="T69" fmla="*/ 185 h 568"/>
              <a:gd name="T70" fmla="*/ 289 w 411"/>
              <a:gd name="T71" fmla="*/ 185 h 568"/>
              <a:gd name="T72" fmla="*/ 277 w 411"/>
              <a:gd name="T73" fmla="*/ 167 h 568"/>
              <a:gd name="T74" fmla="*/ 348 w 411"/>
              <a:gd name="T75" fmla="*/ 30 h 568"/>
              <a:gd name="T76" fmla="*/ 342 w 411"/>
              <a:gd name="T77" fmla="*/ 0 h 568"/>
              <a:gd name="T78" fmla="*/ 342 w 411"/>
              <a:gd name="T79" fmla="*/ 0 h 568"/>
              <a:gd name="T80" fmla="*/ 141 w 411"/>
              <a:gd name="T81" fmla="*/ 0 h 568"/>
              <a:gd name="T82" fmla="*/ 141 w 411"/>
              <a:gd name="T83" fmla="*/ 0 h 568"/>
              <a:gd name="T84" fmla="*/ 106 w 411"/>
              <a:gd name="T85" fmla="*/ 27 h 568"/>
              <a:gd name="T86" fmla="*/ 7 w 411"/>
              <a:gd name="T87" fmla="*/ 290 h 568"/>
              <a:gd name="T88" fmla="*/ 28 w 411"/>
              <a:gd name="T89" fmla="*/ 319 h 568"/>
              <a:gd name="T90" fmla="*/ 28 w 411"/>
              <a:gd name="T91" fmla="*/ 319 h 568"/>
              <a:gd name="T92" fmla="*/ 139 w 411"/>
              <a:gd name="T93" fmla="*/ 319 h 568"/>
              <a:gd name="T94" fmla="*/ 139 w 411"/>
              <a:gd name="T95" fmla="*/ 319 h 568"/>
              <a:gd name="T96" fmla="*/ 153 w 411"/>
              <a:gd name="T97" fmla="*/ 342 h 568"/>
              <a:gd name="T98" fmla="*/ 107 w 411"/>
              <a:gd name="T99" fmla="*/ 505 h 568"/>
              <a:gd name="T100" fmla="*/ 147 w 411"/>
              <a:gd name="T101" fmla="*/ 517 h 568"/>
              <a:gd name="T102" fmla="*/ 399 w 411"/>
              <a:gd name="T103" fmla="*/ 210 h 568"/>
              <a:gd name="T104" fmla="*/ 395 w 411"/>
              <a:gd name="T105" fmla="*/ 185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11" h="568">
                <a:moveTo>
                  <a:pt x="259" y="329"/>
                </a:moveTo>
                <a:lnTo>
                  <a:pt x="259" y="329"/>
                </a:lnTo>
                <a:lnTo>
                  <a:pt x="259" y="329"/>
                </a:lnTo>
                <a:lnTo>
                  <a:pt x="259" y="329"/>
                </a:lnTo>
                <a:cubicBezTo>
                  <a:pt x="223" y="375"/>
                  <a:pt x="186" y="423"/>
                  <a:pt x="154" y="460"/>
                </a:cubicBezTo>
                <a:cubicBezTo>
                  <a:pt x="156" y="455"/>
                  <a:pt x="157" y="451"/>
                  <a:pt x="158" y="448"/>
                </a:cubicBezTo>
                <a:cubicBezTo>
                  <a:pt x="168" y="412"/>
                  <a:pt x="178" y="375"/>
                  <a:pt x="185" y="352"/>
                </a:cubicBezTo>
                <a:lnTo>
                  <a:pt x="185" y="352"/>
                </a:lnTo>
                <a:lnTo>
                  <a:pt x="186" y="352"/>
                </a:lnTo>
                <a:lnTo>
                  <a:pt x="186" y="351"/>
                </a:lnTo>
                <a:lnTo>
                  <a:pt x="186" y="351"/>
                </a:lnTo>
                <a:cubicBezTo>
                  <a:pt x="192" y="332"/>
                  <a:pt x="189" y="316"/>
                  <a:pt x="180" y="303"/>
                </a:cubicBezTo>
                <a:cubicBezTo>
                  <a:pt x="171" y="291"/>
                  <a:pt x="158" y="285"/>
                  <a:pt x="139" y="285"/>
                </a:cubicBezTo>
                <a:lnTo>
                  <a:pt x="139" y="285"/>
                </a:lnTo>
                <a:lnTo>
                  <a:pt x="44" y="285"/>
                </a:lnTo>
                <a:lnTo>
                  <a:pt x="44" y="285"/>
                </a:lnTo>
                <a:cubicBezTo>
                  <a:pt x="66" y="224"/>
                  <a:pt x="110" y="110"/>
                  <a:pt x="132" y="53"/>
                </a:cubicBezTo>
                <a:lnTo>
                  <a:pt x="132" y="53"/>
                </a:lnTo>
                <a:lnTo>
                  <a:pt x="137" y="41"/>
                </a:lnTo>
                <a:lnTo>
                  <a:pt x="137" y="41"/>
                </a:lnTo>
                <a:cubicBezTo>
                  <a:pt x="139" y="37"/>
                  <a:pt x="139" y="35"/>
                  <a:pt x="140" y="34"/>
                </a:cubicBezTo>
                <a:lnTo>
                  <a:pt x="140" y="34"/>
                </a:lnTo>
                <a:lnTo>
                  <a:pt x="308" y="34"/>
                </a:lnTo>
                <a:lnTo>
                  <a:pt x="308" y="34"/>
                </a:lnTo>
                <a:cubicBezTo>
                  <a:pt x="288" y="72"/>
                  <a:pt x="262" y="121"/>
                  <a:pt x="247" y="151"/>
                </a:cubicBezTo>
                <a:cubicBezTo>
                  <a:pt x="235" y="171"/>
                  <a:pt x="239" y="187"/>
                  <a:pt x="244" y="197"/>
                </a:cubicBezTo>
                <a:cubicBezTo>
                  <a:pt x="256" y="218"/>
                  <a:pt x="282" y="218"/>
                  <a:pt x="289" y="218"/>
                </a:cubicBezTo>
                <a:lnTo>
                  <a:pt x="289" y="218"/>
                </a:lnTo>
                <a:lnTo>
                  <a:pt x="347" y="218"/>
                </a:lnTo>
                <a:lnTo>
                  <a:pt x="347" y="218"/>
                </a:lnTo>
                <a:cubicBezTo>
                  <a:pt x="321" y="248"/>
                  <a:pt x="291" y="288"/>
                  <a:pt x="259" y="329"/>
                </a:cubicBezTo>
                <a:close/>
                <a:moveTo>
                  <a:pt x="395" y="185"/>
                </a:moveTo>
                <a:lnTo>
                  <a:pt x="395" y="185"/>
                </a:lnTo>
                <a:lnTo>
                  <a:pt x="395" y="185"/>
                </a:lnTo>
                <a:lnTo>
                  <a:pt x="289" y="185"/>
                </a:lnTo>
                <a:lnTo>
                  <a:pt x="289" y="185"/>
                </a:lnTo>
                <a:cubicBezTo>
                  <a:pt x="282" y="185"/>
                  <a:pt x="265" y="185"/>
                  <a:pt x="277" y="167"/>
                </a:cubicBezTo>
                <a:cubicBezTo>
                  <a:pt x="293" y="134"/>
                  <a:pt x="327" y="68"/>
                  <a:pt x="348" y="30"/>
                </a:cubicBezTo>
                <a:cubicBezTo>
                  <a:pt x="359" y="12"/>
                  <a:pt x="361" y="0"/>
                  <a:pt x="342" y="0"/>
                </a:cubicBezTo>
                <a:lnTo>
                  <a:pt x="342" y="0"/>
                </a:lnTo>
                <a:lnTo>
                  <a:pt x="141" y="0"/>
                </a:lnTo>
                <a:lnTo>
                  <a:pt x="141" y="0"/>
                </a:lnTo>
                <a:cubicBezTo>
                  <a:pt x="123" y="0"/>
                  <a:pt x="114" y="10"/>
                  <a:pt x="106" y="27"/>
                </a:cubicBezTo>
                <a:cubicBezTo>
                  <a:pt x="83" y="86"/>
                  <a:pt x="28" y="229"/>
                  <a:pt x="7" y="290"/>
                </a:cubicBezTo>
                <a:cubicBezTo>
                  <a:pt x="0" y="310"/>
                  <a:pt x="12" y="319"/>
                  <a:pt x="28" y="319"/>
                </a:cubicBezTo>
                <a:lnTo>
                  <a:pt x="28" y="319"/>
                </a:lnTo>
                <a:lnTo>
                  <a:pt x="139" y="319"/>
                </a:lnTo>
                <a:lnTo>
                  <a:pt x="139" y="319"/>
                </a:lnTo>
                <a:cubicBezTo>
                  <a:pt x="150" y="319"/>
                  <a:pt x="160" y="321"/>
                  <a:pt x="153" y="342"/>
                </a:cubicBezTo>
                <a:cubicBezTo>
                  <a:pt x="141" y="381"/>
                  <a:pt x="120" y="458"/>
                  <a:pt x="107" y="505"/>
                </a:cubicBezTo>
                <a:cubicBezTo>
                  <a:pt x="106" y="505"/>
                  <a:pt x="94" y="567"/>
                  <a:pt x="147" y="517"/>
                </a:cubicBezTo>
                <a:cubicBezTo>
                  <a:pt x="216" y="448"/>
                  <a:pt x="339" y="272"/>
                  <a:pt x="399" y="210"/>
                </a:cubicBezTo>
                <a:cubicBezTo>
                  <a:pt x="410" y="200"/>
                  <a:pt x="410" y="185"/>
                  <a:pt x="395" y="185"/>
                </a:cubicBezTo>
                <a:close/>
              </a:path>
            </a:pathLst>
          </a:custGeom>
          <a:solidFill>
            <a:srgbClr val="FFFFFF"/>
          </a:solidFill>
          <a:ln>
            <a:noFill/>
          </a:ln>
          <a:effectLst/>
        </p:spPr>
        <p:txBody>
          <a:bodyPr wrap="none" anchor="ctr"/>
          <a:lstStyle/>
          <a:p>
            <a:endParaRPr lang="en-US">
              <a:cs typeface="+mn-ea"/>
              <a:sym typeface="+mn-lt"/>
            </a:endParaRPr>
          </a:p>
        </p:txBody>
      </p:sp>
      <p:grpSp>
        <p:nvGrpSpPr>
          <p:cNvPr id="53" name="组合 52">
            <a:extLst>
              <a:ext uri="{FF2B5EF4-FFF2-40B4-BE49-F238E27FC236}">
                <a16:creationId xmlns:a16="http://schemas.microsoft.com/office/drawing/2014/main" id="{0D6BB1A5-AC5F-4911-80C0-5C0DC1F48ADF}"/>
              </a:ext>
            </a:extLst>
          </p:cNvPr>
          <p:cNvGrpSpPr/>
          <p:nvPr/>
        </p:nvGrpSpPr>
        <p:grpSpPr>
          <a:xfrm>
            <a:off x="675358" y="3070641"/>
            <a:ext cx="2721872" cy="326022"/>
            <a:chOff x="2458" y="5036"/>
            <a:chExt cx="3133" cy="597"/>
          </a:xfrm>
          <a:solidFill>
            <a:srgbClr val="3C6CC5"/>
          </a:solidFill>
        </p:grpSpPr>
        <p:sp>
          <p:nvSpPr>
            <p:cNvPr id="62" name="Chevron 30">
              <a:extLst>
                <a:ext uri="{FF2B5EF4-FFF2-40B4-BE49-F238E27FC236}">
                  <a16:creationId xmlns:a16="http://schemas.microsoft.com/office/drawing/2014/main" id="{80F268E7-496E-4C69-9400-D2CA3072EC84}"/>
                </a:ext>
              </a:extLst>
            </p:cNvPr>
            <p:cNvSpPr/>
            <p:nvPr/>
          </p:nvSpPr>
          <p:spPr>
            <a:xfrm>
              <a:off x="2458" y="5036"/>
              <a:ext cx="3133" cy="597"/>
            </a:xfrm>
            <a:prstGeom prst="chevron">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cs typeface="+mn-ea"/>
                <a:sym typeface="+mn-lt"/>
              </a:endParaRPr>
            </a:p>
          </p:txBody>
        </p:sp>
        <p:sp>
          <p:nvSpPr>
            <p:cNvPr id="55" name="TextBox 52">
              <a:extLst>
                <a:ext uri="{FF2B5EF4-FFF2-40B4-BE49-F238E27FC236}">
                  <a16:creationId xmlns:a16="http://schemas.microsoft.com/office/drawing/2014/main" id="{5C8DF99F-2E62-407F-A949-05CC1D2B0755}"/>
                </a:ext>
              </a:extLst>
            </p:cNvPr>
            <p:cNvSpPr txBox="1"/>
            <p:nvPr/>
          </p:nvSpPr>
          <p:spPr>
            <a:xfrm>
              <a:off x="3074" y="5168"/>
              <a:ext cx="1949" cy="421"/>
            </a:xfrm>
            <a:prstGeom prst="rect">
              <a:avLst/>
            </a:prstGeom>
            <a:grpFill/>
          </p:spPr>
          <p:txBody>
            <a:bodyPr wrap="square" rtlCol="0">
              <a:spAutoFit/>
            </a:bodyPr>
            <a:lstStyle/>
            <a:p>
              <a:pPr algn="ctr">
                <a:lnSpc>
                  <a:spcPct val="90000"/>
                </a:lnSpc>
              </a:pPr>
              <a:r>
                <a:rPr lang="en-US" sz="1000" dirty="0">
                  <a:solidFill>
                    <a:schemeClr val="bg1"/>
                  </a:solidFill>
                  <a:cs typeface="+mn-ea"/>
                  <a:sym typeface="+mn-lt"/>
                </a:rPr>
                <a:t>2016</a:t>
              </a:r>
              <a:r>
                <a:rPr lang="en-US" altLang="zh-CN" sz="1000" dirty="0">
                  <a:solidFill>
                    <a:schemeClr val="bg1"/>
                  </a:solidFill>
                  <a:cs typeface="+mn-ea"/>
                  <a:sym typeface="+mn-lt"/>
                </a:rPr>
                <a:t>-2019</a:t>
              </a:r>
              <a:endParaRPr lang="en-US" sz="1000" dirty="0">
                <a:solidFill>
                  <a:schemeClr val="bg1"/>
                </a:solidFill>
                <a:cs typeface="+mn-ea"/>
                <a:sym typeface="+mn-lt"/>
              </a:endParaRPr>
            </a:p>
          </p:txBody>
        </p:sp>
      </p:grpSp>
      <p:grpSp>
        <p:nvGrpSpPr>
          <p:cNvPr id="70" name="组合 69">
            <a:extLst>
              <a:ext uri="{FF2B5EF4-FFF2-40B4-BE49-F238E27FC236}">
                <a16:creationId xmlns:a16="http://schemas.microsoft.com/office/drawing/2014/main" id="{790F72BA-99CA-4CD1-8931-F74981DFECBB}"/>
              </a:ext>
            </a:extLst>
          </p:cNvPr>
          <p:cNvGrpSpPr/>
          <p:nvPr/>
        </p:nvGrpSpPr>
        <p:grpSpPr>
          <a:xfrm>
            <a:off x="5879003" y="3070641"/>
            <a:ext cx="2721872" cy="326022"/>
            <a:chOff x="2458" y="5036"/>
            <a:chExt cx="3133" cy="597"/>
          </a:xfrm>
          <a:solidFill>
            <a:srgbClr val="3C6CC5"/>
          </a:solidFill>
        </p:grpSpPr>
        <p:sp>
          <p:nvSpPr>
            <p:cNvPr id="71" name="Chevron 30">
              <a:extLst>
                <a:ext uri="{FF2B5EF4-FFF2-40B4-BE49-F238E27FC236}">
                  <a16:creationId xmlns:a16="http://schemas.microsoft.com/office/drawing/2014/main" id="{2A9D180C-0DF9-4076-9C7E-735AF6039495}"/>
                </a:ext>
              </a:extLst>
            </p:cNvPr>
            <p:cNvSpPr/>
            <p:nvPr/>
          </p:nvSpPr>
          <p:spPr>
            <a:xfrm>
              <a:off x="2458" y="5036"/>
              <a:ext cx="3133" cy="597"/>
            </a:xfrm>
            <a:prstGeom prst="chevron">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cs typeface="+mn-ea"/>
                <a:sym typeface="+mn-lt"/>
              </a:endParaRPr>
            </a:p>
          </p:txBody>
        </p:sp>
        <p:sp>
          <p:nvSpPr>
            <p:cNvPr id="72" name="TextBox 52">
              <a:extLst>
                <a:ext uri="{FF2B5EF4-FFF2-40B4-BE49-F238E27FC236}">
                  <a16:creationId xmlns:a16="http://schemas.microsoft.com/office/drawing/2014/main" id="{6EA8A14C-37D6-4E4A-AC71-6912CBE3E69E}"/>
                </a:ext>
              </a:extLst>
            </p:cNvPr>
            <p:cNvSpPr txBox="1"/>
            <p:nvPr/>
          </p:nvSpPr>
          <p:spPr>
            <a:xfrm>
              <a:off x="3074" y="5168"/>
              <a:ext cx="1949" cy="421"/>
            </a:xfrm>
            <a:prstGeom prst="rect">
              <a:avLst/>
            </a:prstGeom>
            <a:grpFill/>
          </p:spPr>
          <p:txBody>
            <a:bodyPr wrap="square" rtlCol="0">
              <a:spAutoFit/>
            </a:bodyPr>
            <a:lstStyle/>
            <a:p>
              <a:pPr algn="ctr">
                <a:lnSpc>
                  <a:spcPct val="90000"/>
                </a:lnSpc>
              </a:pPr>
              <a:r>
                <a:rPr lang="en-US" sz="1000" dirty="0">
                  <a:solidFill>
                    <a:schemeClr val="bg1"/>
                  </a:solidFill>
                  <a:cs typeface="+mn-ea"/>
                  <a:sym typeface="+mn-lt"/>
                </a:rPr>
                <a:t>2021</a:t>
              </a:r>
            </a:p>
          </p:txBody>
        </p:sp>
      </p:grpSp>
      <p:grpSp>
        <p:nvGrpSpPr>
          <p:cNvPr id="73" name="组合 72">
            <a:extLst>
              <a:ext uri="{FF2B5EF4-FFF2-40B4-BE49-F238E27FC236}">
                <a16:creationId xmlns:a16="http://schemas.microsoft.com/office/drawing/2014/main" id="{23EE894F-51D3-4AC9-81E9-A4B8BC437ABA}"/>
              </a:ext>
            </a:extLst>
          </p:cNvPr>
          <p:cNvGrpSpPr/>
          <p:nvPr/>
        </p:nvGrpSpPr>
        <p:grpSpPr>
          <a:xfrm>
            <a:off x="3283958" y="3070641"/>
            <a:ext cx="2721872" cy="326022"/>
            <a:chOff x="2458" y="5036"/>
            <a:chExt cx="3133" cy="597"/>
          </a:xfrm>
          <a:solidFill>
            <a:srgbClr val="3C6CC5"/>
          </a:solidFill>
        </p:grpSpPr>
        <p:sp>
          <p:nvSpPr>
            <p:cNvPr id="74" name="Chevron 30">
              <a:extLst>
                <a:ext uri="{FF2B5EF4-FFF2-40B4-BE49-F238E27FC236}">
                  <a16:creationId xmlns:a16="http://schemas.microsoft.com/office/drawing/2014/main" id="{0954EA91-68CB-4F7A-A664-FBA388477DB1}"/>
                </a:ext>
              </a:extLst>
            </p:cNvPr>
            <p:cNvSpPr/>
            <p:nvPr/>
          </p:nvSpPr>
          <p:spPr>
            <a:xfrm>
              <a:off x="2458" y="5036"/>
              <a:ext cx="3133" cy="597"/>
            </a:xfrm>
            <a:prstGeom prst="chevron">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cs typeface="+mn-ea"/>
                <a:sym typeface="+mn-lt"/>
              </a:endParaRPr>
            </a:p>
          </p:txBody>
        </p:sp>
        <p:sp>
          <p:nvSpPr>
            <p:cNvPr id="75" name="TextBox 52">
              <a:extLst>
                <a:ext uri="{FF2B5EF4-FFF2-40B4-BE49-F238E27FC236}">
                  <a16:creationId xmlns:a16="http://schemas.microsoft.com/office/drawing/2014/main" id="{41B540DE-5AFD-48FA-A82F-5EFD0F7B52E3}"/>
                </a:ext>
              </a:extLst>
            </p:cNvPr>
            <p:cNvSpPr txBox="1"/>
            <p:nvPr/>
          </p:nvSpPr>
          <p:spPr>
            <a:xfrm>
              <a:off x="3074" y="5168"/>
              <a:ext cx="1949" cy="421"/>
            </a:xfrm>
            <a:prstGeom prst="rect">
              <a:avLst/>
            </a:prstGeom>
            <a:grpFill/>
          </p:spPr>
          <p:txBody>
            <a:bodyPr wrap="square" rtlCol="0">
              <a:spAutoFit/>
            </a:bodyPr>
            <a:lstStyle/>
            <a:p>
              <a:pPr algn="ctr">
                <a:lnSpc>
                  <a:spcPct val="90000"/>
                </a:lnSpc>
              </a:pPr>
              <a:r>
                <a:rPr lang="en-US" sz="1000" dirty="0">
                  <a:solidFill>
                    <a:schemeClr val="bg1"/>
                  </a:solidFill>
                  <a:cs typeface="+mn-ea"/>
                  <a:sym typeface="+mn-lt"/>
                </a:rPr>
                <a:t>2020</a:t>
              </a:r>
            </a:p>
          </p:txBody>
        </p:sp>
      </p:grpSp>
      <p:grpSp>
        <p:nvGrpSpPr>
          <p:cNvPr id="76" name="组合 75">
            <a:extLst>
              <a:ext uri="{FF2B5EF4-FFF2-40B4-BE49-F238E27FC236}">
                <a16:creationId xmlns:a16="http://schemas.microsoft.com/office/drawing/2014/main" id="{BEEE2A63-6142-4269-B175-BDCAD25D6D5C}"/>
              </a:ext>
            </a:extLst>
          </p:cNvPr>
          <p:cNvGrpSpPr/>
          <p:nvPr/>
        </p:nvGrpSpPr>
        <p:grpSpPr>
          <a:xfrm>
            <a:off x="8497353" y="3066188"/>
            <a:ext cx="2721872" cy="326022"/>
            <a:chOff x="2458" y="5036"/>
            <a:chExt cx="3133" cy="597"/>
          </a:xfrm>
          <a:solidFill>
            <a:srgbClr val="3C6CC5"/>
          </a:solidFill>
        </p:grpSpPr>
        <p:sp>
          <p:nvSpPr>
            <p:cNvPr id="77" name="Chevron 30">
              <a:extLst>
                <a:ext uri="{FF2B5EF4-FFF2-40B4-BE49-F238E27FC236}">
                  <a16:creationId xmlns:a16="http://schemas.microsoft.com/office/drawing/2014/main" id="{D582342E-1087-40B7-AEA8-3E0661571992}"/>
                </a:ext>
              </a:extLst>
            </p:cNvPr>
            <p:cNvSpPr/>
            <p:nvPr/>
          </p:nvSpPr>
          <p:spPr>
            <a:xfrm>
              <a:off x="2458" y="5036"/>
              <a:ext cx="3133" cy="597"/>
            </a:xfrm>
            <a:prstGeom prst="chevron">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cs typeface="+mn-ea"/>
                <a:sym typeface="+mn-lt"/>
              </a:endParaRPr>
            </a:p>
          </p:txBody>
        </p:sp>
        <p:sp>
          <p:nvSpPr>
            <p:cNvPr id="78" name="TextBox 52">
              <a:extLst>
                <a:ext uri="{FF2B5EF4-FFF2-40B4-BE49-F238E27FC236}">
                  <a16:creationId xmlns:a16="http://schemas.microsoft.com/office/drawing/2014/main" id="{080A3F9D-8B84-423F-AE56-A400C68D3B9E}"/>
                </a:ext>
              </a:extLst>
            </p:cNvPr>
            <p:cNvSpPr txBox="1"/>
            <p:nvPr/>
          </p:nvSpPr>
          <p:spPr>
            <a:xfrm>
              <a:off x="3074" y="5168"/>
              <a:ext cx="1949" cy="421"/>
            </a:xfrm>
            <a:prstGeom prst="rect">
              <a:avLst/>
            </a:prstGeom>
            <a:grpFill/>
          </p:spPr>
          <p:txBody>
            <a:bodyPr wrap="square" rtlCol="0">
              <a:spAutoFit/>
            </a:bodyPr>
            <a:lstStyle/>
            <a:p>
              <a:pPr algn="ctr">
                <a:lnSpc>
                  <a:spcPct val="90000"/>
                </a:lnSpc>
              </a:pPr>
              <a:r>
                <a:rPr lang="en-US" sz="1000" dirty="0">
                  <a:solidFill>
                    <a:schemeClr val="bg1"/>
                  </a:solidFill>
                  <a:cs typeface="+mn-ea"/>
                  <a:sym typeface="+mn-lt"/>
                </a:rPr>
                <a:t>2022</a:t>
              </a:r>
              <a:r>
                <a:rPr lang="en-US" altLang="zh-CN" sz="1000" dirty="0">
                  <a:solidFill>
                    <a:schemeClr val="bg1"/>
                  </a:solidFill>
                  <a:cs typeface="+mn-ea"/>
                  <a:sym typeface="+mn-lt"/>
                </a:rPr>
                <a:t>-2023</a:t>
              </a:r>
              <a:endParaRPr lang="en-US" sz="1000" dirty="0">
                <a:solidFill>
                  <a:schemeClr val="bg1"/>
                </a:solidFill>
                <a:cs typeface="+mn-ea"/>
                <a:sym typeface="+mn-lt"/>
              </a:endParaRPr>
            </a:p>
          </p:txBody>
        </p:sp>
      </p:grpSp>
      <p:sp>
        <p:nvSpPr>
          <p:cNvPr id="79" name="Oval 37">
            <a:extLst>
              <a:ext uri="{FF2B5EF4-FFF2-40B4-BE49-F238E27FC236}">
                <a16:creationId xmlns:a16="http://schemas.microsoft.com/office/drawing/2014/main" id="{CD09511E-BC5A-4E0D-8448-108FAF0FF381}"/>
              </a:ext>
            </a:extLst>
          </p:cNvPr>
          <p:cNvSpPr/>
          <p:nvPr/>
        </p:nvSpPr>
        <p:spPr>
          <a:xfrm>
            <a:off x="2917686" y="1663257"/>
            <a:ext cx="688598" cy="688598"/>
          </a:xfrm>
          <a:prstGeom prst="ellipse">
            <a:avLst/>
          </a:prstGeom>
          <a:solidFill>
            <a:srgbClr val="6D69D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cs typeface="+mn-ea"/>
              <a:sym typeface="+mn-lt"/>
            </a:endParaRPr>
          </a:p>
        </p:txBody>
      </p:sp>
      <p:cxnSp>
        <p:nvCxnSpPr>
          <p:cNvPr id="80" name="Straight Connector 35">
            <a:extLst>
              <a:ext uri="{FF2B5EF4-FFF2-40B4-BE49-F238E27FC236}">
                <a16:creationId xmlns:a16="http://schemas.microsoft.com/office/drawing/2014/main" id="{FA7EB7E2-8C3F-457F-AAC2-DD565290971F}"/>
              </a:ext>
            </a:extLst>
          </p:cNvPr>
          <p:cNvCxnSpPr/>
          <p:nvPr/>
        </p:nvCxnSpPr>
        <p:spPr>
          <a:xfrm flipV="1">
            <a:off x="3261985" y="2351855"/>
            <a:ext cx="3805" cy="550777"/>
          </a:xfrm>
          <a:prstGeom prst="line">
            <a:avLst/>
          </a:prstGeom>
          <a:ln>
            <a:solidFill>
              <a:srgbClr val="6D69D9"/>
            </a:solidFill>
            <a:prstDash val="sysDash"/>
          </a:ln>
        </p:spPr>
        <p:style>
          <a:lnRef idx="2">
            <a:schemeClr val="accent1"/>
          </a:lnRef>
          <a:fillRef idx="0">
            <a:schemeClr val="accent1"/>
          </a:fillRef>
          <a:effectRef idx="1">
            <a:schemeClr val="accent1"/>
          </a:effectRef>
          <a:fontRef idx="minor">
            <a:schemeClr val="tx1"/>
          </a:fontRef>
        </p:style>
      </p:cxnSp>
      <p:sp>
        <p:nvSpPr>
          <p:cNvPr id="82" name="文本框 81">
            <a:extLst>
              <a:ext uri="{FF2B5EF4-FFF2-40B4-BE49-F238E27FC236}">
                <a16:creationId xmlns:a16="http://schemas.microsoft.com/office/drawing/2014/main" id="{AD389643-675B-4943-9302-B314D3787FC5}"/>
              </a:ext>
            </a:extLst>
          </p:cNvPr>
          <p:cNvSpPr txBox="1"/>
          <p:nvPr/>
        </p:nvSpPr>
        <p:spPr>
          <a:xfrm>
            <a:off x="794746" y="3421662"/>
            <a:ext cx="2109019" cy="3296800"/>
          </a:xfrm>
          <a:prstGeom prst="rect">
            <a:avLst/>
          </a:prstGeom>
          <a:noFill/>
        </p:spPr>
        <p:txBody>
          <a:bodyPr wrap="square">
            <a:spAutoFit/>
          </a:bodyPr>
          <a:lstStyle/>
          <a:p>
            <a:pPr>
              <a:lnSpc>
                <a:spcPct val="150000"/>
              </a:lnSpc>
            </a:pPr>
            <a:r>
              <a:rPr lang="en-US" altLang="zh-CN" sz="1000" b="1" dirty="0">
                <a:solidFill>
                  <a:srgbClr val="2E6DBF"/>
                </a:solidFill>
                <a:latin typeface="+mn-ea"/>
              </a:rPr>
              <a:t>2016.8</a:t>
            </a:r>
          </a:p>
          <a:p>
            <a:pPr marL="171450" indent="-171450">
              <a:lnSpc>
                <a:spcPct val="150000"/>
              </a:lnSpc>
              <a:buFont typeface="Arial" panose="020B0604020202020204" pitchFamily="34" charset="0"/>
              <a:buChar char="•"/>
            </a:pPr>
            <a:r>
              <a:rPr lang="zh-CN" altLang="en-US" sz="1000" dirty="0">
                <a:solidFill>
                  <a:schemeClr val="tx1">
                    <a:lumMod val="50000"/>
                    <a:lumOff val="50000"/>
                  </a:schemeClr>
                </a:solidFill>
                <a:latin typeface="+mn-ea"/>
              </a:rPr>
              <a:t>第四届江苏科技创业大赛“团队组”三等奖</a:t>
            </a:r>
            <a:endParaRPr lang="en-US" altLang="zh-CN" sz="1000" dirty="0">
              <a:solidFill>
                <a:schemeClr val="tx1">
                  <a:lumMod val="50000"/>
                  <a:lumOff val="50000"/>
                </a:schemeClr>
              </a:solidFill>
              <a:latin typeface="+mn-ea"/>
            </a:endParaRPr>
          </a:p>
          <a:p>
            <a:pPr marL="171450" indent="-171450">
              <a:lnSpc>
                <a:spcPct val="150000"/>
              </a:lnSpc>
              <a:buFont typeface="Arial" panose="020B0604020202020204" pitchFamily="34" charset="0"/>
              <a:buChar char="•"/>
            </a:pPr>
            <a:r>
              <a:rPr lang="zh-CN" altLang="en-US" sz="1000" b="1" dirty="0">
                <a:solidFill>
                  <a:schemeClr val="tx1">
                    <a:lumMod val="50000"/>
                    <a:lumOff val="50000"/>
                  </a:schemeClr>
                </a:solidFill>
                <a:latin typeface="+mn-ea"/>
              </a:rPr>
              <a:t>江苏省科技企业孵育计划项目</a:t>
            </a:r>
          </a:p>
          <a:p>
            <a:pPr>
              <a:lnSpc>
                <a:spcPct val="150000"/>
              </a:lnSpc>
            </a:pPr>
            <a:r>
              <a:rPr lang="en-US" altLang="zh-CN" sz="1000" b="1" dirty="0">
                <a:solidFill>
                  <a:srgbClr val="2E6DBF"/>
                </a:solidFill>
                <a:latin typeface="+mn-ea"/>
              </a:rPr>
              <a:t>2016.9</a:t>
            </a:r>
          </a:p>
          <a:p>
            <a:pPr marL="171450" indent="-171450">
              <a:lnSpc>
                <a:spcPct val="150000"/>
              </a:lnSpc>
              <a:buFont typeface="Arial" panose="020B0604020202020204" pitchFamily="34" charset="0"/>
              <a:buChar char="•"/>
            </a:pPr>
            <a:r>
              <a:rPr lang="zh-CN" altLang="en-US" sz="1000" dirty="0">
                <a:solidFill>
                  <a:schemeClr val="tx1">
                    <a:lumMod val="50000"/>
                    <a:lumOff val="50000"/>
                  </a:schemeClr>
                </a:solidFill>
                <a:latin typeface="+mn-ea"/>
              </a:rPr>
              <a:t>第二届“</a:t>
            </a:r>
            <a:r>
              <a:rPr lang="en-US" altLang="zh-CN" sz="1000" dirty="0" err="1">
                <a:solidFill>
                  <a:schemeClr val="tx1">
                    <a:lumMod val="50000"/>
                    <a:lumOff val="50000"/>
                  </a:schemeClr>
                </a:solidFill>
                <a:latin typeface="+mn-ea"/>
              </a:rPr>
              <a:t>i</a:t>
            </a:r>
            <a:r>
              <a:rPr lang="zh-CN" altLang="en-US" sz="1000" dirty="0">
                <a:solidFill>
                  <a:schemeClr val="tx1">
                    <a:lumMod val="50000"/>
                    <a:lumOff val="50000"/>
                  </a:schemeClr>
                </a:solidFill>
                <a:latin typeface="+mn-ea"/>
              </a:rPr>
              <a:t>创杯”互联网创新创业大赛总决赛</a:t>
            </a:r>
            <a:r>
              <a:rPr lang="en-US" altLang="zh-CN" sz="1000" dirty="0">
                <a:solidFill>
                  <a:schemeClr val="tx1">
                    <a:lumMod val="50000"/>
                    <a:lumOff val="50000"/>
                  </a:schemeClr>
                </a:solidFill>
                <a:latin typeface="+mn-ea"/>
              </a:rPr>
              <a:t>20</a:t>
            </a:r>
            <a:r>
              <a:rPr lang="zh-CN" altLang="en-US" sz="1000" dirty="0">
                <a:solidFill>
                  <a:schemeClr val="tx1">
                    <a:lumMod val="50000"/>
                    <a:lumOff val="50000"/>
                  </a:schemeClr>
                </a:solidFill>
                <a:latin typeface="+mn-ea"/>
              </a:rPr>
              <a:t>强</a:t>
            </a:r>
            <a:endParaRPr lang="en-US" altLang="zh-CN" sz="1000" dirty="0">
              <a:solidFill>
                <a:schemeClr val="tx1">
                  <a:lumMod val="50000"/>
                  <a:lumOff val="50000"/>
                </a:schemeClr>
              </a:solidFill>
              <a:latin typeface="+mn-ea"/>
            </a:endParaRPr>
          </a:p>
          <a:p>
            <a:pPr marL="171450" indent="-171450">
              <a:lnSpc>
                <a:spcPct val="150000"/>
              </a:lnSpc>
              <a:buFont typeface="Arial" panose="020B0604020202020204" pitchFamily="34" charset="0"/>
              <a:buChar char="•"/>
            </a:pPr>
            <a:r>
              <a:rPr lang="zh-CN" altLang="en-US" sz="1000" b="1" dirty="0">
                <a:solidFill>
                  <a:schemeClr val="tx1">
                    <a:lumMod val="50000"/>
                    <a:lumOff val="50000"/>
                  </a:schemeClr>
                </a:solidFill>
                <a:latin typeface="+mn-ea"/>
              </a:rPr>
              <a:t>跑吧数字体育平台</a:t>
            </a:r>
            <a:r>
              <a:rPr lang="en-US" altLang="zh-CN" sz="1000" b="1" dirty="0">
                <a:solidFill>
                  <a:schemeClr val="tx1">
                    <a:lumMod val="50000"/>
                    <a:lumOff val="50000"/>
                  </a:schemeClr>
                </a:solidFill>
                <a:latin typeface="+mn-ea"/>
              </a:rPr>
              <a:t>1.0</a:t>
            </a:r>
            <a:r>
              <a:rPr lang="zh-CN" altLang="en-US" sz="1000" b="1" dirty="0">
                <a:solidFill>
                  <a:schemeClr val="tx1">
                    <a:lumMod val="50000"/>
                    <a:lumOff val="50000"/>
                  </a:schemeClr>
                </a:solidFill>
                <a:latin typeface="+mn-ea"/>
              </a:rPr>
              <a:t>发布</a:t>
            </a:r>
            <a:endParaRPr lang="zh-CN" altLang="en-US" sz="1000" dirty="0">
              <a:solidFill>
                <a:schemeClr val="tx1">
                  <a:lumMod val="50000"/>
                  <a:lumOff val="50000"/>
                </a:schemeClr>
              </a:solidFill>
              <a:latin typeface="+mn-ea"/>
            </a:endParaRPr>
          </a:p>
          <a:p>
            <a:pPr>
              <a:lnSpc>
                <a:spcPct val="150000"/>
              </a:lnSpc>
            </a:pPr>
            <a:r>
              <a:rPr lang="en-US" altLang="zh-CN" sz="1000" b="1" dirty="0">
                <a:solidFill>
                  <a:srgbClr val="2E6DBF"/>
                </a:solidFill>
                <a:latin typeface="+mn-ea"/>
              </a:rPr>
              <a:t>2019.10</a:t>
            </a:r>
          </a:p>
          <a:p>
            <a:pPr marL="171450" indent="-171450">
              <a:lnSpc>
                <a:spcPct val="150000"/>
              </a:lnSpc>
              <a:buFont typeface="Arial" panose="020B0604020202020204" pitchFamily="34" charset="0"/>
              <a:buChar char="•"/>
            </a:pPr>
            <a:r>
              <a:rPr lang="en-US" altLang="zh-CN" sz="1000" dirty="0">
                <a:solidFill>
                  <a:schemeClr val="tx1">
                    <a:lumMod val="50000"/>
                    <a:lumOff val="50000"/>
                  </a:schemeClr>
                </a:solidFill>
                <a:latin typeface="+mn-ea"/>
              </a:rPr>
              <a:t>2019 </a:t>
            </a:r>
            <a:r>
              <a:rPr lang="zh-CN" altLang="en-US" sz="1000" dirty="0">
                <a:solidFill>
                  <a:schemeClr val="tx1">
                    <a:lumMod val="50000"/>
                    <a:lumOff val="50000"/>
                  </a:schemeClr>
                </a:solidFill>
                <a:latin typeface="+mn-ea"/>
              </a:rPr>
              <a:t>第一届“体彩杯”全国体育科技创新大赛 银奖 </a:t>
            </a:r>
            <a:endParaRPr lang="en-US" altLang="zh-CN" sz="1000" dirty="0">
              <a:solidFill>
                <a:schemeClr val="tx1">
                  <a:lumMod val="50000"/>
                  <a:lumOff val="50000"/>
                </a:schemeClr>
              </a:solidFill>
              <a:latin typeface="+mn-ea"/>
            </a:endParaRPr>
          </a:p>
          <a:p>
            <a:pPr marL="171450" indent="-171450">
              <a:lnSpc>
                <a:spcPct val="150000"/>
              </a:lnSpc>
              <a:buFont typeface="Arial" panose="020B0604020202020204" pitchFamily="34" charset="0"/>
              <a:buChar char="•"/>
            </a:pPr>
            <a:r>
              <a:rPr lang="zh-CN" altLang="en-US" sz="1000" dirty="0">
                <a:solidFill>
                  <a:schemeClr val="tx1">
                    <a:lumMod val="50000"/>
                    <a:lumOff val="50000"/>
                  </a:schemeClr>
                </a:solidFill>
                <a:latin typeface="+mn-ea"/>
              </a:rPr>
              <a:t>山东省威海市智慧健身大数据平台、荣成智慧体育、嘉祥智慧健身项目上线</a:t>
            </a:r>
          </a:p>
        </p:txBody>
      </p:sp>
      <p:sp>
        <p:nvSpPr>
          <p:cNvPr id="84" name="文本框 83">
            <a:extLst>
              <a:ext uri="{FF2B5EF4-FFF2-40B4-BE49-F238E27FC236}">
                <a16:creationId xmlns:a16="http://schemas.microsoft.com/office/drawing/2014/main" id="{394546DD-FD66-4AF4-A15E-2A9D3D229F37}"/>
              </a:ext>
            </a:extLst>
          </p:cNvPr>
          <p:cNvSpPr txBox="1"/>
          <p:nvPr/>
        </p:nvSpPr>
        <p:spPr>
          <a:xfrm>
            <a:off x="3781986" y="1073859"/>
            <a:ext cx="2138858" cy="1911805"/>
          </a:xfrm>
          <a:prstGeom prst="rect">
            <a:avLst/>
          </a:prstGeom>
          <a:noFill/>
        </p:spPr>
        <p:txBody>
          <a:bodyPr wrap="square">
            <a:spAutoFit/>
          </a:bodyPr>
          <a:lstStyle/>
          <a:p>
            <a:pPr>
              <a:lnSpc>
                <a:spcPct val="150000"/>
              </a:lnSpc>
            </a:pPr>
            <a:r>
              <a:rPr lang="en-US" altLang="zh-CN" sz="1000" b="1" dirty="0">
                <a:solidFill>
                  <a:srgbClr val="2E6DBF"/>
                </a:solidFill>
                <a:latin typeface="+mn-ea"/>
              </a:rPr>
              <a:t>2020.1</a:t>
            </a:r>
          </a:p>
          <a:p>
            <a:pPr marL="171450" indent="-171450">
              <a:lnSpc>
                <a:spcPct val="150000"/>
              </a:lnSpc>
              <a:buFont typeface="Arial" panose="020B0604020202020204" pitchFamily="34" charset="0"/>
              <a:buChar char="•"/>
            </a:pPr>
            <a:r>
              <a:rPr lang="zh-CN" altLang="en-US" sz="1000" b="1" dirty="0">
                <a:solidFill>
                  <a:schemeClr val="tx1">
                    <a:lumMod val="50000"/>
                    <a:lumOff val="50000"/>
                  </a:schemeClr>
                </a:solidFill>
                <a:latin typeface="+mn-ea"/>
              </a:rPr>
              <a:t>跑吧数字体育产品</a:t>
            </a:r>
            <a:r>
              <a:rPr lang="en-US" altLang="zh-CN" sz="1000" b="1" dirty="0">
                <a:solidFill>
                  <a:schemeClr val="tx1">
                    <a:lumMod val="50000"/>
                    <a:lumOff val="50000"/>
                  </a:schemeClr>
                </a:solidFill>
                <a:latin typeface="+mn-ea"/>
              </a:rPr>
              <a:t>2.0</a:t>
            </a:r>
            <a:r>
              <a:rPr lang="zh-CN" altLang="en-US" sz="1000" b="1" dirty="0">
                <a:solidFill>
                  <a:schemeClr val="tx1">
                    <a:lumMod val="50000"/>
                    <a:lumOff val="50000"/>
                  </a:schemeClr>
                </a:solidFill>
                <a:latin typeface="+mn-ea"/>
              </a:rPr>
              <a:t>发布</a:t>
            </a:r>
          </a:p>
          <a:p>
            <a:pPr marL="171450" indent="-171450">
              <a:lnSpc>
                <a:spcPct val="150000"/>
              </a:lnSpc>
              <a:buFont typeface="Arial" panose="020B0604020202020204" pitchFamily="34" charset="0"/>
              <a:buChar char="•"/>
            </a:pPr>
            <a:r>
              <a:rPr lang="zh-CN" altLang="en-US" sz="1000" dirty="0">
                <a:solidFill>
                  <a:schemeClr val="tx1">
                    <a:lumMod val="50000"/>
                    <a:lumOff val="50000"/>
                  </a:schemeClr>
                </a:solidFill>
                <a:latin typeface="+mn-ea"/>
              </a:rPr>
              <a:t>山东省国民体质监测大数据平台项目上线</a:t>
            </a:r>
            <a:endParaRPr lang="en-US" altLang="zh-CN" sz="1000" dirty="0">
              <a:solidFill>
                <a:schemeClr val="tx1">
                  <a:lumMod val="50000"/>
                  <a:lumOff val="50000"/>
                </a:schemeClr>
              </a:solidFill>
              <a:latin typeface="+mn-ea"/>
            </a:endParaRPr>
          </a:p>
          <a:p>
            <a:pPr marL="171450" indent="-171450">
              <a:lnSpc>
                <a:spcPct val="150000"/>
              </a:lnSpc>
              <a:buFont typeface="Arial" panose="020B0604020202020204" pitchFamily="34" charset="0"/>
              <a:buChar char="•"/>
            </a:pPr>
            <a:r>
              <a:rPr lang="zh-CN" altLang="en-US" sz="1000" dirty="0">
                <a:solidFill>
                  <a:schemeClr val="tx1">
                    <a:lumMod val="50000"/>
                    <a:lumOff val="50000"/>
                  </a:schemeClr>
                </a:solidFill>
                <a:latin typeface="+mn-ea"/>
              </a:rPr>
              <a:t>服务政府客户超</a:t>
            </a:r>
            <a:r>
              <a:rPr lang="en-US" altLang="zh-CN" sz="1000" dirty="0">
                <a:solidFill>
                  <a:schemeClr val="tx1">
                    <a:lumMod val="50000"/>
                    <a:lumOff val="50000"/>
                  </a:schemeClr>
                </a:solidFill>
                <a:latin typeface="+mn-ea"/>
              </a:rPr>
              <a:t>80</a:t>
            </a:r>
            <a:r>
              <a:rPr lang="zh-CN" altLang="en-US" sz="1000" dirty="0">
                <a:solidFill>
                  <a:schemeClr val="tx1">
                    <a:lumMod val="50000"/>
                    <a:lumOff val="50000"/>
                  </a:schemeClr>
                </a:solidFill>
                <a:latin typeface="+mn-ea"/>
              </a:rPr>
              <a:t>家</a:t>
            </a:r>
            <a:endParaRPr lang="en-US" altLang="zh-CN" sz="1000" dirty="0">
              <a:solidFill>
                <a:schemeClr val="tx1">
                  <a:lumMod val="50000"/>
                  <a:lumOff val="50000"/>
                </a:schemeClr>
              </a:solidFill>
              <a:latin typeface="+mn-ea"/>
            </a:endParaRPr>
          </a:p>
          <a:p>
            <a:pPr>
              <a:lnSpc>
                <a:spcPct val="150000"/>
              </a:lnSpc>
            </a:pPr>
            <a:r>
              <a:rPr lang="en-US" altLang="zh-CN" sz="1000" b="1" dirty="0">
                <a:solidFill>
                  <a:srgbClr val="2E6DBF"/>
                </a:solidFill>
                <a:latin typeface="+mn-ea"/>
              </a:rPr>
              <a:t>2020.5</a:t>
            </a:r>
          </a:p>
          <a:p>
            <a:pPr marL="171450" indent="-171450">
              <a:lnSpc>
                <a:spcPct val="150000"/>
              </a:lnSpc>
              <a:buFont typeface="Arial" panose="020B0604020202020204" pitchFamily="34" charset="0"/>
              <a:buChar char="•"/>
            </a:pPr>
            <a:r>
              <a:rPr lang="zh-CN" altLang="en-US" sz="1000" dirty="0">
                <a:solidFill>
                  <a:schemeClr val="tx1">
                    <a:lumMod val="50000"/>
                    <a:lumOff val="50000"/>
                  </a:schemeClr>
                </a:solidFill>
                <a:latin typeface="+mn-ea"/>
              </a:rPr>
              <a:t>河南省田径运动项目赛事情报大数据系统上线</a:t>
            </a:r>
          </a:p>
        </p:txBody>
      </p:sp>
      <p:sp>
        <p:nvSpPr>
          <p:cNvPr id="86" name="文本框 85">
            <a:extLst>
              <a:ext uri="{FF2B5EF4-FFF2-40B4-BE49-F238E27FC236}">
                <a16:creationId xmlns:a16="http://schemas.microsoft.com/office/drawing/2014/main" id="{D9100401-7CBF-4C1F-B22E-CEE0666BD591}"/>
              </a:ext>
            </a:extLst>
          </p:cNvPr>
          <p:cNvSpPr txBox="1"/>
          <p:nvPr/>
        </p:nvSpPr>
        <p:spPr>
          <a:xfrm>
            <a:off x="3208884" y="3421967"/>
            <a:ext cx="2631212" cy="2835135"/>
          </a:xfrm>
          <a:prstGeom prst="rect">
            <a:avLst/>
          </a:prstGeom>
          <a:noFill/>
        </p:spPr>
        <p:txBody>
          <a:bodyPr wrap="square">
            <a:spAutoFit/>
          </a:bodyPr>
          <a:lstStyle/>
          <a:p>
            <a:pPr>
              <a:lnSpc>
                <a:spcPct val="150000"/>
              </a:lnSpc>
            </a:pPr>
            <a:r>
              <a:rPr lang="en-US" altLang="zh-CN" sz="1000" b="1" dirty="0">
                <a:solidFill>
                  <a:srgbClr val="2E6DBF"/>
                </a:solidFill>
                <a:latin typeface="+mn-ea"/>
              </a:rPr>
              <a:t>2020.7</a:t>
            </a:r>
          </a:p>
          <a:p>
            <a:pPr>
              <a:lnSpc>
                <a:spcPct val="150000"/>
              </a:lnSpc>
            </a:pPr>
            <a:r>
              <a:rPr lang="zh-CN" altLang="en-US" sz="1000" dirty="0">
                <a:solidFill>
                  <a:schemeClr val="tx1">
                    <a:lumMod val="50000"/>
                    <a:lumOff val="50000"/>
                  </a:schemeClr>
                </a:solidFill>
                <a:latin typeface="+mn-ea"/>
              </a:rPr>
              <a:t>入选江苏省科技中小型企业</a:t>
            </a:r>
          </a:p>
          <a:p>
            <a:pPr marL="171450" indent="-171450">
              <a:lnSpc>
                <a:spcPct val="150000"/>
              </a:lnSpc>
              <a:buFont typeface="Arial" panose="020B0604020202020204" pitchFamily="34" charset="0"/>
              <a:buChar char="•"/>
            </a:pPr>
            <a:r>
              <a:rPr lang="zh-CN" altLang="en-US" sz="1000" dirty="0">
                <a:solidFill>
                  <a:schemeClr val="tx1">
                    <a:lumMod val="50000"/>
                    <a:lumOff val="50000"/>
                  </a:schemeClr>
                </a:solidFill>
                <a:latin typeface="+mn-ea"/>
              </a:rPr>
              <a:t>山东省数字化竞技实力平台上线</a:t>
            </a:r>
            <a:endParaRPr lang="en-US" altLang="zh-CN" sz="1000" dirty="0">
              <a:solidFill>
                <a:schemeClr val="tx1">
                  <a:lumMod val="50000"/>
                  <a:lumOff val="50000"/>
                </a:schemeClr>
              </a:solidFill>
              <a:latin typeface="+mn-ea"/>
            </a:endParaRPr>
          </a:p>
          <a:p>
            <a:pPr marL="171450" indent="-171450">
              <a:lnSpc>
                <a:spcPct val="150000"/>
              </a:lnSpc>
              <a:buFont typeface="Arial" panose="020B0604020202020204" pitchFamily="34" charset="0"/>
              <a:buChar char="•"/>
            </a:pPr>
            <a:r>
              <a:rPr lang="zh-CN" altLang="en-US" sz="1000" dirty="0">
                <a:solidFill>
                  <a:schemeClr val="tx1">
                    <a:lumMod val="50000"/>
                    <a:lumOff val="50000"/>
                  </a:schemeClr>
                </a:solidFill>
                <a:latin typeface="+mn-ea"/>
              </a:rPr>
              <a:t>厦门市全民健身设施系统上线</a:t>
            </a:r>
            <a:endParaRPr lang="en-US" altLang="zh-CN" sz="1000" dirty="0">
              <a:solidFill>
                <a:schemeClr val="tx1">
                  <a:lumMod val="50000"/>
                  <a:lumOff val="50000"/>
                </a:schemeClr>
              </a:solidFill>
              <a:latin typeface="+mn-ea"/>
            </a:endParaRPr>
          </a:p>
          <a:p>
            <a:pPr>
              <a:lnSpc>
                <a:spcPct val="150000"/>
              </a:lnSpc>
            </a:pPr>
            <a:r>
              <a:rPr lang="en-US" altLang="zh-CN" sz="1000" b="1" dirty="0">
                <a:solidFill>
                  <a:srgbClr val="2E6DBF"/>
                </a:solidFill>
                <a:latin typeface="+mn-ea"/>
              </a:rPr>
              <a:t>2020.8</a:t>
            </a:r>
          </a:p>
          <a:p>
            <a:pPr marL="171450" indent="-171450">
              <a:lnSpc>
                <a:spcPct val="150000"/>
              </a:lnSpc>
              <a:buFont typeface="Arial" panose="020B0604020202020204" pitchFamily="34" charset="0"/>
              <a:buChar char="•"/>
            </a:pPr>
            <a:r>
              <a:rPr lang="zh-CN" altLang="en-US" sz="1000" dirty="0">
                <a:solidFill>
                  <a:schemeClr val="tx1">
                    <a:lumMod val="50000"/>
                    <a:lumOff val="50000"/>
                  </a:schemeClr>
                </a:solidFill>
                <a:latin typeface="+mn-ea"/>
              </a:rPr>
              <a:t>无锡市雏鹰企业</a:t>
            </a:r>
            <a:endParaRPr lang="en-US" altLang="zh-CN" sz="1000" dirty="0">
              <a:solidFill>
                <a:schemeClr val="tx1">
                  <a:lumMod val="50000"/>
                  <a:lumOff val="50000"/>
                </a:schemeClr>
              </a:solidFill>
              <a:latin typeface="+mn-ea"/>
            </a:endParaRPr>
          </a:p>
          <a:p>
            <a:pPr marL="171450" indent="-171450">
              <a:lnSpc>
                <a:spcPct val="150000"/>
              </a:lnSpc>
              <a:buFont typeface="Arial" panose="020B0604020202020204" pitchFamily="34" charset="0"/>
              <a:buChar char="•"/>
            </a:pPr>
            <a:r>
              <a:rPr lang="zh-CN" altLang="en-US" sz="1000" b="1" dirty="0">
                <a:solidFill>
                  <a:schemeClr val="tx1">
                    <a:lumMod val="50000"/>
                    <a:lumOff val="50000"/>
                  </a:schemeClr>
                </a:solidFill>
                <a:latin typeface="+mn-ea"/>
              </a:rPr>
              <a:t>累计营收突破</a:t>
            </a:r>
            <a:r>
              <a:rPr lang="en-US" altLang="zh-CN" sz="1000" b="1" dirty="0">
                <a:solidFill>
                  <a:schemeClr val="tx1">
                    <a:lumMod val="50000"/>
                    <a:lumOff val="50000"/>
                  </a:schemeClr>
                </a:solidFill>
                <a:latin typeface="+mn-ea"/>
              </a:rPr>
              <a:t>1000</a:t>
            </a:r>
            <a:r>
              <a:rPr lang="zh-CN" altLang="en-US" sz="1000" b="1" dirty="0">
                <a:solidFill>
                  <a:schemeClr val="tx1">
                    <a:lumMod val="50000"/>
                    <a:lumOff val="50000"/>
                  </a:schemeClr>
                </a:solidFill>
                <a:latin typeface="+mn-ea"/>
              </a:rPr>
              <a:t>万元</a:t>
            </a:r>
            <a:endParaRPr lang="en-US" altLang="zh-CN" sz="1000" b="1" dirty="0">
              <a:solidFill>
                <a:schemeClr val="tx1">
                  <a:lumMod val="50000"/>
                  <a:lumOff val="50000"/>
                </a:schemeClr>
              </a:solidFill>
              <a:latin typeface="+mn-ea"/>
            </a:endParaRPr>
          </a:p>
          <a:p>
            <a:pPr marL="171450" indent="-171450">
              <a:lnSpc>
                <a:spcPct val="150000"/>
              </a:lnSpc>
              <a:buFont typeface="Arial" panose="020B0604020202020204" pitchFamily="34" charset="0"/>
              <a:buChar char="•"/>
            </a:pPr>
            <a:r>
              <a:rPr lang="zh-CN" altLang="en-US" sz="1000" dirty="0">
                <a:solidFill>
                  <a:schemeClr val="tx1">
                    <a:lumMod val="50000"/>
                    <a:lumOff val="50000"/>
                  </a:schemeClr>
                </a:solidFill>
                <a:latin typeface="+mn-ea"/>
              </a:rPr>
              <a:t>竞技体育训练</a:t>
            </a:r>
            <a:r>
              <a:rPr lang="en-US" altLang="zh-CN" sz="1000" dirty="0">
                <a:solidFill>
                  <a:schemeClr val="tx1">
                    <a:lumMod val="50000"/>
                    <a:lumOff val="50000"/>
                  </a:schemeClr>
                </a:solidFill>
                <a:latin typeface="+mn-ea"/>
              </a:rPr>
              <a:t>AI</a:t>
            </a:r>
            <a:r>
              <a:rPr lang="zh-CN" altLang="en-US" sz="1000" dirty="0">
                <a:solidFill>
                  <a:schemeClr val="tx1">
                    <a:lumMod val="50000"/>
                    <a:lumOff val="50000"/>
                  </a:schemeClr>
                </a:solidFill>
                <a:latin typeface="+mn-ea"/>
              </a:rPr>
              <a:t>识别系统上线</a:t>
            </a:r>
            <a:endParaRPr lang="en-US" altLang="zh-CN" sz="1000" dirty="0">
              <a:solidFill>
                <a:schemeClr val="tx1">
                  <a:lumMod val="50000"/>
                  <a:lumOff val="50000"/>
                </a:schemeClr>
              </a:solidFill>
              <a:latin typeface="+mn-ea"/>
            </a:endParaRPr>
          </a:p>
          <a:p>
            <a:pPr>
              <a:lnSpc>
                <a:spcPct val="150000"/>
              </a:lnSpc>
            </a:pPr>
            <a:r>
              <a:rPr lang="en-US" altLang="zh-CN" sz="1000" b="1" dirty="0">
                <a:solidFill>
                  <a:srgbClr val="2E6DBF"/>
                </a:solidFill>
                <a:latin typeface="+mn-ea"/>
              </a:rPr>
              <a:t>2020.10</a:t>
            </a:r>
          </a:p>
          <a:p>
            <a:pPr marL="171450" indent="-171450">
              <a:lnSpc>
                <a:spcPct val="150000"/>
              </a:lnSpc>
              <a:buFont typeface="Arial" panose="020B0604020202020204" pitchFamily="34" charset="0"/>
              <a:buChar char="•"/>
            </a:pPr>
            <a:r>
              <a:rPr lang="zh-CN" altLang="en-US" sz="1000" dirty="0">
                <a:solidFill>
                  <a:schemeClr val="tx1">
                    <a:lumMod val="50000"/>
                    <a:lumOff val="50000"/>
                  </a:schemeClr>
                </a:solidFill>
                <a:latin typeface="+mn-ea"/>
                <a:sym typeface="+mn-ea"/>
              </a:rPr>
              <a:t>中国体育智能制造创新大赛  优秀项目奖</a:t>
            </a:r>
            <a:endParaRPr lang="en-US" altLang="zh-CN" sz="1000" dirty="0">
              <a:solidFill>
                <a:schemeClr val="tx1">
                  <a:lumMod val="50000"/>
                  <a:lumOff val="50000"/>
                </a:schemeClr>
              </a:solidFill>
              <a:latin typeface="+mn-ea"/>
              <a:sym typeface="+mn-ea"/>
            </a:endParaRPr>
          </a:p>
          <a:p>
            <a:pPr marL="171450" indent="-171450">
              <a:lnSpc>
                <a:spcPct val="150000"/>
              </a:lnSpc>
              <a:buFont typeface="Arial" panose="020B0604020202020204" pitchFamily="34" charset="0"/>
              <a:buChar char="•"/>
            </a:pPr>
            <a:r>
              <a:rPr lang="zh-CN" altLang="en-US" sz="1000" dirty="0">
                <a:solidFill>
                  <a:schemeClr val="tx1">
                    <a:lumMod val="50000"/>
                    <a:lumOff val="50000"/>
                  </a:schemeClr>
                </a:solidFill>
                <a:latin typeface="+mn-ea"/>
                <a:sym typeface="+mn-ea"/>
              </a:rPr>
              <a:t>竞技体育运动表现大数据平台上线</a:t>
            </a:r>
            <a:endParaRPr lang="en-US" altLang="zh-CN" sz="1000" dirty="0">
              <a:solidFill>
                <a:schemeClr val="tx1">
                  <a:lumMod val="50000"/>
                  <a:lumOff val="50000"/>
                </a:schemeClr>
              </a:solidFill>
              <a:latin typeface="+mn-ea"/>
              <a:sym typeface="+mn-ea"/>
            </a:endParaRPr>
          </a:p>
          <a:p>
            <a:pPr marL="171450" indent="-171450">
              <a:lnSpc>
                <a:spcPct val="150000"/>
              </a:lnSpc>
              <a:buFont typeface="Arial" panose="020B0604020202020204" pitchFamily="34" charset="0"/>
              <a:buChar char="•"/>
            </a:pPr>
            <a:endParaRPr lang="en-US" altLang="zh-CN" sz="1000" dirty="0">
              <a:solidFill>
                <a:schemeClr val="tx1">
                  <a:lumMod val="50000"/>
                  <a:lumOff val="50000"/>
                </a:schemeClr>
              </a:solidFill>
              <a:latin typeface="+mn-ea"/>
            </a:endParaRPr>
          </a:p>
        </p:txBody>
      </p:sp>
      <p:sp>
        <p:nvSpPr>
          <p:cNvPr id="88" name="文本框 87">
            <a:extLst>
              <a:ext uri="{FF2B5EF4-FFF2-40B4-BE49-F238E27FC236}">
                <a16:creationId xmlns:a16="http://schemas.microsoft.com/office/drawing/2014/main" id="{B2298691-4B52-488D-8562-DA55DE3EB646}"/>
              </a:ext>
            </a:extLst>
          </p:cNvPr>
          <p:cNvSpPr txBox="1"/>
          <p:nvPr/>
        </p:nvSpPr>
        <p:spPr>
          <a:xfrm>
            <a:off x="6162960" y="1083766"/>
            <a:ext cx="2277680" cy="1680973"/>
          </a:xfrm>
          <a:prstGeom prst="rect">
            <a:avLst/>
          </a:prstGeom>
          <a:noFill/>
        </p:spPr>
        <p:txBody>
          <a:bodyPr wrap="square">
            <a:spAutoFit/>
          </a:bodyPr>
          <a:lstStyle/>
          <a:p>
            <a:pPr algn="l">
              <a:lnSpc>
                <a:spcPct val="150000"/>
              </a:lnSpc>
            </a:pPr>
            <a:r>
              <a:rPr lang="en-US" altLang="zh-CN" sz="1000" b="1" dirty="0">
                <a:solidFill>
                  <a:srgbClr val="2E6DBF"/>
                </a:solidFill>
                <a:latin typeface="+mn-ea"/>
              </a:rPr>
              <a:t>2021.2</a:t>
            </a:r>
          </a:p>
          <a:p>
            <a:pPr marL="171450" indent="-171450" algn="l">
              <a:lnSpc>
                <a:spcPct val="150000"/>
              </a:lnSpc>
              <a:buFont typeface="Arial" panose="020B0604020202020204" pitchFamily="34" charset="0"/>
              <a:buChar char="•"/>
            </a:pPr>
            <a:r>
              <a:rPr lang="zh-CN" altLang="en-US" sz="1000" dirty="0">
                <a:solidFill>
                  <a:schemeClr val="tx1">
                    <a:lumMod val="50000"/>
                    <a:lumOff val="50000"/>
                  </a:schemeClr>
                </a:solidFill>
                <a:latin typeface="+mn-ea"/>
              </a:rPr>
              <a:t>山东省数字化反兴奋剂大数据平台上线</a:t>
            </a:r>
            <a:endParaRPr lang="en-US" altLang="zh-CN" sz="1000" b="1" dirty="0">
              <a:solidFill>
                <a:schemeClr val="tx1">
                  <a:lumMod val="50000"/>
                  <a:lumOff val="50000"/>
                </a:schemeClr>
              </a:solidFill>
              <a:latin typeface="+mn-ea"/>
            </a:endParaRPr>
          </a:p>
          <a:p>
            <a:pPr marL="171450" indent="-171450" algn="l">
              <a:lnSpc>
                <a:spcPct val="150000"/>
              </a:lnSpc>
              <a:buFont typeface="Arial" panose="020B0604020202020204" pitchFamily="34" charset="0"/>
              <a:buChar char="•"/>
            </a:pPr>
            <a:r>
              <a:rPr lang="zh-CN" altLang="en-US" sz="1000" b="1" dirty="0">
                <a:solidFill>
                  <a:schemeClr val="tx1">
                    <a:lumMod val="50000"/>
                    <a:lumOff val="50000"/>
                  </a:schemeClr>
                </a:solidFill>
                <a:latin typeface="+mn-ea"/>
              </a:rPr>
              <a:t>跑吧数字体育产品</a:t>
            </a:r>
            <a:r>
              <a:rPr lang="en-US" altLang="zh-CN" sz="1000" b="1" dirty="0">
                <a:solidFill>
                  <a:schemeClr val="tx1">
                    <a:lumMod val="50000"/>
                    <a:lumOff val="50000"/>
                  </a:schemeClr>
                </a:solidFill>
                <a:latin typeface="+mn-ea"/>
              </a:rPr>
              <a:t>3.0</a:t>
            </a:r>
            <a:r>
              <a:rPr lang="zh-CN" altLang="en-US" sz="1000" b="1" dirty="0">
                <a:solidFill>
                  <a:schemeClr val="tx1">
                    <a:lumMod val="50000"/>
                    <a:lumOff val="50000"/>
                  </a:schemeClr>
                </a:solidFill>
                <a:latin typeface="+mn-ea"/>
              </a:rPr>
              <a:t>上线</a:t>
            </a:r>
            <a:endParaRPr lang="en-US" altLang="zh-CN" sz="1000" b="1" dirty="0">
              <a:solidFill>
                <a:schemeClr val="tx1">
                  <a:lumMod val="50000"/>
                  <a:lumOff val="50000"/>
                </a:schemeClr>
              </a:solidFill>
              <a:latin typeface="+mn-ea"/>
            </a:endParaRPr>
          </a:p>
          <a:p>
            <a:pPr algn="l">
              <a:lnSpc>
                <a:spcPct val="150000"/>
              </a:lnSpc>
            </a:pPr>
            <a:r>
              <a:rPr lang="en-US" altLang="zh-CN" sz="1000" b="1" dirty="0">
                <a:solidFill>
                  <a:srgbClr val="2E6DBF"/>
                </a:solidFill>
                <a:latin typeface="+mn-ea"/>
              </a:rPr>
              <a:t>2021.5</a:t>
            </a:r>
          </a:p>
          <a:p>
            <a:pPr marL="171450" indent="-171450" algn="l">
              <a:lnSpc>
                <a:spcPct val="150000"/>
              </a:lnSpc>
              <a:buFont typeface="Arial" panose="020B0604020202020204" pitchFamily="34" charset="0"/>
              <a:buChar char="•"/>
            </a:pPr>
            <a:r>
              <a:rPr lang="zh-CN" altLang="en-US" sz="1000" b="1" dirty="0">
                <a:solidFill>
                  <a:schemeClr val="tx1">
                    <a:lumMod val="50000"/>
                    <a:lumOff val="50000"/>
                  </a:schemeClr>
                </a:solidFill>
                <a:latin typeface="+mn-ea"/>
              </a:rPr>
              <a:t>服务省市级客户</a:t>
            </a:r>
            <a:r>
              <a:rPr lang="en-US" altLang="zh-CN" sz="1000" b="1" dirty="0">
                <a:solidFill>
                  <a:schemeClr val="tx1">
                    <a:lumMod val="50000"/>
                    <a:lumOff val="50000"/>
                  </a:schemeClr>
                </a:solidFill>
                <a:latin typeface="+mn-ea"/>
              </a:rPr>
              <a:t>150</a:t>
            </a:r>
            <a:r>
              <a:rPr lang="zh-CN" altLang="en-US" sz="1000" b="1" dirty="0">
                <a:solidFill>
                  <a:schemeClr val="tx1">
                    <a:lumMod val="50000"/>
                    <a:lumOff val="50000"/>
                  </a:schemeClr>
                </a:solidFill>
                <a:latin typeface="+mn-ea"/>
              </a:rPr>
              <a:t>家，含关联公司年营收</a:t>
            </a:r>
            <a:r>
              <a:rPr lang="en-US" altLang="zh-CN" sz="1000" b="1" dirty="0">
                <a:solidFill>
                  <a:schemeClr val="tx1">
                    <a:lumMod val="50000"/>
                    <a:lumOff val="50000"/>
                  </a:schemeClr>
                </a:solidFill>
                <a:latin typeface="+mn-ea"/>
              </a:rPr>
              <a:t>1000</a:t>
            </a:r>
            <a:r>
              <a:rPr lang="zh-CN" altLang="en-US" sz="1000" b="1" dirty="0">
                <a:solidFill>
                  <a:schemeClr val="tx1">
                    <a:lumMod val="50000"/>
                    <a:lumOff val="50000"/>
                  </a:schemeClr>
                </a:solidFill>
                <a:latin typeface="+mn-ea"/>
              </a:rPr>
              <a:t>万</a:t>
            </a:r>
            <a:r>
              <a:rPr lang="en-US" altLang="zh-CN" sz="1000" b="1" dirty="0">
                <a:solidFill>
                  <a:schemeClr val="tx1">
                    <a:lumMod val="50000"/>
                    <a:lumOff val="50000"/>
                  </a:schemeClr>
                </a:solidFill>
                <a:latin typeface="+mn-ea"/>
              </a:rPr>
              <a:t>+</a:t>
            </a:r>
          </a:p>
        </p:txBody>
      </p:sp>
      <p:sp>
        <p:nvSpPr>
          <p:cNvPr id="90" name="文本框 89">
            <a:extLst>
              <a:ext uri="{FF2B5EF4-FFF2-40B4-BE49-F238E27FC236}">
                <a16:creationId xmlns:a16="http://schemas.microsoft.com/office/drawing/2014/main" id="{3711B786-D475-4AA3-B84E-CC4A201B2728}"/>
              </a:ext>
            </a:extLst>
          </p:cNvPr>
          <p:cNvSpPr txBox="1"/>
          <p:nvPr/>
        </p:nvSpPr>
        <p:spPr>
          <a:xfrm>
            <a:off x="6248587" y="3426698"/>
            <a:ext cx="2296729" cy="2604303"/>
          </a:xfrm>
          <a:prstGeom prst="rect">
            <a:avLst/>
          </a:prstGeom>
          <a:noFill/>
        </p:spPr>
        <p:txBody>
          <a:bodyPr wrap="square">
            <a:spAutoFit/>
          </a:bodyPr>
          <a:lstStyle/>
          <a:p>
            <a:pPr>
              <a:lnSpc>
                <a:spcPct val="150000"/>
              </a:lnSpc>
            </a:pPr>
            <a:r>
              <a:rPr lang="en-US" altLang="zh-CN" sz="1000" b="1" dirty="0">
                <a:solidFill>
                  <a:srgbClr val="2E6DBF"/>
                </a:solidFill>
                <a:latin typeface="+mn-ea"/>
              </a:rPr>
              <a:t>2021.7</a:t>
            </a:r>
            <a:endParaRPr lang="zh-CN" altLang="en-US" sz="1000" b="1" dirty="0">
              <a:solidFill>
                <a:srgbClr val="2E6DBF"/>
              </a:solidFill>
              <a:latin typeface="+mn-ea"/>
            </a:endParaRPr>
          </a:p>
          <a:p>
            <a:pPr marL="171450" indent="-171450">
              <a:lnSpc>
                <a:spcPct val="150000"/>
              </a:lnSpc>
              <a:buFont typeface="Arial" panose="020B0604020202020204" pitchFamily="34" charset="0"/>
              <a:buChar char="•"/>
            </a:pPr>
            <a:r>
              <a:rPr lang="zh-CN" altLang="en-US" sz="1000" dirty="0">
                <a:solidFill>
                  <a:schemeClr val="tx1">
                    <a:lumMod val="50000"/>
                    <a:lumOff val="50000"/>
                  </a:schemeClr>
                </a:solidFill>
                <a:latin typeface="+mn-ea"/>
              </a:rPr>
              <a:t>全运会数字化备战系统上线</a:t>
            </a:r>
            <a:endParaRPr lang="en-US" altLang="zh-CN" sz="1000" dirty="0">
              <a:solidFill>
                <a:schemeClr val="tx1">
                  <a:lumMod val="50000"/>
                  <a:lumOff val="50000"/>
                </a:schemeClr>
              </a:solidFill>
              <a:latin typeface="+mn-ea"/>
            </a:endParaRPr>
          </a:p>
          <a:p>
            <a:pPr marL="171450" indent="-171450">
              <a:lnSpc>
                <a:spcPct val="150000"/>
              </a:lnSpc>
              <a:buFont typeface="Arial" panose="020B0604020202020204" pitchFamily="34" charset="0"/>
              <a:buChar char="•"/>
            </a:pPr>
            <a:r>
              <a:rPr lang="zh-CN" altLang="en-US" sz="1000" dirty="0">
                <a:solidFill>
                  <a:schemeClr val="tx1">
                    <a:lumMod val="50000"/>
                    <a:lumOff val="50000"/>
                  </a:schemeClr>
                </a:solidFill>
                <a:latin typeface="+mn-ea"/>
              </a:rPr>
              <a:t>国家体育总局体科所冬奥会保障体能训练分析系统上线</a:t>
            </a:r>
            <a:endParaRPr lang="en-US" altLang="zh-CN" sz="1000" dirty="0">
              <a:solidFill>
                <a:schemeClr val="tx1">
                  <a:lumMod val="50000"/>
                  <a:lumOff val="50000"/>
                </a:schemeClr>
              </a:solidFill>
              <a:latin typeface="+mn-ea"/>
            </a:endParaRPr>
          </a:p>
          <a:p>
            <a:pPr>
              <a:lnSpc>
                <a:spcPct val="150000"/>
              </a:lnSpc>
            </a:pPr>
            <a:r>
              <a:rPr lang="en-US" altLang="zh-CN" sz="1000" b="1" dirty="0">
                <a:solidFill>
                  <a:srgbClr val="2E6DBF"/>
                </a:solidFill>
                <a:latin typeface="+mn-ea"/>
              </a:rPr>
              <a:t>2021.10</a:t>
            </a:r>
          </a:p>
          <a:p>
            <a:pPr marL="171450" indent="-171450">
              <a:lnSpc>
                <a:spcPct val="150000"/>
              </a:lnSpc>
              <a:buFont typeface="Arial" panose="020B0604020202020204" pitchFamily="34" charset="0"/>
              <a:buChar char="•"/>
            </a:pPr>
            <a:r>
              <a:rPr lang="zh-CN" altLang="en-US" sz="1000" b="1" dirty="0">
                <a:solidFill>
                  <a:schemeClr val="tx1">
                    <a:lumMod val="50000"/>
                    <a:lumOff val="50000"/>
                  </a:schemeClr>
                </a:solidFill>
                <a:latin typeface="+mn-ea"/>
              </a:rPr>
              <a:t>入选国家高新技术企业</a:t>
            </a:r>
            <a:endParaRPr lang="en-US" altLang="zh-CN" sz="1000" b="1" dirty="0">
              <a:solidFill>
                <a:schemeClr val="tx1">
                  <a:lumMod val="50000"/>
                  <a:lumOff val="50000"/>
                </a:schemeClr>
              </a:solidFill>
              <a:latin typeface="+mn-ea"/>
            </a:endParaRPr>
          </a:p>
          <a:p>
            <a:pPr marL="171450" indent="-171450">
              <a:lnSpc>
                <a:spcPct val="150000"/>
              </a:lnSpc>
              <a:buFont typeface="Arial" panose="020B0604020202020204" pitchFamily="34" charset="0"/>
              <a:buChar char="•"/>
            </a:pPr>
            <a:r>
              <a:rPr lang="zh-CN" altLang="en-US" sz="1000" b="1" dirty="0">
                <a:solidFill>
                  <a:schemeClr val="tx1">
                    <a:lumMod val="50000"/>
                    <a:lumOff val="50000"/>
                  </a:schemeClr>
                </a:solidFill>
                <a:latin typeface="+mn-ea"/>
              </a:rPr>
              <a:t>入选江苏省软件企业</a:t>
            </a:r>
            <a:endParaRPr lang="en-US" altLang="zh-CN" sz="1000" b="1" dirty="0">
              <a:solidFill>
                <a:schemeClr val="tx1">
                  <a:lumMod val="50000"/>
                  <a:lumOff val="50000"/>
                </a:schemeClr>
              </a:solidFill>
              <a:latin typeface="+mn-ea"/>
            </a:endParaRPr>
          </a:p>
          <a:p>
            <a:pPr>
              <a:lnSpc>
                <a:spcPct val="150000"/>
              </a:lnSpc>
            </a:pPr>
            <a:r>
              <a:rPr lang="en-US" altLang="zh-CN" sz="1000" b="1" dirty="0">
                <a:solidFill>
                  <a:srgbClr val="2E6DBF"/>
                </a:solidFill>
                <a:latin typeface="+mn-ea"/>
              </a:rPr>
              <a:t>2021.11</a:t>
            </a:r>
          </a:p>
          <a:p>
            <a:pPr marL="171450" indent="-171450">
              <a:lnSpc>
                <a:spcPct val="150000"/>
              </a:lnSpc>
              <a:buFont typeface="Arial" panose="020B0604020202020204" pitchFamily="34" charset="0"/>
              <a:buChar char="•"/>
            </a:pPr>
            <a:r>
              <a:rPr lang="zh-CN" altLang="en-US" sz="1000" dirty="0">
                <a:solidFill>
                  <a:schemeClr val="tx1">
                    <a:lumMod val="50000"/>
                    <a:lumOff val="50000"/>
                  </a:schemeClr>
                </a:solidFill>
                <a:latin typeface="+mn-ea"/>
              </a:rPr>
              <a:t>中国击剑协会</a:t>
            </a:r>
            <a:r>
              <a:rPr lang="en-US" altLang="zh-CN" sz="1000" dirty="0">
                <a:solidFill>
                  <a:schemeClr val="tx1">
                    <a:lumMod val="50000"/>
                    <a:lumOff val="50000"/>
                  </a:schemeClr>
                </a:solidFill>
                <a:latin typeface="+mn-ea"/>
              </a:rPr>
              <a:t>AI</a:t>
            </a:r>
            <a:r>
              <a:rPr lang="zh-CN" altLang="en-US" sz="1000" dirty="0">
                <a:solidFill>
                  <a:schemeClr val="tx1">
                    <a:lumMod val="50000"/>
                    <a:lumOff val="50000"/>
                  </a:schemeClr>
                </a:solidFill>
                <a:latin typeface="+mn-ea"/>
              </a:rPr>
              <a:t>动作分析系统上线</a:t>
            </a:r>
            <a:endParaRPr lang="en-US" altLang="zh-CN" sz="1000" dirty="0">
              <a:solidFill>
                <a:schemeClr val="tx1">
                  <a:lumMod val="50000"/>
                  <a:lumOff val="50000"/>
                </a:schemeClr>
              </a:solidFill>
              <a:latin typeface="+mn-ea"/>
            </a:endParaRPr>
          </a:p>
          <a:p>
            <a:pPr marL="171450" indent="-171450">
              <a:lnSpc>
                <a:spcPct val="150000"/>
              </a:lnSpc>
              <a:buFont typeface="Arial" panose="020B0604020202020204" pitchFamily="34" charset="0"/>
              <a:buChar char="•"/>
            </a:pPr>
            <a:r>
              <a:rPr lang="zh-CN" altLang="en-US" sz="1000" dirty="0">
                <a:solidFill>
                  <a:schemeClr val="tx1">
                    <a:lumMod val="50000"/>
                    <a:lumOff val="50000"/>
                  </a:schemeClr>
                </a:solidFill>
                <a:latin typeface="+mn-ea"/>
              </a:rPr>
              <a:t>江苏省体育设施管理系统平台上线</a:t>
            </a:r>
            <a:endParaRPr lang="en-US" altLang="zh-CN" sz="1000" dirty="0">
              <a:solidFill>
                <a:schemeClr val="tx1">
                  <a:lumMod val="50000"/>
                  <a:lumOff val="50000"/>
                </a:schemeClr>
              </a:solidFill>
              <a:latin typeface="+mn-ea"/>
            </a:endParaRPr>
          </a:p>
          <a:p>
            <a:pPr marL="171450" indent="-171450">
              <a:lnSpc>
                <a:spcPct val="150000"/>
              </a:lnSpc>
              <a:buFont typeface="Arial" panose="020B0604020202020204" pitchFamily="34" charset="0"/>
              <a:buChar char="•"/>
            </a:pPr>
            <a:r>
              <a:rPr lang="zh-CN" altLang="en-US" sz="1000" dirty="0">
                <a:solidFill>
                  <a:schemeClr val="tx1">
                    <a:lumMod val="50000"/>
                    <a:lumOff val="50000"/>
                  </a:schemeClr>
                </a:solidFill>
                <a:latin typeface="+mn-ea"/>
              </a:rPr>
              <a:t>国家体育锻炼标准系统上线</a:t>
            </a:r>
            <a:endParaRPr lang="en-US" altLang="zh-CN" sz="1000" dirty="0">
              <a:solidFill>
                <a:schemeClr val="tx1">
                  <a:lumMod val="50000"/>
                  <a:lumOff val="50000"/>
                </a:schemeClr>
              </a:solidFill>
              <a:latin typeface="+mn-ea"/>
            </a:endParaRPr>
          </a:p>
        </p:txBody>
      </p:sp>
      <p:sp>
        <p:nvSpPr>
          <p:cNvPr id="92" name="文本框 91">
            <a:extLst>
              <a:ext uri="{FF2B5EF4-FFF2-40B4-BE49-F238E27FC236}">
                <a16:creationId xmlns:a16="http://schemas.microsoft.com/office/drawing/2014/main" id="{D7BE0579-73EF-45F1-8443-C2D2FE2F11D2}"/>
              </a:ext>
            </a:extLst>
          </p:cNvPr>
          <p:cNvSpPr txBox="1"/>
          <p:nvPr/>
        </p:nvSpPr>
        <p:spPr>
          <a:xfrm>
            <a:off x="8725888" y="3429000"/>
            <a:ext cx="3212111" cy="2835135"/>
          </a:xfrm>
          <a:prstGeom prst="rect">
            <a:avLst/>
          </a:prstGeom>
          <a:noFill/>
        </p:spPr>
        <p:txBody>
          <a:bodyPr wrap="square">
            <a:spAutoFit/>
          </a:bodyPr>
          <a:lstStyle/>
          <a:p>
            <a:pPr>
              <a:lnSpc>
                <a:spcPct val="150000"/>
              </a:lnSpc>
            </a:pPr>
            <a:r>
              <a:rPr lang="en-US" altLang="zh-CN" sz="1000" b="1" dirty="0">
                <a:solidFill>
                  <a:srgbClr val="2E6DBF"/>
                </a:solidFill>
                <a:latin typeface="+mn-ea"/>
              </a:rPr>
              <a:t>2022.7</a:t>
            </a:r>
          </a:p>
          <a:p>
            <a:pPr marL="171450" indent="-171450" algn="l">
              <a:lnSpc>
                <a:spcPct val="150000"/>
              </a:lnSpc>
              <a:buFont typeface="Arial" panose="020B0604020202020204" pitchFamily="34" charset="0"/>
              <a:buChar char="•"/>
            </a:pPr>
            <a:r>
              <a:rPr lang="zh-CN" altLang="en-US" sz="1000" b="1" dirty="0">
                <a:solidFill>
                  <a:schemeClr val="tx1">
                    <a:lumMod val="50000"/>
                    <a:lumOff val="50000"/>
                  </a:schemeClr>
                </a:solidFill>
                <a:latin typeface="+mn-ea"/>
              </a:rPr>
              <a:t>承建山东省政府体育消费券发放使用平台</a:t>
            </a:r>
            <a:r>
              <a:rPr lang="en-US" altLang="zh-CN" sz="1000" b="1" dirty="0">
                <a:solidFill>
                  <a:schemeClr val="tx1">
                    <a:lumMod val="50000"/>
                    <a:lumOff val="50000"/>
                  </a:schemeClr>
                </a:solidFill>
                <a:latin typeface="+mn-ea"/>
              </a:rPr>
              <a:t>“</a:t>
            </a:r>
            <a:r>
              <a:rPr lang="zh-CN" altLang="en-US" sz="1000" b="1" dirty="0">
                <a:solidFill>
                  <a:schemeClr val="tx1">
                    <a:lumMod val="50000"/>
                    <a:lumOff val="50000"/>
                  </a:schemeClr>
                </a:solidFill>
                <a:latin typeface="+mn-ea"/>
              </a:rPr>
              <a:t>汇动齐鲁</a:t>
            </a:r>
            <a:r>
              <a:rPr lang="en-US" altLang="zh-CN" sz="1000" b="1" dirty="0">
                <a:solidFill>
                  <a:schemeClr val="tx1">
                    <a:lumMod val="50000"/>
                    <a:lumOff val="50000"/>
                  </a:schemeClr>
                </a:solidFill>
                <a:latin typeface="+mn-ea"/>
              </a:rPr>
              <a:t>”</a:t>
            </a:r>
            <a:r>
              <a:rPr lang="zh-CN" altLang="en-US" sz="1000" b="1" dirty="0">
                <a:solidFill>
                  <a:schemeClr val="tx1">
                    <a:lumMod val="50000"/>
                    <a:lumOff val="50000"/>
                  </a:schemeClr>
                </a:solidFill>
                <a:latin typeface="+mn-ea"/>
              </a:rPr>
              <a:t>，单月销售额</a:t>
            </a:r>
            <a:r>
              <a:rPr lang="en-US" altLang="zh-CN" sz="1000" b="1" dirty="0">
                <a:solidFill>
                  <a:schemeClr val="tx1">
                    <a:lumMod val="50000"/>
                    <a:lumOff val="50000"/>
                  </a:schemeClr>
                </a:solidFill>
                <a:latin typeface="+mn-ea"/>
              </a:rPr>
              <a:t>1700</a:t>
            </a:r>
            <a:r>
              <a:rPr lang="zh-CN" altLang="en-US" sz="1000" b="1" dirty="0">
                <a:solidFill>
                  <a:schemeClr val="tx1">
                    <a:lumMod val="50000"/>
                    <a:lumOff val="50000"/>
                  </a:schemeClr>
                </a:solidFill>
                <a:latin typeface="+mn-ea"/>
              </a:rPr>
              <a:t>万</a:t>
            </a:r>
            <a:r>
              <a:rPr lang="en-US" altLang="zh-CN" sz="1000" b="1" dirty="0">
                <a:solidFill>
                  <a:schemeClr val="tx1">
                    <a:lumMod val="50000"/>
                    <a:lumOff val="50000"/>
                  </a:schemeClr>
                </a:solidFill>
                <a:latin typeface="+mn-ea"/>
              </a:rPr>
              <a:t>+</a:t>
            </a:r>
          </a:p>
          <a:p>
            <a:pPr marL="171450" indent="-171450">
              <a:lnSpc>
                <a:spcPct val="150000"/>
              </a:lnSpc>
              <a:buFont typeface="Arial" panose="020B0604020202020204" pitchFamily="34" charset="0"/>
              <a:buChar char="•"/>
            </a:pPr>
            <a:r>
              <a:rPr lang="zh-CN" altLang="en-US" sz="1000" dirty="0">
                <a:solidFill>
                  <a:schemeClr val="tx1">
                    <a:lumMod val="50000"/>
                    <a:lumOff val="50000"/>
                  </a:schemeClr>
                </a:solidFill>
                <a:latin typeface="+mn-ea"/>
              </a:rPr>
              <a:t>国家体育总局青少年脊柱健康</a:t>
            </a:r>
            <a:r>
              <a:rPr lang="en-US" altLang="zh-CN" sz="1000" dirty="0">
                <a:solidFill>
                  <a:schemeClr val="tx1">
                    <a:lumMod val="50000"/>
                    <a:lumOff val="50000"/>
                  </a:schemeClr>
                </a:solidFill>
                <a:latin typeface="+mn-ea"/>
              </a:rPr>
              <a:t>AI</a:t>
            </a:r>
            <a:r>
              <a:rPr lang="zh-CN" altLang="en-US" sz="1000" dirty="0">
                <a:solidFill>
                  <a:schemeClr val="tx1">
                    <a:lumMod val="50000"/>
                    <a:lumOff val="50000"/>
                  </a:schemeClr>
                </a:solidFill>
                <a:latin typeface="+mn-ea"/>
              </a:rPr>
              <a:t>测试评估系统上线</a:t>
            </a:r>
            <a:endParaRPr lang="en-US" altLang="zh-CN" sz="1000" dirty="0">
              <a:solidFill>
                <a:schemeClr val="tx1">
                  <a:lumMod val="50000"/>
                  <a:lumOff val="50000"/>
                </a:schemeClr>
              </a:solidFill>
              <a:latin typeface="+mn-ea"/>
            </a:endParaRPr>
          </a:p>
          <a:p>
            <a:pPr marL="171450" indent="-171450">
              <a:lnSpc>
                <a:spcPct val="150000"/>
              </a:lnSpc>
              <a:buFont typeface="Arial" panose="020B0604020202020204" pitchFamily="34" charset="0"/>
              <a:buChar char="•"/>
            </a:pPr>
            <a:r>
              <a:rPr lang="zh-CN" altLang="en-US" sz="1000" dirty="0">
                <a:solidFill>
                  <a:schemeClr val="tx1">
                    <a:lumMod val="50000"/>
                    <a:lumOff val="50000"/>
                  </a:schemeClr>
                </a:solidFill>
                <a:latin typeface="+mn-ea"/>
              </a:rPr>
              <a:t>国家体操运动管理中心运动表现大数据平台正式版上线</a:t>
            </a:r>
            <a:endParaRPr lang="en-US" altLang="zh-CN" sz="1000" b="1" dirty="0">
              <a:solidFill>
                <a:srgbClr val="2E6DBF"/>
              </a:solidFill>
              <a:latin typeface="+mn-ea"/>
            </a:endParaRPr>
          </a:p>
          <a:p>
            <a:pPr>
              <a:lnSpc>
                <a:spcPct val="150000"/>
              </a:lnSpc>
            </a:pPr>
            <a:r>
              <a:rPr lang="en-US" altLang="zh-CN" sz="1000" b="1" dirty="0">
                <a:solidFill>
                  <a:srgbClr val="2E6DBF"/>
                </a:solidFill>
                <a:latin typeface="+mn-ea"/>
              </a:rPr>
              <a:t>2023.5</a:t>
            </a:r>
          </a:p>
          <a:p>
            <a:pPr marL="171450" indent="-171450">
              <a:lnSpc>
                <a:spcPct val="150000"/>
              </a:lnSpc>
              <a:buFont typeface="Arial" panose="020B0604020202020204" pitchFamily="34" charset="0"/>
              <a:buChar char="•"/>
            </a:pPr>
            <a:r>
              <a:rPr lang="zh-CN" altLang="en-US" sz="1000" b="1" dirty="0">
                <a:solidFill>
                  <a:schemeClr val="tx1">
                    <a:lumMod val="50000"/>
                    <a:lumOff val="50000"/>
                  </a:schemeClr>
                </a:solidFill>
                <a:latin typeface="+mn-ea"/>
              </a:rPr>
              <a:t>获得工信部、国家体育总局全国智能体育典型案例</a:t>
            </a:r>
            <a:endParaRPr lang="en-US" altLang="zh-CN" sz="1000" b="1" dirty="0">
              <a:solidFill>
                <a:schemeClr val="tx1">
                  <a:lumMod val="50000"/>
                  <a:lumOff val="50000"/>
                </a:schemeClr>
              </a:solidFill>
              <a:latin typeface="+mn-ea"/>
            </a:endParaRPr>
          </a:p>
          <a:p>
            <a:pPr>
              <a:lnSpc>
                <a:spcPct val="150000"/>
              </a:lnSpc>
            </a:pPr>
            <a:endParaRPr lang="en-US" altLang="zh-CN" sz="1000" b="1" dirty="0">
              <a:solidFill>
                <a:schemeClr val="tx1">
                  <a:lumMod val="50000"/>
                  <a:lumOff val="50000"/>
                </a:schemeClr>
              </a:solidFill>
              <a:latin typeface="+mn-ea"/>
            </a:endParaRPr>
          </a:p>
          <a:p>
            <a:pPr>
              <a:lnSpc>
                <a:spcPct val="150000"/>
              </a:lnSpc>
            </a:pPr>
            <a:r>
              <a:rPr lang="en-US" altLang="zh-CN" sz="1000" b="1" dirty="0">
                <a:solidFill>
                  <a:srgbClr val="2E6DBF"/>
                </a:solidFill>
                <a:latin typeface="+mn-ea"/>
              </a:rPr>
              <a:t>2023.9</a:t>
            </a:r>
          </a:p>
          <a:p>
            <a:pPr marL="171450" indent="-171450">
              <a:lnSpc>
                <a:spcPct val="150000"/>
              </a:lnSpc>
              <a:buFont typeface="Arial" panose="020B0604020202020204" pitchFamily="34" charset="0"/>
              <a:buChar char="•"/>
            </a:pPr>
            <a:r>
              <a:rPr lang="zh-CN" altLang="en-US" sz="1000" dirty="0">
                <a:solidFill>
                  <a:schemeClr val="tx1">
                    <a:lumMod val="50000"/>
                    <a:lumOff val="50000"/>
                  </a:schemeClr>
                </a:solidFill>
                <a:latin typeface="+mn-ea"/>
              </a:rPr>
              <a:t>福建省体质监测平台，内蒙古、河南省反兴奋剂平台上线</a:t>
            </a:r>
            <a:endParaRPr lang="en-US" altLang="zh-CN" sz="1000" dirty="0">
              <a:solidFill>
                <a:schemeClr val="tx1">
                  <a:lumMod val="50000"/>
                  <a:lumOff val="50000"/>
                </a:schemeClr>
              </a:solidFill>
              <a:latin typeface="+mn-ea"/>
            </a:endParaRPr>
          </a:p>
        </p:txBody>
      </p:sp>
      <p:sp>
        <p:nvSpPr>
          <p:cNvPr id="93" name="Oval 37">
            <a:extLst>
              <a:ext uri="{FF2B5EF4-FFF2-40B4-BE49-F238E27FC236}">
                <a16:creationId xmlns:a16="http://schemas.microsoft.com/office/drawing/2014/main" id="{BAD5F6A3-ADDC-42A4-9F2F-1A92BAEDF44E}"/>
              </a:ext>
            </a:extLst>
          </p:cNvPr>
          <p:cNvSpPr/>
          <p:nvPr/>
        </p:nvSpPr>
        <p:spPr>
          <a:xfrm>
            <a:off x="5534704" y="4178712"/>
            <a:ext cx="688598" cy="688598"/>
          </a:xfrm>
          <a:prstGeom prst="ellipse">
            <a:avLst/>
          </a:prstGeom>
          <a:solidFill>
            <a:srgbClr val="6D69D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cs typeface="+mn-ea"/>
              <a:sym typeface="+mn-lt"/>
            </a:endParaRPr>
          </a:p>
        </p:txBody>
      </p:sp>
      <p:cxnSp>
        <p:nvCxnSpPr>
          <p:cNvPr id="94" name="Straight Connector 35">
            <a:extLst>
              <a:ext uri="{FF2B5EF4-FFF2-40B4-BE49-F238E27FC236}">
                <a16:creationId xmlns:a16="http://schemas.microsoft.com/office/drawing/2014/main" id="{651C2EB9-4843-4DC8-8C9E-B89D9232B3BE}"/>
              </a:ext>
            </a:extLst>
          </p:cNvPr>
          <p:cNvCxnSpPr/>
          <p:nvPr/>
        </p:nvCxnSpPr>
        <p:spPr>
          <a:xfrm flipV="1">
            <a:off x="5839959" y="3678323"/>
            <a:ext cx="3805" cy="550777"/>
          </a:xfrm>
          <a:prstGeom prst="line">
            <a:avLst/>
          </a:prstGeom>
          <a:ln>
            <a:solidFill>
              <a:srgbClr val="6D69D9"/>
            </a:solidFill>
            <a:prstDash val="sysDash"/>
          </a:ln>
        </p:spPr>
        <p:style>
          <a:lnRef idx="2">
            <a:schemeClr val="accent1"/>
          </a:lnRef>
          <a:fillRef idx="0">
            <a:schemeClr val="accent1"/>
          </a:fillRef>
          <a:effectRef idx="1">
            <a:schemeClr val="accent1"/>
          </a:effectRef>
          <a:fontRef idx="minor">
            <a:schemeClr val="tx1"/>
          </a:fontRef>
        </p:style>
      </p:cxnSp>
      <p:sp>
        <p:nvSpPr>
          <p:cNvPr id="95" name="Oval 37">
            <a:extLst>
              <a:ext uri="{FF2B5EF4-FFF2-40B4-BE49-F238E27FC236}">
                <a16:creationId xmlns:a16="http://schemas.microsoft.com/office/drawing/2014/main" id="{67E08C83-41CF-4D53-8D9F-0C0D1D2B8657}"/>
              </a:ext>
            </a:extLst>
          </p:cNvPr>
          <p:cNvSpPr/>
          <p:nvPr/>
        </p:nvSpPr>
        <p:spPr>
          <a:xfrm>
            <a:off x="8120775" y="1688906"/>
            <a:ext cx="688598" cy="661887"/>
          </a:xfrm>
          <a:prstGeom prst="ellipse">
            <a:avLst/>
          </a:prstGeom>
          <a:solidFill>
            <a:srgbClr val="6D69D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cs typeface="+mn-ea"/>
              <a:sym typeface="+mn-lt"/>
            </a:endParaRPr>
          </a:p>
        </p:txBody>
      </p:sp>
      <p:cxnSp>
        <p:nvCxnSpPr>
          <p:cNvPr id="96" name="Straight Connector 35">
            <a:extLst>
              <a:ext uri="{FF2B5EF4-FFF2-40B4-BE49-F238E27FC236}">
                <a16:creationId xmlns:a16="http://schemas.microsoft.com/office/drawing/2014/main" id="{70BF9B80-B483-423F-9D5B-41B2D7336649}"/>
              </a:ext>
            </a:extLst>
          </p:cNvPr>
          <p:cNvCxnSpPr/>
          <p:nvPr/>
        </p:nvCxnSpPr>
        <p:spPr>
          <a:xfrm flipV="1">
            <a:off x="8471112" y="2357466"/>
            <a:ext cx="3805" cy="550777"/>
          </a:xfrm>
          <a:prstGeom prst="line">
            <a:avLst/>
          </a:prstGeom>
          <a:ln>
            <a:solidFill>
              <a:srgbClr val="6D69D9"/>
            </a:solidFill>
            <a:prstDash val="sysDash"/>
          </a:ln>
        </p:spPr>
        <p:style>
          <a:lnRef idx="2">
            <a:schemeClr val="accent1"/>
          </a:lnRef>
          <a:fillRef idx="0">
            <a:schemeClr val="accent1"/>
          </a:fillRef>
          <a:effectRef idx="1">
            <a:schemeClr val="accent1"/>
          </a:effectRef>
          <a:fontRef idx="minor">
            <a:schemeClr val="tx1"/>
          </a:fontRef>
        </p:style>
      </p:cxnSp>
      <p:sp>
        <p:nvSpPr>
          <p:cNvPr id="97" name="Freeform 45">
            <a:extLst>
              <a:ext uri="{FF2B5EF4-FFF2-40B4-BE49-F238E27FC236}">
                <a16:creationId xmlns:a16="http://schemas.microsoft.com/office/drawing/2014/main" id="{D6FBB515-0A37-4E07-AB65-5986DF89359B}"/>
              </a:ext>
            </a:extLst>
          </p:cNvPr>
          <p:cNvSpPr>
            <a:spLocks noChangeArrowheads="1"/>
          </p:cNvSpPr>
          <p:nvPr/>
        </p:nvSpPr>
        <p:spPr bwMode="auto">
          <a:xfrm>
            <a:off x="3134233" y="1854033"/>
            <a:ext cx="237772" cy="329813"/>
          </a:xfrm>
          <a:custGeom>
            <a:avLst/>
            <a:gdLst>
              <a:gd name="T0" fmla="*/ 259 w 411"/>
              <a:gd name="T1" fmla="*/ 329 h 568"/>
              <a:gd name="T2" fmla="*/ 259 w 411"/>
              <a:gd name="T3" fmla="*/ 329 h 568"/>
              <a:gd name="T4" fmla="*/ 259 w 411"/>
              <a:gd name="T5" fmla="*/ 329 h 568"/>
              <a:gd name="T6" fmla="*/ 259 w 411"/>
              <a:gd name="T7" fmla="*/ 329 h 568"/>
              <a:gd name="T8" fmla="*/ 154 w 411"/>
              <a:gd name="T9" fmla="*/ 460 h 568"/>
              <a:gd name="T10" fmla="*/ 158 w 411"/>
              <a:gd name="T11" fmla="*/ 448 h 568"/>
              <a:gd name="T12" fmla="*/ 185 w 411"/>
              <a:gd name="T13" fmla="*/ 352 h 568"/>
              <a:gd name="T14" fmla="*/ 185 w 411"/>
              <a:gd name="T15" fmla="*/ 352 h 568"/>
              <a:gd name="T16" fmla="*/ 186 w 411"/>
              <a:gd name="T17" fmla="*/ 352 h 568"/>
              <a:gd name="T18" fmla="*/ 186 w 411"/>
              <a:gd name="T19" fmla="*/ 351 h 568"/>
              <a:gd name="T20" fmla="*/ 186 w 411"/>
              <a:gd name="T21" fmla="*/ 351 h 568"/>
              <a:gd name="T22" fmla="*/ 180 w 411"/>
              <a:gd name="T23" fmla="*/ 303 h 568"/>
              <a:gd name="T24" fmla="*/ 139 w 411"/>
              <a:gd name="T25" fmla="*/ 285 h 568"/>
              <a:gd name="T26" fmla="*/ 139 w 411"/>
              <a:gd name="T27" fmla="*/ 285 h 568"/>
              <a:gd name="T28" fmla="*/ 44 w 411"/>
              <a:gd name="T29" fmla="*/ 285 h 568"/>
              <a:gd name="T30" fmla="*/ 44 w 411"/>
              <a:gd name="T31" fmla="*/ 285 h 568"/>
              <a:gd name="T32" fmla="*/ 132 w 411"/>
              <a:gd name="T33" fmla="*/ 53 h 568"/>
              <a:gd name="T34" fmla="*/ 132 w 411"/>
              <a:gd name="T35" fmla="*/ 53 h 568"/>
              <a:gd name="T36" fmla="*/ 137 w 411"/>
              <a:gd name="T37" fmla="*/ 41 h 568"/>
              <a:gd name="T38" fmla="*/ 137 w 411"/>
              <a:gd name="T39" fmla="*/ 41 h 568"/>
              <a:gd name="T40" fmla="*/ 140 w 411"/>
              <a:gd name="T41" fmla="*/ 34 h 568"/>
              <a:gd name="T42" fmla="*/ 140 w 411"/>
              <a:gd name="T43" fmla="*/ 34 h 568"/>
              <a:gd name="T44" fmla="*/ 308 w 411"/>
              <a:gd name="T45" fmla="*/ 34 h 568"/>
              <a:gd name="T46" fmla="*/ 308 w 411"/>
              <a:gd name="T47" fmla="*/ 34 h 568"/>
              <a:gd name="T48" fmla="*/ 247 w 411"/>
              <a:gd name="T49" fmla="*/ 151 h 568"/>
              <a:gd name="T50" fmla="*/ 244 w 411"/>
              <a:gd name="T51" fmla="*/ 197 h 568"/>
              <a:gd name="T52" fmla="*/ 289 w 411"/>
              <a:gd name="T53" fmla="*/ 218 h 568"/>
              <a:gd name="T54" fmla="*/ 289 w 411"/>
              <a:gd name="T55" fmla="*/ 218 h 568"/>
              <a:gd name="T56" fmla="*/ 347 w 411"/>
              <a:gd name="T57" fmla="*/ 218 h 568"/>
              <a:gd name="T58" fmla="*/ 347 w 411"/>
              <a:gd name="T59" fmla="*/ 218 h 568"/>
              <a:gd name="T60" fmla="*/ 259 w 411"/>
              <a:gd name="T61" fmla="*/ 329 h 568"/>
              <a:gd name="T62" fmla="*/ 395 w 411"/>
              <a:gd name="T63" fmla="*/ 185 h 568"/>
              <a:gd name="T64" fmla="*/ 395 w 411"/>
              <a:gd name="T65" fmla="*/ 185 h 568"/>
              <a:gd name="T66" fmla="*/ 395 w 411"/>
              <a:gd name="T67" fmla="*/ 185 h 568"/>
              <a:gd name="T68" fmla="*/ 289 w 411"/>
              <a:gd name="T69" fmla="*/ 185 h 568"/>
              <a:gd name="T70" fmla="*/ 289 w 411"/>
              <a:gd name="T71" fmla="*/ 185 h 568"/>
              <a:gd name="T72" fmla="*/ 277 w 411"/>
              <a:gd name="T73" fmla="*/ 167 h 568"/>
              <a:gd name="T74" fmla="*/ 348 w 411"/>
              <a:gd name="T75" fmla="*/ 30 h 568"/>
              <a:gd name="T76" fmla="*/ 342 w 411"/>
              <a:gd name="T77" fmla="*/ 0 h 568"/>
              <a:gd name="T78" fmla="*/ 342 w 411"/>
              <a:gd name="T79" fmla="*/ 0 h 568"/>
              <a:gd name="T80" fmla="*/ 141 w 411"/>
              <a:gd name="T81" fmla="*/ 0 h 568"/>
              <a:gd name="T82" fmla="*/ 141 w 411"/>
              <a:gd name="T83" fmla="*/ 0 h 568"/>
              <a:gd name="T84" fmla="*/ 106 w 411"/>
              <a:gd name="T85" fmla="*/ 27 h 568"/>
              <a:gd name="T86" fmla="*/ 7 w 411"/>
              <a:gd name="T87" fmla="*/ 290 h 568"/>
              <a:gd name="T88" fmla="*/ 28 w 411"/>
              <a:gd name="T89" fmla="*/ 319 h 568"/>
              <a:gd name="T90" fmla="*/ 28 w 411"/>
              <a:gd name="T91" fmla="*/ 319 h 568"/>
              <a:gd name="T92" fmla="*/ 139 w 411"/>
              <a:gd name="T93" fmla="*/ 319 h 568"/>
              <a:gd name="T94" fmla="*/ 139 w 411"/>
              <a:gd name="T95" fmla="*/ 319 h 568"/>
              <a:gd name="T96" fmla="*/ 153 w 411"/>
              <a:gd name="T97" fmla="*/ 342 h 568"/>
              <a:gd name="T98" fmla="*/ 107 w 411"/>
              <a:gd name="T99" fmla="*/ 505 h 568"/>
              <a:gd name="T100" fmla="*/ 147 w 411"/>
              <a:gd name="T101" fmla="*/ 517 h 568"/>
              <a:gd name="T102" fmla="*/ 399 w 411"/>
              <a:gd name="T103" fmla="*/ 210 h 568"/>
              <a:gd name="T104" fmla="*/ 395 w 411"/>
              <a:gd name="T105" fmla="*/ 185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11" h="568">
                <a:moveTo>
                  <a:pt x="259" y="329"/>
                </a:moveTo>
                <a:lnTo>
                  <a:pt x="259" y="329"/>
                </a:lnTo>
                <a:lnTo>
                  <a:pt x="259" y="329"/>
                </a:lnTo>
                <a:lnTo>
                  <a:pt x="259" y="329"/>
                </a:lnTo>
                <a:cubicBezTo>
                  <a:pt x="223" y="375"/>
                  <a:pt x="186" y="423"/>
                  <a:pt x="154" y="460"/>
                </a:cubicBezTo>
                <a:cubicBezTo>
                  <a:pt x="156" y="455"/>
                  <a:pt x="157" y="451"/>
                  <a:pt x="158" y="448"/>
                </a:cubicBezTo>
                <a:cubicBezTo>
                  <a:pt x="168" y="412"/>
                  <a:pt x="178" y="375"/>
                  <a:pt x="185" y="352"/>
                </a:cubicBezTo>
                <a:lnTo>
                  <a:pt x="185" y="352"/>
                </a:lnTo>
                <a:lnTo>
                  <a:pt x="186" y="352"/>
                </a:lnTo>
                <a:lnTo>
                  <a:pt x="186" y="351"/>
                </a:lnTo>
                <a:lnTo>
                  <a:pt x="186" y="351"/>
                </a:lnTo>
                <a:cubicBezTo>
                  <a:pt x="192" y="332"/>
                  <a:pt x="189" y="316"/>
                  <a:pt x="180" y="303"/>
                </a:cubicBezTo>
                <a:cubicBezTo>
                  <a:pt x="171" y="291"/>
                  <a:pt x="158" y="285"/>
                  <a:pt x="139" y="285"/>
                </a:cubicBezTo>
                <a:lnTo>
                  <a:pt x="139" y="285"/>
                </a:lnTo>
                <a:lnTo>
                  <a:pt x="44" y="285"/>
                </a:lnTo>
                <a:lnTo>
                  <a:pt x="44" y="285"/>
                </a:lnTo>
                <a:cubicBezTo>
                  <a:pt x="66" y="224"/>
                  <a:pt x="110" y="110"/>
                  <a:pt x="132" y="53"/>
                </a:cubicBezTo>
                <a:lnTo>
                  <a:pt x="132" y="53"/>
                </a:lnTo>
                <a:lnTo>
                  <a:pt x="137" y="41"/>
                </a:lnTo>
                <a:lnTo>
                  <a:pt x="137" y="41"/>
                </a:lnTo>
                <a:cubicBezTo>
                  <a:pt x="139" y="37"/>
                  <a:pt x="139" y="35"/>
                  <a:pt x="140" y="34"/>
                </a:cubicBezTo>
                <a:lnTo>
                  <a:pt x="140" y="34"/>
                </a:lnTo>
                <a:lnTo>
                  <a:pt x="308" y="34"/>
                </a:lnTo>
                <a:lnTo>
                  <a:pt x="308" y="34"/>
                </a:lnTo>
                <a:cubicBezTo>
                  <a:pt x="288" y="72"/>
                  <a:pt x="262" y="121"/>
                  <a:pt x="247" y="151"/>
                </a:cubicBezTo>
                <a:cubicBezTo>
                  <a:pt x="235" y="171"/>
                  <a:pt x="239" y="187"/>
                  <a:pt x="244" y="197"/>
                </a:cubicBezTo>
                <a:cubicBezTo>
                  <a:pt x="256" y="218"/>
                  <a:pt x="282" y="218"/>
                  <a:pt x="289" y="218"/>
                </a:cubicBezTo>
                <a:lnTo>
                  <a:pt x="289" y="218"/>
                </a:lnTo>
                <a:lnTo>
                  <a:pt x="347" y="218"/>
                </a:lnTo>
                <a:lnTo>
                  <a:pt x="347" y="218"/>
                </a:lnTo>
                <a:cubicBezTo>
                  <a:pt x="321" y="248"/>
                  <a:pt x="291" y="288"/>
                  <a:pt x="259" y="329"/>
                </a:cubicBezTo>
                <a:close/>
                <a:moveTo>
                  <a:pt x="395" y="185"/>
                </a:moveTo>
                <a:lnTo>
                  <a:pt x="395" y="185"/>
                </a:lnTo>
                <a:lnTo>
                  <a:pt x="395" y="185"/>
                </a:lnTo>
                <a:lnTo>
                  <a:pt x="289" y="185"/>
                </a:lnTo>
                <a:lnTo>
                  <a:pt x="289" y="185"/>
                </a:lnTo>
                <a:cubicBezTo>
                  <a:pt x="282" y="185"/>
                  <a:pt x="265" y="185"/>
                  <a:pt x="277" y="167"/>
                </a:cubicBezTo>
                <a:cubicBezTo>
                  <a:pt x="293" y="134"/>
                  <a:pt x="327" y="68"/>
                  <a:pt x="348" y="30"/>
                </a:cubicBezTo>
                <a:cubicBezTo>
                  <a:pt x="359" y="12"/>
                  <a:pt x="361" y="0"/>
                  <a:pt x="342" y="0"/>
                </a:cubicBezTo>
                <a:lnTo>
                  <a:pt x="342" y="0"/>
                </a:lnTo>
                <a:lnTo>
                  <a:pt x="141" y="0"/>
                </a:lnTo>
                <a:lnTo>
                  <a:pt x="141" y="0"/>
                </a:lnTo>
                <a:cubicBezTo>
                  <a:pt x="123" y="0"/>
                  <a:pt x="114" y="10"/>
                  <a:pt x="106" y="27"/>
                </a:cubicBezTo>
                <a:cubicBezTo>
                  <a:pt x="83" y="86"/>
                  <a:pt x="28" y="229"/>
                  <a:pt x="7" y="290"/>
                </a:cubicBezTo>
                <a:cubicBezTo>
                  <a:pt x="0" y="310"/>
                  <a:pt x="12" y="319"/>
                  <a:pt x="28" y="319"/>
                </a:cubicBezTo>
                <a:lnTo>
                  <a:pt x="28" y="319"/>
                </a:lnTo>
                <a:lnTo>
                  <a:pt x="139" y="319"/>
                </a:lnTo>
                <a:lnTo>
                  <a:pt x="139" y="319"/>
                </a:lnTo>
                <a:cubicBezTo>
                  <a:pt x="150" y="319"/>
                  <a:pt x="160" y="321"/>
                  <a:pt x="153" y="342"/>
                </a:cubicBezTo>
                <a:cubicBezTo>
                  <a:pt x="141" y="381"/>
                  <a:pt x="120" y="458"/>
                  <a:pt x="107" y="505"/>
                </a:cubicBezTo>
                <a:cubicBezTo>
                  <a:pt x="106" y="505"/>
                  <a:pt x="94" y="567"/>
                  <a:pt x="147" y="517"/>
                </a:cubicBezTo>
                <a:cubicBezTo>
                  <a:pt x="216" y="448"/>
                  <a:pt x="339" y="272"/>
                  <a:pt x="399" y="210"/>
                </a:cubicBezTo>
                <a:cubicBezTo>
                  <a:pt x="410" y="200"/>
                  <a:pt x="410" y="185"/>
                  <a:pt x="395" y="185"/>
                </a:cubicBezTo>
                <a:close/>
              </a:path>
            </a:pathLst>
          </a:custGeom>
          <a:solidFill>
            <a:srgbClr val="FFFFFF"/>
          </a:solidFill>
          <a:ln>
            <a:noFill/>
          </a:ln>
          <a:effectLst/>
        </p:spPr>
        <p:txBody>
          <a:bodyPr wrap="none" anchor="ctr"/>
          <a:lstStyle/>
          <a:p>
            <a:endParaRPr lang="en-US">
              <a:cs typeface="+mn-ea"/>
              <a:sym typeface="+mn-lt"/>
            </a:endParaRPr>
          </a:p>
        </p:txBody>
      </p:sp>
      <p:sp>
        <p:nvSpPr>
          <p:cNvPr id="98" name="Freeform 40">
            <a:extLst>
              <a:ext uri="{FF2B5EF4-FFF2-40B4-BE49-F238E27FC236}">
                <a16:creationId xmlns:a16="http://schemas.microsoft.com/office/drawing/2014/main" id="{FC9C10A6-47B3-4A78-BF6A-8C8014DA8E47}"/>
              </a:ext>
            </a:extLst>
          </p:cNvPr>
          <p:cNvSpPr>
            <a:spLocks noChangeArrowheads="1"/>
          </p:cNvSpPr>
          <p:nvPr/>
        </p:nvSpPr>
        <p:spPr bwMode="auto">
          <a:xfrm>
            <a:off x="5762673" y="4392247"/>
            <a:ext cx="232659" cy="311916"/>
          </a:xfrm>
          <a:custGeom>
            <a:avLst/>
            <a:gdLst>
              <a:gd name="T0" fmla="*/ 250 w 402"/>
              <a:gd name="T1" fmla="*/ 361 h 537"/>
              <a:gd name="T2" fmla="*/ 250 w 402"/>
              <a:gd name="T3" fmla="*/ 361 h 537"/>
              <a:gd name="T4" fmla="*/ 250 w 402"/>
              <a:gd name="T5" fmla="*/ 361 h 537"/>
              <a:gd name="T6" fmla="*/ 250 w 402"/>
              <a:gd name="T7" fmla="*/ 402 h 537"/>
              <a:gd name="T8" fmla="*/ 151 w 402"/>
              <a:gd name="T9" fmla="*/ 402 h 537"/>
              <a:gd name="T10" fmla="*/ 151 w 402"/>
              <a:gd name="T11" fmla="*/ 361 h 537"/>
              <a:gd name="T12" fmla="*/ 151 w 402"/>
              <a:gd name="T13" fmla="*/ 361 h 537"/>
              <a:gd name="T14" fmla="*/ 33 w 402"/>
              <a:gd name="T15" fmla="*/ 201 h 537"/>
              <a:gd name="T16" fmla="*/ 200 w 402"/>
              <a:gd name="T17" fmla="*/ 34 h 537"/>
              <a:gd name="T18" fmla="*/ 368 w 402"/>
              <a:gd name="T19" fmla="*/ 201 h 537"/>
              <a:gd name="T20" fmla="*/ 250 w 402"/>
              <a:gd name="T21" fmla="*/ 361 h 537"/>
              <a:gd name="T22" fmla="*/ 250 w 402"/>
              <a:gd name="T23" fmla="*/ 486 h 537"/>
              <a:gd name="T24" fmla="*/ 250 w 402"/>
              <a:gd name="T25" fmla="*/ 486 h 537"/>
              <a:gd name="T26" fmla="*/ 250 w 402"/>
              <a:gd name="T27" fmla="*/ 486 h 537"/>
              <a:gd name="T28" fmla="*/ 250 w 402"/>
              <a:gd name="T29" fmla="*/ 486 h 537"/>
              <a:gd name="T30" fmla="*/ 234 w 402"/>
              <a:gd name="T31" fmla="*/ 503 h 537"/>
              <a:gd name="T32" fmla="*/ 234 w 402"/>
              <a:gd name="T33" fmla="*/ 503 h 537"/>
              <a:gd name="T34" fmla="*/ 167 w 402"/>
              <a:gd name="T35" fmla="*/ 503 h 537"/>
              <a:gd name="T36" fmla="*/ 167 w 402"/>
              <a:gd name="T37" fmla="*/ 503 h 537"/>
              <a:gd name="T38" fmla="*/ 151 w 402"/>
              <a:gd name="T39" fmla="*/ 486 h 537"/>
              <a:gd name="T40" fmla="*/ 151 w 402"/>
              <a:gd name="T41" fmla="*/ 486 h 537"/>
              <a:gd name="T42" fmla="*/ 151 w 402"/>
              <a:gd name="T43" fmla="*/ 452 h 537"/>
              <a:gd name="T44" fmla="*/ 151 w 402"/>
              <a:gd name="T45" fmla="*/ 452 h 537"/>
              <a:gd name="T46" fmla="*/ 167 w 402"/>
              <a:gd name="T47" fmla="*/ 436 h 537"/>
              <a:gd name="T48" fmla="*/ 167 w 402"/>
              <a:gd name="T49" fmla="*/ 436 h 537"/>
              <a:gd name="T50" fmla="*/ 234 w 402"/>
              <a:gd name="T51" fmla="*/ 436 h 537"/>
              <a:gd name="T52" fmla="*/ 234 w 402"/>
              <a:gd name="T53" fmla="*/ 436 h 537"/>
              <a:gd name="T54" fmla="*/ 250 w 402"/>
              <a:gd name="T55" fmla="*/ 452 h 537"/>
              <a:gd name="T56" fmla="*/ 250 w 402"/>
              <a:gd name="T57" fmla="*/ 452 h 537"/>
              <a:gd name="T58" fmla="*/ 250 w 402"/>
              <a:gd name="T59" fmla="*/ 486 h 537"/>
              <a:gd name="T60" fmla="*/ 200 w 402"/>
              <a:gd name="T61" fmla="*/ 0 h 537"/>
              <a:gd name="T62" fmla="*/ 200 w 402"/>
              <a:gd name="T63" fmla="*/ 0 h 537"/>
              <a:gd name="T64" fmla="*/ 200 w 402"/>
              <a:gd name="T65" fmla="*/ 0 h 537"/>
              <a:gd name="T66" fmla="*/ 200 w 402"/>
              <a:gd name="T67" fmla="*/ 0 h 537"/>
              <a:gd name="T68" fmla="*/ 0 w 402"/>
              <a:gd name="T69" fmla="*/ 201 h 537"/>
              <a:gd name="T70" fmla="*/ 117 w 402"/>
              <a:gd name="T71" fmla="*/ 384 h 537"/>
              <a:gd name="T72" fmla="*/ 117 w 402"/>
              <a:gd name="T73" fmla="*/ 384 h 537"/>
              <a:gd name="T74" fmla="*/ 117 w 402"/>
              <a:gd name="T75" fmla="*/ 503 h 537"/>
              <a:gd name="T76" fmla="*/ 117 w 402"/>
              <a:gd name="T77" fmla="*/ 503 h 537"/>
              <a:gd name="T78" fmla="*/ 151 w 402"/>
              <a:gd name="T79" fmla="*/ 536 h 537"/>
              <a:gd name="T80" fmla="*/ 151 w 402"/>
              <a:gd name="T81" fmla="*/ 536 h 537"/>
              <a:gd name="T82" fmla="*/ 250 w 402"/>
              <a:gd name="T83" fmla="*/ 536 h 537"/>
              <a:gd name="T84" fmla="*/ 250 w 402"/>
              <a:gd name="T85" fmla="*/ 536 h 537"/>
              <a:gd name="T86" fmla="*/ 284 w 402"/>
              <a:gd name="T87" fmla="*/ 503 h 537"/>
              <a:gd name="T88" fmla="*/ 284 w 402"/>
              <a:gd name="T89" fmla="*/ 503 h 537"/>
              <a:gd name="T90" fmla="*/ 284 w 402"/>
              <a:gd name="T91" fmla="*/ 384 h 537"/>
              <a:gd name="T92" fmla="*/ 284 w 402"/>
              <a:gd name="T93" fmla="*/ 384 h 537"/>
              <a:gd name="T94" fmla="*/ 401 w 402"/>
              <a:gd name="T95" fmla="*/ 201 h 537"/>
              <a:gd name="T96" fmla="*/ 200 w 402"/>
              <a:gd name="T97" fmla="*/ 0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02" h="537">
                <a:moveTo>
                  <a:pt x="250" y="361"/>
                </a:moveTo>
                <a:lnTo>
                  <a:pt x="250" y="361"/>
                </a:lnTo>
                <a:lnTo>
                  <a:pt x="250" y="361"/>
                </a:lnTo>
                <a:lnTo>
                  <a:pt x="250" y="402"/>
                </a:lnTo>
                <a:lnTo>
                  <a:pt x="151" y="402"/>
                </a:lnTo>
                <a:lnTo>
                  <a:pt x="151" y="361"/>
                </a:lnTo>
                <a:lnTo>
                  <a:pt x="151" y="361"/>
                </a:lnTo>
                <a:cubicBezTo>
                  <a:pt x="82" y="340"/>
                  <a:pt x="33" y="276"/>
                  <a:pt x="33" y="201"/>
                </a:cubicBezTo>
                <a:cubicBezTo>
                  <a:pt x="33" y="109"/>
                  <a:pt x="108" y="34"/>
                  <a:pt x="200" y="34"/>
                </a:cubicBezTo>
                <a:cubicBezTo>
                  <a:pt x="293" y="34"/>
                  <a:pt x="368" y="109"/>
                  <a:pt x="368" y="201"/>
                </a:cubicBezTo>
                <a:cubicBezTo>
                  <a:pt x="368" y="276"/>
                  <a:pt x="319" y="340"/>
                  <a:pt x="250" y="361"/>
                </a:cubicBezTo>
                <a:close/>
                <a:moveTo>
                  <a:pt x="250" y="486"/>
                </a:moveTo>
                <a:lnTo>
                  <a:pt x="250" y="486"/>
                </a:lnTo>
                <a:lnTo>
                  <a:pt x="250" y="486"/>
                </a:lnTo>
                <a:lnTo>
                  <a:pt x="250" y="486"/>
                </a:lnTo>
                <a:cubicBezTo>
                  <a:pt x="250" y="495"/>
                  <a:pt x="243" y="503"/>
                  <a:pt x="234" y="503"/>
                </a:cubicBezTo>
                <a:lnTo>
                  <a:pt x="234" y="503"/>
                </a:lnTo>
                <a:lnTo>
                  <a:pt x="167" y="503"/>
                </a:lnTo>
                <a:lnTo>
                  <a:pt x="167" y="503"/>
                </a:lnTo>
                <a:cubicBezTo>
                  <a:pt x="158" y="503"/>
                  <a:pt x="151" y="495"/>
                  <a:pt x="151" y="486"/>
                </a:cubicBezTo>
                <a:lnTo>
                  <a:pt x="151" y="486"/>
                </a:lnTo>
                <a:lnTo>
                  <a:pt x="151" y="452"/>
                </a:lnTo>
                <a:lnTo>
                  <a:pt x="151" y="452"/>
                </a:lnTo>
                <a:cubicBezTo>
                  <a:pt x="151" y="443"/>
                  <a:pt x="158" y="436"/>
                  <a:pt x="167" y="436"/>
                </a:cubicBezTo>
                <a:lnTo>
                  <a:pt x="167" y="436"/>
                </a:lnTo>
                <a:lnTo>
                  <a:pt x="234" y="436"/>
                </a:lnTo>
                <a:lnTo>
                  <a:pt x="234" y="436"/>
                </a:lnTo>
                <a:cubicBezTo>
                  <a:pt x="243" y="436"/>
                  <a:pt x="250" y="443"/>
                  <a:pt x="250" y="452"/>
                </a:cubicBezTo>
                <a:lnTo>
                  <a:pt x="250" y="452"/>
                </a:lnTo>
                <a:lnTo>
                  <a:pt x="250" y="486"/>
                </a:lnTo>
                <a:close/>
                <a:moveTo>
                  <a:pt x="200" y="0"/>
                </a:moveTo>
                <a:lnTo>
                  <a:pt x="200" y="0"/>
                </a:lnTo>
                <a:lnTo>
                  <a:pt x="200" y="0"/>
                </a:lnTo>
                <a:lnTo>
                  <a:pt x="200" y="0"/>
                </a:lnTo>
                <a:cubicBezTo>
                  <a:pt x="89" y="0"/>
                  <a:pt x="0" y="90"/>
                  <a:pt x="0" y="201"/>
                </a:cubicBezTo>
                <a:cubicBezTo>
                  <a:pt x="0" y="282"/>
                  <a:pt x="48" y="352"/>
                  <a:pt x="117" y="384"/>
                </a:cubicBezTo>
                <a:lnTo>
                  <a:pt x="117" y="384"/>
                </a:lnTo>
                <a:lnTo>
                  <a:pt x="117" y="503"/>
                </a:lnTo>
                <a:lnTo>
                  <a:pt x="117" y="503"/>
                </a:lnTo>
                <a:cubicBezTo>
                  <a:pt x="117" y="521"/>
                  <a:pt x="131" y="536"/>
                  <a:pt x="151" y="536"/>
                </a:cubicBezTo>
                <a:lnTo>
                  <a:pt x="151" y="536"/>
                </a:lnTo>
                <a:lnTo>
                  <a:pt x="250" y="536"/>
                </a:lnTo>
                <a:lnTo>
                  <a:pt x="250" y="536"/>
                </a:lnTo>
                <a:cubicBezTo>
                  <a:pt x="270" y="536"/>
                  <a:pt x="284" y="521"/>
                  <a:pt x="284" y="503"/>
                </a:cubicBezTo>
                <a:lnTo>
                  <a:pt x="284" y="503"/>
                </a:lnTo>
                <a:lnTo>
                  <a:pt x="284" y="384"/>
                </a:lnTo>
                <a:lnTo>
                  <a:pt x="284" y="384"/>
                </a:lnTo>
                <a:cubicBezTo>
                  <a:pt x="353" y="352"/>
                  <a:pt x="401" y="282"/>
                  <a:pt x="401" y="201"/>
                </a:cubicBezTo>
                <a:cubicBezTo>
                  <a:pt x="401" y="90"/>
                  <a:pt x="312" y="0"/>
                  <a:pt x="200" y="0"/>
                </a:cubicBezTo>
                <a:close/>
              </a:path>
            </a:pathLst>
          </a:custGeom>
          <a:solidFill>
            <a:srgbClr val="FFFFFF"/>
          </a:solidFill>
          <a:ln>
            <a:noFill/>
          </a:ln>
          <a:effectLst/>
        </p:spPr>
        <p:txBody>
          <a:bodyPr wrap="none" anchor="ctr"/>
          <a:lstStyle/>
          <a:p>
            <a:endParaRPr lang="en-US">
              <a:cs typeface="+mn-ea"/>
              <a:sym typeface="+mn-lt"/>
            </a:endParaRPr>
          </a:p>
        </p:txBody>
      </p:sp>
      <p:sp>
        <p:nvSpPr>
          <p:cNvPr id="99" name="Freeform 96">
            <a:extLst>
              <a:ext uri="{FF2B5EF4-FFF2-40B4-BE49-F238E27FC236}">
                <a16:creationId xmlns:a16="http://schemas.microsoft.com/office/drawing/2014/main" id="{6BAFF0BC-9337-454F-AE3A-3E5E56C3334A}"/>
              </a:ext>
            </a:extLst>
          </p:cNvPr>
          <p:cNvSpPr>
            <a:spLocks noChangeArrowheads="1"/>
          </p:cNvSpPr>
          <p:nvPr/>
        </p:nvSpPr>
        <p:spPr bwMode="auto">
          <a:xfrm>
            <a:off x="8292094" y="1865776"/>
            <a:ext cx="283560" cy="283560"/>
          </a:xfrm>
          <a:custGeom>
            <a:avLst/>
            <a:gdLst>
              <a:gd name="T0" fmla="*/ 217 w 537"/>
              <a:gd name="T1" fmla="*/ 402 h 538"/>
              <a:gd name="T2" fmla="*/ 217 w 537"/>
              <a:gd name="T3" fmla="*/ 402 h 538"/>
              <a:gd name="T4" fmla="*/ 217 w 537"/>
              <a:gd name="T5" fmla="*/ 402 h 538"/>
              <a:gd name="T6" fmla="*/ 217 w 537"/>
              <a:gd name="T7" fmla="*/ 402 h 538"/>
              <a:gd name="T8" fmla="*/ 33 w 537"/>
              <a:gd name="T9" fmla="*/ 218 h 538"/>
              <a:gd name="T10" fmla="*/ 217 w 537"/>
              <a:gd name="T11" fmla="*/ 33 h 538"/>
              <a:gd name="T12" fmla="*/ 401 w 537"/>
              <a:gd name="T13" fmla="*/ 218 h 538"/>
              <a:gd name="T14" fmla="*/ 217 w 537"/>
              <a:gd name="T15" fmla="*/ 402 h 538"/>
              <a:gd name="T16" fmla="*/ 530 w 537"/>
              <a:gd name="T17" fmla="*/ 505 h 538"/>
              <a:gd name="T18" fmla="*/ 530 w 537"/>
              <a:gd name="T19" fmla="*/ 505 h 538"/>
              <a:gd name="T20" fmla="*/ 530 w 537"/>
              <a:gd name="T21" fmla="*/ 505 h 538"/>
              <a:gd name="T22" fmla="*/ 383 w 537"/>
              <a:gd name="T23" fmla="*/ 358 h 538"/>
              <a:gd name="T24" fmla="*/ 383 w 537"/>
              <a:gd name="T25" fmla="*/ 358 h 538"/>
              <a:gd name="T26" fmla="*/ 435 w 537"/>
              <a:gd name="T27" fmla="*/ 218 h 538"/>
              <a:gd name="T28" fmla="*/ 217 w 537"/>
              <a:gd name="T29" fmla="*/ 0 h 538"/>
              <a:gd name="T30" fmla="*/ 0 w 537"/>
              <a:gd name="T31" fmla="*/ 218 h 538"/>
              <a:gd name="T32" fmla="*/ 217 w 537"/>
              <a:gd name="T33" fmla="*/ 435 h 538"/>
              <a:gd name="T34" fmla="*/ 358 w 537"/>
              <a:gd name="T35" fmla="*/ 384 h 538"/>
              <a:gd name="T36" fmla="*/ 358 w 537"/>
              <a:gd name="T37" fmla="*/ 384 h 538"/>
              <a:gd name="T38" fmla="*/ 504 w 537"/>
              <a:gd name="T39" fmla="*/ 530 h 538"/>
              <a:gd name="T40" fmla="*/ 504 w 537"/>
              <a:gd name="T41" fmla="*/ 530 h 538"/>
              <a:gd name="T42" fmla="*/ 530 w 537"/>
              <a:gd name="T43" fmla="*/ 530 h 538"/>
              <a:gd name="T44" fmla="*/ 530 w 537"/>
              <a:gd name="T45" fmla="*/ 505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7" h="538">
                <a:moveTo>
                  <a:pt x="217" y="402"/>
                </a:moveTo>
                <a:lnTo>
                  <a:pt x="217" y="402"/>
                </a:lnTo>
                <a:lnTo>
                  <a:pt x="217" y="402"/>
                </a:lnTo>
                <a:lnTo>
                  <a:pt x="217" y="402"/>
                </a:lnTo>
                <a:cubicBezTo>
                  <a:pt x="116" y="402"/>
                  <a:pt x="33" y="319"/>
                  <a:pt x="33" y="218"/>
                </a:cubicBezTo>
                <a:cubicBezTo>
                  <a:pt x="33" y="116"/>
                  <a:pt x="116" y="33"/>
                  <a:pt x="217" y="33"/>
                </a:cubicBezTo>
                <a:cubicBezTo>
                  <a:pt x="318" y="33"/>
                  <a:pt x="401" y="116"/>
                  <a:pt x="401" y="218"/>
                </a:cubicBezTo>
                <a:cubicBezTo>
                  <a:pt x="401" y="319"/>
                  <a:pt x="318" y="402"/>
                  <a:pt x="217" y="402"/>
                </a:cubicBezTo>
                <a:close/>
                <a:moveTo>
                  <a:pt x="530" y="505"/>
                </a:moveTo>
                <a:lnTo>
                  <a:pt x="530" y="505"/>
                </a:lnTo>
                <a:lnTo>
                  <a:pt x="530" y="505"/>
                </a:lnTo>
                <a:lnTo>
                  <a:pt x="383" y="358"/>
                </a:lnTo>
                <a:lnTo>
                  <a:pt x="383" y="358"/>
                </a:lnTo>
                <a:cubicBezTo>
                  <a:pt x="415" y="321"/>
                  <a:pt x="435" y="271"/>
                  <a:pt x="435" y="218"/>
                </a:cubicBezTo>
                <a:cubicBezTo>
                  <a:pt x="435" y="97"/>
                  <a:pt x="337" y="0"/>
                  <a:pt x="217" y="0"/>
                </a:cubicBezTo>
                <a:cubicBezTo>
                  <a:pt x="97" y="0"/>
                  <a:pt x="0" y="97"/>
                  <a:pt x="0" y="218"/>
                </a:cubicBezTo>
                <a:cubicBezTo>
                  <a:pt x="0" y="337"/>
                  <a:pt x="97" y="435"/>
                  <a:pt x="217" y="435"/>
                </a:cubicBezTo>
                <a:cubicBezTo>
                  <a:pt x="270" y="435"/>
                  <a:pt x="320" y="416"/>
                  <a:pt x="358" y="384"/>
                </a:cubicBezTo>
                <a:lnTo>
                  <a:pt x="358" y="384"/>
                </a:lnTo>
                <a:lnTo>
                  <a:pt x="504" y="530"/>
                </a:lnTo>
                <a:lnTo>
                  <a:pt x="504" y="530"/>
                </a:lnTo>
                <a:cubicBezTo>
                  <a:pt x="511" y="537"/>
                  <a:pt x="523" y="537"/>
                  <a:pt x="530" y="530"/>
                </a:cubicBezTo>
                <a:cubicBezTo>
                  <a:pt x="536" y="523"/>
                  <a:pt x="536" y="512"/>
                  <a:pt x="530" y="505"/>
                </a:cubicBezTo>
                <a:close/>
              </a:path>
            </a:pathLst>
          </a:custGeom>
          <a:solidFill>
            <a:srgbClr val="FEFEFE"/>
          </a:solidFill>
          <a:ln>
            <a:noFill/>
          </a:ln>
          <a:effectLst/>
        </p:spPr>
        <p:txBody>
          <a:bodyPr wrap="none" anchor="ctr"/>
          <a:lstStyle/>
          <a:p>
            <a:endParaRPr lang="en-US">
              <a:cs typeface="+mn-ea"/>
              <a:sym typeface="+mn-lt"/>
            </a:endParaRPr>
          </a:p>
        </p:txBody>
      </p:sp>
      <p:cxnSp>
        <p:nvCxnSpPr>
          <p:cNvPr id="33" name="直接连接符 32">
            <a:extLst>
              <a:ext uri="{FF2B5EF4-FFF2-40B4-BE49-F238E27FC236}">
                <a16:creationId xmlns:a16="http://schemas.microsoft.com/office/drawing/2014/main" id="{36FFE2FC-DA99-4DCC-947A-B24DD4771A0D}"/>
              </a:ext>
            </a:extLst>
          </p:cNvPr>
          <p:cNvCxnSpPr>
            <a:cxnSpLocks/>
          </p:cNvCxnSpPr>
          <p:nvPr/>
        </p:nvCxnSpPr>
        <p:spPr>
          <a:xfrm>
            <a:off x="0" y="635000"/>
            <a:ext cx="2853267"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F871F5BD-4B1C-44E6-A8C1-3A15815CB9B1}"/>
              </a:ext>
            </a:extLst>
          </p:cNvPr>
          <p:cNvCxnSpPr>
            <a:cxnSpLocks/>
          </p:cNvCxnSpPr>
          <p:nvPr/>
        </p:nvCxnSpPr>
        <p:spPr>
          <a:xfrm>
            <a:off x="9372600" y="635000"/>
            <a:ext cx="28194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5461D796-DD76-4701-A500-EB1B3984524B}"/>
              </a:ext>
            </a:extLst>
          </p:cNvPr>
          <p:cNvSpPr txBox="1"/>
          <p:nvPr/>
        </p:nvSpPr>
        <p:spPr>
          <a:xfrm>
            <a:off x="4044924" y="404167"/>
            <a:ext cx="4185761" cy="461665"/>
          </a:xfrm>
          <a:prstGeom prst="rect">
            <a:avLst/>
          </a:prstGeom>
          <a:noFill/>
        </p:spPr>
        <p:txBody>
          <a:bodyPr wrap="none" rtlCol="0">
            <a:spAutoFit/>
            <a:scene3d>
              <a:camera prst="orthographicFront"/>
              <a:lightRig rig="threePt" dir="t"/>
            </a:scene3d>
            <a:sp3d contourW="12700"/>
          </a:bodyPr>
          <a:lstStyle/>
          <a:p>
            <a:pPr algn="ctr"/>
            <a:r>
              <a:rPr lang="zh-CN" altLang="en-US" sz="2400" dirty="0">
                <a:latin typeface="Agency FB" panose="020B0503020202020204" pitchFamily="34" charset="0"/>
              </a:rPr>
              <a:t>产品快速迭代，发展势头强劲</a:t>
            </a:r>
          </a:p>
        </p:txBody>
      </p:sp>
      <p:sp>
        <p:nvSpPr>
          <p:cNvPr id="36" name="文本框 35">
            <a:extLst>
              <a:ext uri="{FF2B5EF4-FFF2-40B4-BE49-F238E27FC236}">
                <a16:creationId xmlns:a16="http://schemas.microsoft.com/office/drawing/2014/main" id="{9670D6EE-EC57-4FCA-9A7E-83432F52BDBA}"/>
              </a:ext>
            </a:extLst>
          </p:cNvPr>
          <p:cNvSpPr txBox="1"/>
          <p:nvPr/>
        </p:nvSpPr>
        <p:spPr>
          <a:xfrm>
            <a:off x="9032518" y="1083766"/>
            <a:ext cx="2277680" cy="1911805"/>
          </a:xfrm>
          <a:prstGeom prst="rect">
            <a:avLst/>
          </a:prstGeom>
          <a:noFill/>
        </p:spPr>
        <p:txBody>
          <a:bodyPr wrap="square">
            <a:spAutoFit/>
          </a:bodyPr>
          <a:lstStyle/>
          <a:p>
            <a:pPr algn="l">
              <a:lnSpc>
                <a:spcPct val="150000"/>
              </a:lnSpc>
            </a:pPr>
            <a:r>
              <a:rPr lang="en-US" altLang="zh-CN" sz="1000" b="1" dirty="0">
                <a:solidFill>
                  <a:srgbClr val="2E6DBF"/>
                </a:solidFill>
                <a:latin typeface="+mn-ea"/>
              </a:rPr>
              <a:t>2022.2</a:t>
            </a:r>
          </a:p>
          <a:p>
            <a:pPr marL="171450" indent="-171450" algn="l">
              <a:lnSpc>
                <a:spcPct val="150000"/>
              </a:lnSpc>
              <a:buFont typeface="Arial" panose="020B0604020202020204" pitchFamily="34" charset="0"/>
              <a:buChar char="•"/>
            </a:pPr>
            <a:r>
              <a:rPr lang="zh-CN" altLang="en-US" sz="1000" dirty="0">
                <a:solidFill>
                  <a:schemeClr val="tx1">
                    <a:lumMod val="50000"/>
                    <a:lumOff val="50000"/>
                  </a:schemeClr>
                </a:solidFill>
                <a:latin typeface="+mn-ea"/>
              </a:rPr>
              <a:t>河南省数字化反兴奋剂大数据平台上线</a:t>
            </a:r>
            <a:endParaRPr lang="en-US" altLang="zh-CN" sz="1000" dirty="0">
              <a:solidFill>
                <a:schemeClr val="tx1">
                  <a:lumMod val="50000"/>
                  <a:lumOff val="50000"/>
                </a:schemeClr>
              </a:solidFill>
              <a:latin typeface="+mn-ea"/>
            </a:endParaRPr>
          </a:p>
          <a:p>
            <a:pPr marL="171450" indent="-171450" algn="l">
              <a:lnSpc>
                <a:spcPct val="150000"/>
              </a:lnSpc>
              <a:buFont typeface="Arial" panose="020B0604020202020204" pitchFamily="34" charset="0"/>
              <a:buChar char="•"/>
            </a:pPr>
            <a:r>
              <a:rPr lang="zh-CN" altLang="en-US" sz="1000" dirty="0">
                <a:solidFill>
                  <a:schemeClr val="tx1">
                    <a:lumMod val="50000"/>
                    <a:lumOff val="50000"/>
                  </a:schemeClr>
                </a:solidFill>
                <a:latin typeface="+mn-ea"/>
              </a:rPr>
              <a:t>河北省体能训练大数据平台上线</a:t>
            </a:r>
            <a:endParaRPr lang="en-US" altLang="zh-CN" sz="1000" dirty="0">
              <a:solidFill>
                <a:schemeClr val="tx1">
                  <a:lumMod val="50000"/>
                  <a:lumOff val="50000"/>
                </a:schemeClr>
              </a:solidFill>
              <a:latin typeface="+mn-ea"/>
            </a:endParaRPr>
          </a:p>
          <a:p>
            <a:pPr marL="171450" indent="-171450" algn="l">
              <a:lnSpc>
                <a:spcPct val="150000"/>
              </a:lnSpc>
              <a:buFont typeface="Arial" panose="020B0604020202020204" pitchFamily="34" charset="0"/>
              <a:buChar char="•"/>
            </a:pPr>
            <a:r>
              <a:rPr lang="zh-CN" altLang="en-US" sz="1000" dirty="0">
                <a:solidFill>
                  <a:schemeClr val="tx1">
                    <a:lumMod val="50000"/>
                    <a:lumOff val="50000"/>
                  </a:schemeClr>
                </a:solidFill>
                <a:latin typeface="+mn-ea"/>
              </a:rPr>
              <a:t>江苏省全民体育指导员系统上线</a:t>
            </a:r>
            <a:endParaRPr lang="en-US" altLang="zh-CN" sz="1000" dirty="0">
              <a:solidFill>
                <a:schemeClr val="tx1">
                  <a:lumMod val="50000"/>
                  <a:lumOff val="50000"/>
                </a:schemeClr>
              </a:solidFill>
              <a:latin typeface="+mn-ea"/>
            </a:endParaRPr>
          </a:p>
          <a:p>
            <a:pPr algn="l">
              <a:lnSpc>
                <a:spcPct val="150000"/>
              </a:lnSpc>
            </a:pPr>
            <a:r>
              <a:rPr lang="en-US" altLang="zh-CN" sz="1000" b="1" dirty="0">
                <a:solidFill>
                  <a:srgbClr val="2E6DBF"/>
                </a:solidFill>
                <a:latin typeface="+mn-ea"/>
              </a:rPr>
              <a:t>2022.5</a:t>
            </a:r>
          </a:p>
          <a:p>
            <a:pPr marL="171450" indent="-171450" algn="l">
              <a:lnSpc>
                <a:spcPct val="150000"/>
              </a:lnSpc>
              <a:buFont typeface="Arial" panose="020B0604020202020204" pitchFamily="34" charset="0"/>
              <a:buChar char="•"/>
            </a:pPr>
            <a:r>
              <a:rPr lang="zh-CN" altLang="en-US" sz="1000" dirty="0">
                <a:solidFill>
                  <a:schemeClr val="tx1">
                    <a:lumMod val="50000"/>
                    <a:lumOff val="50000"/>
                  </a:schemeClr>
                </a:solidFill>
                <a:latin typeface="+mn-ea"/>
              </a:rPr>
              <a:t>承建山东省体医融合大数据平台系统</a:t>
            </a:r>
            <a:endParaRPr lang="en-US" altLang="zh-CN" sz="1000" dirty="0">
              <a:solidFill>
                <a:schemeClr val="tx1">
                  <a:lumMod val="50000"/>
                  <a:lumOff val="50000"/>
                </a:schemeClr>
              </a:solidFill>
              <a:latin typeface="+mn-ea"/>
            </a:endParaRPr>
          </a:p>
        </p:txBody>
      </p:sp>
    </p:spTree>
    <p:extLst>
      <p:ext uri="{BB962C8B-B14F-4D97-AF65-F5344CB8AC3E}">
        <p14:creationId xmlns:p14="http://schemas.microsoft.com/office/powerpoint/2010/main" val="41516994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EAE96AA-3763-48C1-9B04-657D5F18D0AE}"/>
              </a:ext>
            </a:extLst>
          </p:cNvPr>
          <p:cNvSpPr txBox="1"/>
          <p:nvPr/>
        </p:nvSpPr>
        <p:spPr>
          <a:xfrm>
            <a:off x="11674104" y="6374533"/>
            <a:ext cx="486146" cy="336695"/>
          </a:xfrm>
          <a:prstGeom prst="rect">
            <a:avLst/>
          </a:prstGeom>
          <a:noFill/>
        </p:spPr>
        <p:txBody>
          <a:bodyPr wrap="square">
            <a:spAutoFit/>
          </a:bodyPr>
          <a:lstStyle/>
          <a:p>
            <a:pPr algn="ctr">
              <a:lnSpc>
                <a:spcPct val="150000"/>
              </a:lnSpc>
            </a:pPr>
            <a:r>
              <a:rPr lang="en-US" altLang="zh-CN" sz="1200" b="1" dirty="0">
                <a:latin typeface="+mn-ea"/>
              </a:rPr>
              <a:t>17</a:t>
            </a:r>
          </a:p>
        </p:txBody>
      </p:sp>
      <p:pic>
        <p:nvPicPr>
          <p:cNvPr id="8" name="图片 7">
            <a:extLst>
              <a:ext uri="{FF2B5EF4-FFF2-40B4-BE49-F238E27FC236}">
                <a16:creationId xmlns:a16="http://schemas.microsoft.com/office/drawing/2014/main" id="{9D02FA7D-35F8-481A-5EE0-860024B03DD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32671313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4" name="直接连接符 73"/>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5388115" y="366046"/>
            <a:ext cx="1415772" cy="461665"/>
          </a:xfrm>
          <a:prstGeom prst="rect">
            <a:avLst/>
          </a:prstGeom>
          <a:noFill/>
        </p:spPr>
        <p:txBody>
          <a:bodyPr wrap="none" rtlCol="0">
            <a:spAutoFit/>
            <a:scene3d>
              <a:camera prst="orthographicFront"/>
              <a:lightRig rig="threePt" dir="t"/>
            </a:scene3d>
            <a:sp3d contourW="12700"/>
          </a:bodyPr>
          <a:lstStyle/>
          <a:p>
            <a:pPr algn="ctr"/>
            <a:r>
              <a:rPr lang="zh-CN" altLang="en-US" sz="2400" dirty="0">
                <a:latin typeface="Agency FB" panose="020B0503020202020204" pitchFamily="34" charset="0"/>
              </a:rPr>
              <a:t>客户案例</a:t>
            </a:r>
          </a:p>
        </p:txBody>
      </p:sp>
      <p:pic>
        <p:nvPicPr>
          <p:cNvPr id="11" name="图片 10">
            <a:extLst>
              <a:ext uri="{FF2B5EF4-FFF2-40B4-BE49-F238E27FC236}">
                <a16:creationId xmlns:a16="http://schemas.microsoft.com/office/drawing/2014/main" id="{3EF0094B-791D-475F-8B2C-C8606CF73EEC}"/>
              </a:ext>
            </a:extLst>
          </p:cNvPr>
          <p:cNvPicPr>
            <a:picLocks noChangeAspect="1"/>
          </p:cNvPicPr>
          <p:nvPr/>
        </p:nvPicPr>
        <p:blipFill>
          <a:blip r:embed="rId4"/>
          <a:stretch>
            <a:fillRect/>
          </a:stretch>
        </p:blipFill>
        <p:spPr>
          <a:xfrm>
            <a:off x="239497" y="1079503"/>
            <a:ext cx="3526304" cy="2115936"/>
          </a:xfrm>
          <a:prstGeom prst="rect">
            <a:avLst/>
          </a:prstGeom>
        </p:spPr>
      </p:pic>
      <p:pic>
        <p:nvPicPr>
          <p:cNvPr id="15" name="图片 14">
            <a:extLst>
              <a:ext uri="{FF2B5EF4-FFF2-40B4-BE49-F238E27FC236}">
                <a16:creationId xmlns:a16="http://schemas.microsoft.com/office/drawing/2014/main" id="{8017E7E2-7AA8-4955-99D5-63AFBD0E0912}"/>
              </a:ext>
            </a:extLst>
          </p:cNvPr>
          <p:cNvPicPr>
            <a:picLocks noChangeAspect="1"/>
          </p:cNvPicPr>
          <p:nvPr/>
        </p:nvPicPr>
        <p:blipFill>
          <a:blip r:embed="rId5"/>
          <a:stretch>
            <a:fillRect/>
          </a:stretch>
        </p:blipFill>
        <p:spPr>
          <a:xfrm>
            <a:off x="239497" y="3979069"/>
            <a:ext cx="3526304" cy="2084259"/>
          </a:xfrm>
          <a:prstGeom prst="rect">
            <a:avLst/>
          </a:prstGeom>
        </p:spPr>
      </p:pic>
      <p:sp>
        <p:nvSpPr>
          <p:cNvPr id="18" name="文本框 17">
            <a:extLst>
              <a:ext uri="{FF2B5EF4-FFF2-40B4-BE49-F238E27FC236}">
                <a16:creationId xmlns:a16="http://schemas.microsoft.com/office/drawing/2014/main" id="{FC2959D6-5AFE-49F2-BC2C-E74630D5D668}"/>
              </a:ext>
            </a:extLst>
          </p:cNvPr>
          <p:cNvSpPr txBox="1"/>
          <p:nvPr/>
        </p:nvSpPr>
        <p:spPr>
          <a:xfrm>
            <a:off x="504630" y="3275111"/>
            <a:ext cx="2819790" cy="307777"/>
          </a:xfrm>
          <a:prstGeom prst="rect">
            <a:avLst/>
          </a:prstGeom>
          <a:noFill/>
        </p:spPr>
        <p:txBody>
          <a:bodyPr wrap="square">
            <a:spAutoFit/>
          </a:bodyPr>
          <a:lstStyle/>
          <a:p>
            <a:pPr algn="ctr"/>
            <a:r>
              <a:rPr lang="zh-CN" altLang="en-US" sz="1400" dirty="0">
                <a:latin typeface="华文中宋" panose="02010600040101010101" pitchFamily="2" charset="-122"/>
                <a:ea typeface="华文中宋" panose="02010600040101010101" pitchFamily="2" charset="-122"/>
              </a:rPr>
              <a:t>竞技体育数字化分析</a:t>
            </a:r>
          </a:p>
        </p:txBody>
      </p:sp>
      <p:sp>
        <p:nvSpPr>
          <p:cNvPr id="19" name="文本框 18">
            <a:extLst>
              <a:ext uri="{FF2B5EF4-FFF2-40B4-BE49-F238E27FC236}">
                <a16:creationId xmlns:a16="http://schemas.microsoft.com/office/drawing/2014/main" id="{8628E5C7-7D18-4115-9E7F-3D987E45C7D8}"/>
              </a:ext>
            </a:extLst>
          </p:cNvPr>
          <p:cNvSpPr txBox="1"/>
          <p:nvPr/>
        </p:nvSpPr>
        <p:spPr>
          <a:xfrm>
            <a:off x="4376542" y="3275111"/>
            <a:ext cx="2819790" cy="307777"/>
          </a:xfrm>
          <a:prstGeom prst="rect">
            <a:avLst/>
          </a:prstGeom>
          <a:noFill/>
        </p:spPr>
        <p:txBody>
          <a:bodyPr wrap="square">
            <a:spAutoFit/>
          </a:bodyPr>
          <a:lstStyle/>
          <a:p>
            <a:pPr algn="ctr"/>
            <a:r>
              <a:rPr lang="zh-CN" altLang="en-US" sz="1400" dirty="0">
                <a:latin typeface="华文中宋" panose="02010600040101010101" pitchFamily="2" charset="-122"/>
                <a:ea typeface="华文中宋" panose="02010600040101010101" pitchFamily="2" charset="-122"/>
              </a:rPr>
              <a:t>体卫融合大数据分析</a:t>
            </a:r>
          </a:p>
        </p:txBody>
      </p:sp>
      <p:sp>
        <p:nvSpPr>
          <p:cNvPr id="20" name="文本框 19">
            <a:extLst>
              <a:ext uri="{FF2B5EF4-FFF2-40B4-BE49-F238E27FC236}">
                <a16:creationId xmlns:a16="http://schemas.microsoft.com/office/drawing/2014/main" id="{6D310D62-5FF5-4E08-A987-E61F40773557}"/>
              </a:ext>
            </a:extLst>
          </p:cNvPr>
          <p:cNvSpPr txBox="1"/>
          <p:nvPr/>
        </p:nvSpPr>
        <p:spPr>
          <a:xfrm>
            <a:off x="8355611" y="3275110"/>
            <a:ext cx="2819790" cy="307777"/>
          </a:xfrm>
          <a:prstGeom prst="rect">
            <a:avLst/>
          </a:prstGeom>
          <a:noFill/>
        </p:spPr>
        <p:txBody>
          <a:bodyPr wrap="square">
            <a:spAutoFit/>
          </a:bodyPr>
          <a:lstStyle/>
          <a:p>
            <a:pPr algn="ctr"/>
            <a:r>
              <a:rPr lang="zh-CN" altLang="en-US" sz="1400" dirty="0">
                <a:latin typeface="华文中宋" panose="02010600040101010101" pitchFamily="2" charset="-122"/>
                <a:ea typeface="华文中宋" panose="02010600040101010101" pitchFamily="2" charset="-122"/>
              </a:rPr>
              <a:t>国家体操运动表现</a:t>
            </a:r>
            <a:r>
              <a:rPr lang="en-US" altLang="zh-CN" sz="1400" dirty="0">
                <a:latin typeface="华文中宋" panose="02010600040101010101" pitchFamily="2" charset="-122"/>
                <a:ea typeface="华文中宋" panose="02010600040101010101" pitchFamily="2" charset="-122"/>
              </a:rPr>
              <a:t>AI</a:t>
            </a:r>
            <a:r>
              <a:rPr lang="zh-CN" altLang="en-US" sz="1400" dirty="0">
                <a:latin typeface="华文中宋" panose="02010600040101010101" pitchFamily="2" charset="-122"/>
                <a:ea typeface="华文中宋" panose="02010600040101010101" pitchFamily="2" charset="-122"/>
              </a:rPr>
              <a:t>数据分析</a:t>
            </a:r>
          </a:p>
        </p:txBody>
      </p:sp>
      <p:sp>
        <p:nvSpPr>
          <p:cNvPr id="21" name="文本框 20">
            <a:extLst>
              <a:ext uri="{FF2B5EF4-FFF2-40B4-BE49-F238E27FC236}">
                <a16:creationId xmlns:a16="http://schemas.microsoft.com/office/drawing/2014/main" id="{A557173B-6696-4493-A509-78690F866C32}"/>
              </a:ext>
            </a:extLst>
          </p:cNvPr>
          <p:cNvSpPr txBox="1"/>
          <p:nvPr/>
        </p:nvSpPr>
        <p:spPr>
          <a:xfrm>
            <a:off x="430017" y="6148456"/>
            <a:ext cx="2819790" cy="307777"/>
          </a:xfrm>
          <a:prstGeom prst="rect">
            <a:avLst/>
          </a:prstGeom>
          <a:noFill/>
        </p:spPr>
        <p:txBody>
          <a:bodyPr wrap="square">
            <a:spAutoFit/>
          </a:bodyPr>
          <a:lstStyle/>
          <a:p>
            <a:pPr algn="ctr"/>
            <a:r>
              <a:rPr lang="zh-CN" altLang="en-US" sz="1400" dirty="0">
                <a:latin typeface="华文中宋" panose="02010600040101010101" pitchFamily="2" charset="-122"/>
                <a:ea typeface="华文中宋" panose="02010600040101010101" pitchFamily="2" charset="-122"/>
              </a:rPr>
              <a:t>中国田径赛事情报大数据系统</a:t>
            </a:r>
          </a:p>
        </p:txBody>
      </p:sp>
      <p:sp>
        <p:nvSpPr>
          <p:cNvPr id="22" name="文本框 21">
            <a:extLst>
              <a:ext uri="{FF2B5EF4-FFF2-40B4-BE49-F238E27FC236}">
                <a16:creationId xmlns:a16="http://schemas.microsoft.com/office/drawing/2014/main" id="{3F440EAB-5277-4452-9D0B-606477E9CF62}"/>
              </a:ext>
            </a:extLst>
          </p:cNvPr>
          <p:cNvSpPr txBox="1"/>
          <p:nvPr/>
        </p:nvSpPr>
        <p:spPr>
          <a:xfrm>
            <a:off x="4376542" y="6148456"/>
            <a:ext cx="2819790" cy="307777"/>
          </a:xfrm>
          <a:prstGeom prst="rect">
            <a:avLst/>
          </a:prstGeom>
          <a:noFill/>
        </p:spPr>
        <p:txBody>
          <a:bodyPr wrap="square">
            <a:spAutoFit/>
          </a:bodyPr>
          <a:lstStyle/>
          <a:p>
            <a:pPr algn="ctr"/>
            <a:r>
              <a:rPr lang="zh-CN" altLang="en-US" sz="1400" dirty="0">
                <a:latin typeface="华文中宋" panose="02010600040101010101" pitchFamily="2" charset="-122"/>
                <a:ea typeface="华文中宋" panose="02010600040101010101" pitchFamily="2" charset="-122"/>
              </a:rPr>
              <a:t>国家击剑裁判等级视频考试系统</a:t>
            </a:r>
          </a:p>
        </p:txBody>
      </p:sp>
      <p:sp>
        <p:nvSpPr>
          <p:cNvPr id="23" name="文本框 22">
            <a:extLst>
              <a:ext uri="{FF2B5EF4-FFF2-40B4-BE49-F238E27FC236}">
                <a16:creationId xmlns:a16="http://schemas.microsoft.com/office/drawing/2014/main" id="{F382C1DA-0169-4E7E-9281-E7424CA97555}"/>
              </a:ext>
            </a:extLst>
          </p:cNvPr>
          <p:cNvSpPr txBox="1"/>
          <p:nvPr/>
        </p:nvSpPr>
        <p:spPr>
          <a:xfrm>
            <a:off x="8355611" y="6160932"/>
            <a:ext cx="2819790" cy="307777"/>
          </a:xfrm>
          <a:prstGeom prst="rect">
            <a:avLst/>
          </a:prstGeom>
          <a:noFill/>
        </p:spPr>
        <p:txBody>
          <a:bodyPr wrap="square">
            <a:spAutoFit/>
          </a:bodyPr>
          <a:lstStyle/>
          <a:p>
            <a:pPr algn="ctr"/>
            <a:r>
              <a:rPr lang="zh-CN" altLang="en-US" sz="1400" dirty="0">
                <a:latin typeface="华文中宋" panose="02010600040101010101" pitchFamily="2" charset="-122"/>
                <a:ea typeface="华文中宋" panose="02010600040101010101" pitchFamily="2" charset="-122"/>
              </a:rPr>
              <a:t>身体姿态</a:t>
            </a:r>
            <a:r>
              <a:rPr lang="en-US" altLang="zh-CN" sz="1400" dirty="0">
                <a:latin typeface="华文中宋" panose="02010600040101010101" pitchFamily="2" charset="-122"/>
                <a:ea typeface="华文中宋" panose="02010600040101010101" pitchFamily="2" charset="-122"/>
              </a:rPr>
              <a:t>AI</a:t>
            </a:r>
            <a:r>
              <a:rPr lang="zh-CN" altLang="en-US" sz="1400" dirty="0">
                <a:latin typeface="华文中宋" panose="02010600040101010101" pitchFamily="2" charset="-122"/>
                <a:ea typeface="华文中宋" panose="02010600040101010101" pitchFamily="2" charset="-122"/>
              </a:rPr>
              <a:t>测试评估系统</a:t>
            </a:r>
          </a:p>
        </p:txBody>
      </p:sp>
      <p:pic>
        <p:nvPicPr>
          <p:cNvPr id="4" name="图片 3">
            <a:extLst>
              <a:ext uri="{FF2B5EF4-FFF2-40B4-BE49-F238E27FC236}">
                <a16:creationId xmlns:a16="http://schemas.microsoft.com/office/drawing/2014/main" id="{493EC040-5CBD-49B2-91A7-142C7989F1D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80566" y="3979068"/>
            <a:ext cx="3592326" cy="2084259"/>
          </a:xfrm>
          <a:prstGeom prst="rect">
            <a:avLst/>
          </a:prstGeom>
        </p:spPr>
      </p:pic>
      <p:pic>
        <p:nvPicPr>
          <p:cNvPr id="6" name="图片 5">
            <a:extLst>
              <a:ext uri="{FF2B5EF4-FFF2-40B4-BE49-F238E27FC236}">
                <a16:creationId xmlns:a16="http://schemas.microsoft.com/office/drawing/2014/main" id="{0B5FD700-19D3-4859-BCD3-62D41090D0E5}"/>
              </a:ext>
            </a:extLst>
          </p:cNvPr>
          <p:cNvPicPr>
            <a:picLocks noChangeAspect="1"/>
          </p:cNvPicPr>
          <p:nvPr/>
        </p:nvPicPr>
        <p:blipFill>
          <a:blip r:embed="rId7"/>
          <a:stretch>
            <a:fillRect/>
          </a:stretch>
        </p:blipFill>
        <p:spPr>
          <a:xfrm>
            <a:off x="8080566" y="1084542"/>
            <a:ext cx="3605958" cy="2136763"/>
          </a:xfrm>
          <a:prstGeom prst="rect">
            <a:avLst/>
          </a:prstGeom>
        </p:spPr>
      </p:pic>
      <p:pic>
        <p:nvPicPr>
          <p:cNvPr id="5" name="图片 4">
            <a:extLst>
              <a:ext uri="{FF2B5EF4-FFF2-40B4-BE49-F238E27FC236}">
                <a16:creationId xmlns:a16="http://schemas.microsoft.com/office/drawing/2014/main" id="{322267AE-E39B-2276-24FA-FA3F24A774FC}"/>
              </a:ext>
            </a:extLst>
          </p:cNvPr>
          <p:cNvPicPr>
            <a:picLocks noChangeAspect="1"/>
          </p:cNvPicPr>
          <p:nvPr/>
        </p:nvPicPr>
        <p:blipFill>
          <a:blip r:embed="rId8"/>
          <a:stretch>
            <a:fillRect/>
          </a:stretch>
        </p:blipFill>
        <p:spPr>
          <a:xfrm>
            <a:off x="4111435" y="3979068"/>
            <a:ext cx="3605958" cy="2140239"/>
          </a:xfrm>
          <a:prstGeom prst="rect">
            <a:avLst/>
          </a:prstGeom>
        </p:spPr>
      </p:pic>
      <p:pic>
        <p:nvPicPr>
          <p:cNvPr id="7" name="图片 6">
            <a:extLst>
              <a:ext uri="{FF2B5EF4-FFF2-40B4-BE49-F238E27FC236}">
                <a16:creationId xmlns:a16="http://schemas.microsoft.com/office/drawing/2014/main" id="{29D51EAB-BA1A-9DEA-265C-9E454FB197D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111435" y="1081069"/>
            <a:ext cx="3605958" cy="2140239"/>
          </a:xfrm>
          <a:prstGeom prst="rect">
            <a:avLst/>
          </a:prstGeom>
        </p:spPr>
      </p:pic>
      <p:sp>
        <p:nvSpPr>
          <p:cNvPr id="8" name="文本框 7">
            <a:extLst>
              <a:ext uri="{FF2B5EF4-FFF2-40B4-BE49-F238E27FC236}">
                <a16:creationId xmlns:a16="http://schemas.microsoft.com/office/drawing/2014/main" id="{20E3F48E-FBE1-2413-8E44-8F609A1DAD28}"/>
              </a:ext>
            </a:extLst>
          </p:cNvPr>
          <p:cNvSpPr txBox="1"/>
          <p:nvPr/>
        </p:nvSpPr>
        <p:spPr>
          <a:xfrm>
            <a:off x="11674104" y="6374533"/>
            <a:ext cx="486146" cy="336695"/>
          </a:xfrm>
          <a:prstGeom prst="rect">
            <a:avLst/>
          </a:prstGeom>
          <a:noFill/>
        </p:spPr>
        <p:txBody>
          <a:bodyPr wrap="square">
            <a:spAutoFit/>
          </a:bodyPr>
          <a:lstStyle/>
          <a:p>
            <a:pPr algn="ctr">
              <a:lnSpc>
                <a:spcPct val="150000"/>
              </a:lnSpc>
            </a:pPr>
            <a:r>
              <a:rPr lang="en-US" altLang="zh-CN" sz="1200" b="1" dirty="0">
                <a:latin typeface="+mn-ea"/>
              </a:rPr>
              <a:t>18</a:t>
            </a:r>
          </a:p>
        </p:txBody>
      </p:sp>
    </p:spTree>
    <p:custDataLst>
      <p:tags r:id="rId1"/>
    </p:custDataLst>
    <p:extLst>
      <p:ext uri="{BB962C8B-B14F-4D97-AF65-F5344CB8AC3E}">
        <p14:creationId xmlns:p14="http://schemas.microsoft.com/office/powerpoint/2010/main" val="25287370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p:cNvSpPr>
            <a:spLocks/>
          </p:cNvSpPr>
          <p:nvPr/>
        </p:nvSpPr>
        <p:spPr bwMode="auto">
          <a:xfrm>
            <a:off x="5791605" y="2378780"/>
            <a:ext cx="627236" cy="2275552"/>
          </a:xfrm>
          <a:custGeom>
            <a:avLst/>
            <a:gdLst>
              <a:gd name="T0" fmla="*/ 236 w 473"/>
              <a:gd name="T1" fmla="*/ 0 h 1716"/>
              <a:gd name="T2" fmla="*/ 0 w 473"/>
              <a:gd name="T3" fmla="*/ 409 h 1716"/>
              <a:gd name="T4" fmla="*/ 75 w 473"/>
              <a:gd name="T5" fmla="*/ 409 h 1716"/>
              <a:gd name="T6" fmla="*/ 75 w 473"/>
              <a:gd name="T7" fmla="*/ 1716 h 1716"/>
              <a:gd name="T8" fmla="*/ 398 w 473"/>
              <a:gd name="T9" fmla="*/ 1716 h 1716"/>
              <a:gd name="T10" fmla="*/ 398 w 473"/>
              <a:gd name="T11" fmla="*/ 409 h 1716"/>
              <a:gd name="T12" fmla="*/ 473 w 473"/>
              <a:gd name="T13" fmla="*/ 409 h 1716"/>
              <a:gd name="T14" fmla="*/ 236 w 473"/>
              <a:gd name="T15" fmla="*/ 0 h 1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3" h="1716">
                <a:moveTo>
                  <a:pt x="236" y="0"/>
                </a:moveTo>
                <a:lnTo>
                  <a:pt x="0" y="409"/>
                </a:lnTo>
                <a:lnTo>
                  <a:pt x="75" y="409"/>
                </a:lnTo>
                <a:lnTo>
                  <a:pt x="75" y="1716"/>
                </a:lnTo>
                <a:lnTo>
                  <a:pt x="398" y="1716"/>
                </a:lnTo>
                <a:lnTo>
                  <a:pt x="398" y="409"/>
                </a:lnTo>
                <a:lnTo>
                  <a:pt x="473" y="409"/>
                </a:lnTo>
                <a:lnTo>
                  <a:pt x="236" y="0"/>
                </a:lnTo>
                <a:close/>
              </a:path>
            </a:pathLst>
          </a:custGeom>
          <a:solidFill>
            <a:schemeClr val="accent3"/>
          </a:solidFill>
          <a:ln>
            <a:noFill/>
          </a:ln>
        </p:spPr>
        <p:txBody>
          <a:bodyPr vert="horz" wrap="square" lIns="72574" tIns="36287" rIns="72574" bIns="36287" numCol="1" anchor="t" anchorCtr="0" compatLnSpc="1">
            <a:prstTxWarp prst="textNoShape">
              <a:avLst/>
            </a:prstTxWarp>
          </a:bodyPr>
          <a:lstStyle/>
          <a:p>
            <a:endParaRPr lang="en-US" sz="1429">
              <a:cs typeface="+mn-ea"/>
              <a:sym typeface="+mn-lt"/>
            </a:endParaRPr>
          </a:p>
        </p:txBody>
      </p:sp>
      <p:sp>
        <p:nvSpPr>
          <p:cNvPr id="3" name="Freeform 6"/>
          <p:cNvSpPr>
            <a:spLocks/>
          </p:cNvSpPr>
          <p:nvPr/>
        </p:nvSpPr>
        <p:spPr bwMode="auto">
          <a:xfrm>
            <a:off x="6113842" y="3157188"/>
            <a:ext cx="1762360" cy="1762360"/>
          </a:xfrm>
          <a:custGeom>
            <a:avLst/>
            <a:gdLst>
              <a:gd name="T0" fmla="*/ 1329 w 1329"/>
              <a:gd name="T1" fmla="*/ 0 h 1329"/>
              <a:gd name="T2" fmla="*/ 872 w 1329"/>
              <a:gd name="T3" fmla="*/ 123 h 1329"/>
              <a:gd name="T4" fmla="*/ 925 w 1329"/>
              <a:gd name="T5" fmla="*/ 175 h 1329"/>
              <a:gd name="T6" fmla="*/ 0 w 1329"/>
              <a:gd name="T7" fmla="*/ 1098 h 1329"/>
              <a:gd name="T8" fmla="*/ 231 w 1329"/>
              <a:gd name="T9" fmla="*/ 1329 h 1329"/>
              <a:gd name="T10" fmla="*/ 1154 w 1329"/>
              <a:gd name="T11" fmla="*/ 404 h 1329"/>
              <a:gd name="T12" fmla="*/ 1206 w 1329"/>
              <a:gd name="T13" fmla="*/ 457 h 1329"/>
              <a:gd name="T14" fmla="*/ 1329 w 1329"/>
              <a:gd name="T15" fmla="*/ 0 h 1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9" h="1329">
                <a:moveTo>
                  <a:pt x="1329" y="0"/>
                </a:moveTo>
                <a:lnTo>
                  <a:pt x="872" y="123"/>
                </a:lnTo>
                <a:lnTo>
                  <a:pt x="925" y="175"/>
                </a:lnTo>
                <a:lnTo>
                  <a:pt x="0" y="1098"/>
                </a:lnTo>
                <a:lnTo>
                  <a:pt x="231" y="1329"/>
                </a:lnTo>
                <a:lnTo>
                  <a:pt x="1154" y="404"/>
                </a:lnTo>
                <a:lnTo>
                  <a:pt x="1206" y="457"/>
                </a:lnTo>
                <a:lnTo>
                  <a:pt x="1329" y="0"/>
                </a:lnTo>
                <a:close/>
              </a:path>
            </a:pathLst>
          </a:custGeom>
          <a:solidFill>
            <a:schemeClr val="accent4"/>
          </a:solidFill>
          <a:ln>
            <a:noFill/>
          </a:ln>
        </p:spPr>
        <p:txBody>
          <a:bodyPr vert="horz" wrap="square" lIns="72574" tIns="36287" rIns="72574" bIns="36287" numCol="1" anchor="t" anchorCtr="0" compatLnSpc="1">
            <a:prstTxWarp prst="textNoShape">
              <a:avLst/>
            </a:prstTxWarp>
          </a:bodyPr>
          <a:lstStyle/>
          <a:p>
            <a:endParaRPr lang="en-US" sz="1429">
              <a:cs typeface="+mn-ea"/>
              <a:sym typeface="+mn-lt"/>
            </a:endParaRPr>
          </a:p>
        </p:txBody>
      </p:sp>
      <p:sp>
        <p:nvSpPr>
          <p:cNvPr id="4" name="Freeform 7"/>
          <p:cNvSpPr>
            <a:spLocks/>
          </p:cNvSpPr>
          <p:nvPr/>
        </p:nvSpPr>
        <p:spPr bwMode="auto">
          <a:xfrm>
            <a:off x="6233188" y="4476153"/>
            <a:ext cx="2275552" cy="627236"/>
          </a:xfrm>
          <a:custGeom>
            <a:avLst/>
            <a:gdLst>
              <a:gd name="T0" fmla="*/ 1716 w 1716"/>
              <a:gd name="T1" fmla="*/ 236 h 473"/>
              <a:gd name="T2" fmla="*/ 1307 w 1716"/>
              <a:gd name="T3" fmla="*/ 0 h 473"/>
              <a:gd name="T4" fmla="*/ 1307 w 1716"/>
              <a:gd name="T5" fmla="*/ 75 h 473"/>
              <a:gd name="T6" fmla="*/ 0 w 1716"/>
              <a:gd name="T7" fmla="*/ 75 h 473"/>
              <a:gd name="T8" fmla="*/ 0 w 1716"/>
              <a:gd name="T9" fmla="*/ 398 h 473"/>
              <a:gd name="T10" fmla="*/ 1307 w 1716"/>
              <a:gd name="T11" fmla="*/ 398 h 473"/>
              <a:gd name="T12" fmla="*/ 1307 w 1716"/>
              <a:gd name="T13" fmla="*/ 473 h 473"/>
              <a:gd name="T14" fmla="*/ 1716 w 1716"/>
              <a:gd name="T15" fmla="*/ 236 h 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6" h="473">
                <a:moveTo>
                  <a:pt x="1716" y="236"/>
                </a:moveTo>
                <a:lnTo>
                  <a:pt x="1307" y="0"/>
                </a:lnTo>
                <a:lnTo>
                  <a:pt x="1307" y="75"/>
                </a:lnTo>
                <a:lnTo>
                  <a:pt x="0" y="75"/>
                </a:lnTo>
                <a:lnTo>
                  <a:pt x="0" y="398"/>
                </a:lnTo>
                <a:lnTo>
                  <a:pt x="1307" y="398"/>
                </a:lnTo>
                <a:lnTo>
                  <a:pt x="1307" y="473"/>
                </a:lnTo>
                <a:lnTo>
                  <a:pt x="1716" y="236"/>
                </a:lnTo>
                <a:close/>
              </a:path>
            </a:pathLst>
          </a:custGeom>
          <a:solidFill>
            <a:schemeClr val="accent5"/>
          </a:solidFill>
          <a:ln>
            <a:noFill/>
          </a:ln>
        </p:spPr>
        <p:txBody>
          <a:bodyPr vert="horz" wrap="square" lIns="72574" tIns="36287" rIns="72574" bIns="36287" numCol="1" anchor="t" anchorCtr="0" compatLnSpc="1">
            <a:prstTxWarp prst="textNoShape">
              <a:avLst/>
            </a:prstTxWarp>
          </a:bodyPr>
          <a:lstStyle/>
          <a:p>
            <a:endParaRPr lang="en-US" sz="1429">
              <a:cs typeface="+mn-ea"/>
              <a:sym typeface="+mn-lt"/>
            </a:endParaRPr>
          </a:p>
        </p:txBody>
      </p:sp>
      <p:sp>
        <p:nvSpPr>
          <p:cNvPr id="5" name="Freeform 8"/>
          <p:cNvSpPr>
            <a:spLocks/>
          </p:cNvSpPr>
          <p:nvPr/>
        </p:nvSpPr>
        <p:spPr bwMode="auto">
          <a:xfrm>
            <a:off x="3705684" y="4476153"/>
            <a:ext cx="2274226" cy="627236"/>
          </a:xfrm>
          <a:custGeom>
            <a:avLst/>
            <a:gdLst>
              <a:gd name="T0" fmla="*/ 0 w 1715"/>
              <a:gd name="T1" fmla="*/ 236 h 473"/>
              <a:gd name="T2" fmla="*/ 409 w 1715"/>
              <a:gd name="T3" fmla="*/ 0 h 473"/>
              <a:gd name="T4" fmla="*/ 409 w 1715"/>
              <a:gd name="T5" fmla="*/ 75 h 473"/>
              <a:gd name="T6" fmla="*/ 1715 w 1715"/>
              <a:gd name="T7" fmla="*/ 75 h 473"/>
              <a:gd name="T8" fmla="*/ 1715 w 1715"/>
              <a:gd name="T9" fmla="*/ 398 h 473"/>
              <a:gd name="T10" fmla="*/ 409 w 1715"/>
              <a:gd name="T11" fmla="*/ 398 h 473"/>
              <a:gd name="T12" fmla="*/ 409 w 1715"/>
              <a:gd name="T13" fmla="*/ 473 h 473"/>
              <a:gd name="T14" fmla="*/ 0 w 1715"/>
              <a:gd name="T15" fmla="*/ 236 h 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5" h="473">
                <a:moveTo>
                  <a:pt x="0" y="236"/>
                </a:moveTo>
                <a:lnTo>
                  <a:pt x="409" y="0"/>
                </a:lnTo>
                <a:lnTo>
                  <a:pt x="409" y="75"/>
                </a:lnTo>
                <a:lnTo>
                  <a:pt x="1715" y="75"/>
                </a:lnTo>
                <a:lnTo>
                  <a:pt x="1715" y="398"/>
                </a:lnTo>
                <a:lnTo>
                  <a:pt x="409" y="398"/>
                </a:lnTo>
                <a:lnTo>
                  <a:pt x="409" y="473"/>
                </a:lnTo>
                <a:lnTo>
                  <a:pt x="0" y="236"/>
                </a:lnTo>
                <a:close/>
              </a:path>
            </a:pathLst>
          </a:custGeom>
          <a:solidFill>
            <a:schemeClr val="accent1"/>
          </a:solidFill>
          <a:ln>
            <a:noFill/>
          </a:ln>
        </p:spPr>
        <p:txBody>
          <a:bodyPr vert="horz" wrap="square" lIns="72574" tIns="36287" rIns="72574" bIns="36287" numCol="1" anchor="t" anchorCtr="0" compatLnSpc="1">
            <a:prstTxWarp prst="textNoShape">
              <a:avLst/>
            </a:prstTxWarp>
          </a:bodyPr>
          <a:lstStyle/>
          <a:p>
            <a:endParaRPr lang="en-US" sz="1429">
              <a:cs typeface="+mn-ea"/>
              <a:sym typeface="+mn-lt"/>
            </a:endParaRPr>
          </a:p>
        </p:txBody>
      </p:sp>
      <p:sp>
        <p:nvSpPr>
          <p:cNvPr id="6" name="Freeform 9"/>
          <p:cNvSpPr>
            <a:spLocks/>
          </p:cNvSpPr>
          <p:nvPr/>
        </p:nvSpPr>
        <p:spPr bwMode="auto">
          <a:xfrm>
            <a:off x="4326287" y="3157188"/>
            <a:ext cx="1762360" cy="1762360"/>
          </a:xfrm>
          <a:custGeom>
            <a:avLst/>
            <a:gdLst>
              <a:gd name="T0" fmla="*/ 0 w 1329"/>
              <a:gd name="T1" fmla="*/ 0 h 1329"/>
              <a:gd name="T2" fmla="*/ 458 w 1329"/>
              <a:gd name="T3" fmla="*/ 123 h 1329"/>
              <a:gd name="T4" fmla="*/ 405 w 1329"/>
              <a:gd name="T5" fmla="*/ 175 h 1329"/>
              <a:gd name="T6" fmla="*/ 1329 w 1329"/>
              <a:gd name="T7" fmla="*/ 1098 h 1329"/>
              <a:gd name="T8" fmla="*/ 1100 w 1329"/>
              <a:gd name="T9" fmla="*/ 1329 h 1329"/>
              <a:gd name="T10" fmla="*/ 175 w 1329"/>
              <a:gd name="T11" fmla="*/ 404 h 1329"/>
              <a:gd name="T12" fmla="*/ 124 w 1329"/>
              <a:gd name="T13" fmla="*/ 457 h 1329"/>
              <a:gd name="T14" fmla="*/ 0 w 1329"/>
              <a:gd name="T15" fmla="*/ 0 h 1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9" h="1329">
                <a:moveTo>
                  <a:pt x="0" y="0"/>
                </a:moveTo>
                <a:lnTo>
                  <a:pt x="458" y="123"/>
                </a:lnTo>
                <a:lnTo>
                  <a:pt x="405" y="175"/>
                </a:lnTo>
                <a:lnTo>
                  <a:pt x="1329" y="1098"/>
                </a:lnTo>
                <a:lnTo>
                  <a:pt x="1100" y="1329"/>
                </a:lnTo>
                <a:lnTo>
                  <a:pt x="175" y="404"/>
                </a:lnTo>
                <a:lnTo>
                  <a:pt x="124" y="457"/>
                </a:lnTo>
                <a:lnTo>
                  <a:pt x="0" y="0"/>
                </a:lnTo>
                <a:close/>
              </a:path>
            </a:pathLst>
          </a:custGeom>
          <a:solidFill>
            <a:schemeClr val="accent2"/>
          </a:solidFill>
          <a:ln>
            <a:noFill/>
          </a:ln>
        </p:spPr>
        <p:txBody>
          <a:bodyPr vert="horz" wrap="square" lIns="72574" tIns="36287" rIns="72574" bIns="36287" numCol="1" anchor="t" anchorCtr="0" compatLnSpc="1">
            <a:prstTxWarp prst="textNoShape">
              <a:avLst/>
            </a:prstTxWarp>
          </a:bodyPr>
          <a:lstStyle/>
          <a:p>
            <a:endParaRPr lang="en-US" sz="1429">
              <a:cs typeface="+mn-ea"/>
              <a:sym typeface="+mn-lt"/>
            </a:endParaRPr>
          </a:p>
        </p:txBody>
      </p:sp>
      <p:grpSp>
        <p:nvGrpSpPr>
          <p:cNvPr id="7" name="Group 3"/>
          <p:cNvGrpSpPr/>
          <p:nvPr/>
        </p:nvGrpSpPr>
        <p:grpSpPr>
          <a:xfrm>
            <a:off x="4677697" y="3358752"/>
            <a:ext cx="2855049" cy="2855049"/>
            <a:chOff x="4632531" y="3441650"/>
            <a:chExt cx="2922866" cy="2922866"/>
          </a:xfrm>
        </p:grpSpPr>
        <p:sp>
          <p:nvSpPr>
            <p:cNvPr id="8" name="Oval 10"/>
            <p:cNvSpPr>
              <a:spLocks noChangeArrowheads="1"/>
            </p:cNvSpPr>
            <p:nvPr/>
          </p:nvSpPr>
          <p:spPr bwMode="auto">
            <a:xfrm>
              <a:off x="4632531" y="3441650"/>
              <a:ext cx="2922866" cy="2922866"/>
            </a:xfrm>
            <a:prstGeom prst="ellipse">
              <a:avLst/>
            </a:prstGeom>
            <a:solidFill>
              <a:schemeClr val="bg1">
                <a:lumMod val="95000"/>
              </a:schemeClr>
            </a:solidFill>
            <a:ln>
              <a:noFill/>
            </a:ln>
          </p:spPr>
          <p:txBody>
            <a:bodyPr vert="horz" wrap="square" lIns="72574" tIns="36287" rIns="72574" bIns="36287" numCol="1" anchor="t" anchorCtr="0" compatLnSpc="1">
              <a:prstTxWarp prst="textNoShape">
                <a:avLst/>
              </a:prstTxWarp>
            </a:bodyPr>
            <a:lstStyle/>
            <a:p>
              <a:endParaRPr lang="en-US" sz="1429">
                <a:cs typeface="+mn-ea"/>
                <a:sym typeface="+mn-lt"/>
              </a:endParaRPr>
            </a:p>
          </p:txBody>
        </p:sp>
        <p:sp>
          <p:nvSpPr>
            <p:cNvPr id="9" name="Freeform 11"/>
            <p:cNvSpPr>
              <a:spLocks noEditPoints="1"/>
            </p:cNvSpPr>
            <p:nvPr/>
          </p:nvSpPr>
          <p:spPr bwMode="auto">
            <a:xfrm>
              <a:off x="4750641" y="3559760"/>
              <a:ext cx="2686648" cy="2686648"/>
            </a:xfrm>
            <a:custGeom>
              <a:avLst/>
              <a:gdLst>
                <a:gd name="T0" fmla="*/ 820 w 1640"/>
                <a:gd name="T1" fmla="*/ 1640 h 1640"/>
                <a:gd name="T2" fmla="*/ 0 w 1640"/>
                <a:gd name="T3" fmla="*/ 820 h 1640"/>
                <a:gd name="T4" fmla="*/ 820 w 1640"/>
                <a:gd name="T5" fmla="*/ 0 h 1640"/>
                <a:gd name="T6" fmla="*/ 1640 w 1640"/>
                <a:gd name="T7" fmla="*/ 820 h 1640"/>
                <a:gd name="T8" fmla="*/ 820 w 1640"/>
                <a:gd name="T9" fmla="*/ 1640 h 1640"/>
                <a:gd name="T10" fmla="*/ 820 w 1640"/>
                <a:gd name="T11" fmla="*/ 29 h 1640"/>
                <a:gd name="T12" fmla="*/ 29 w 1640"/>
                <a:gd name="T13" fmla="*/ 820 h 1640"/>
                <a:gd name="T14" fmla="*/ 820 w 1640"/>
                <a:gd name="T15" fmla="*/ 1611 h 1640"/>
                <a:gd name="T16" fmla="*/ 1611 w 1640"/>
                <a:gd name="T17" fmla="*/ 820 h 1640"/>
                <a:gd name="T18" fmla="*/ 820 w 1640"/>
                <a:gd name="T19" fmla="*/ 29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0" h="1640">
                  <a:moveTo>
                    <a:pt x="820" y="1640"/>
                  </a:moveTo>
                  <a:cubicBezTo>
                    <a:pt x="368" y="1640"/>
                    <a:pt x="0" y="1272"/>
                    <a:pt x="0" y="820"/>
                  </a:cubicBezTo>
                  <a:cubicBezTo>
                    <a:pt x="0" y="368"/>
                    <a:pt x="368" y="0"/>
                    <a:pt x="820" y="0"/>
                  </a:cubicBezTo>
                  <a:cubicBezTo>
                    <a:pt x="1272" y="0"/>
                    <a:pt x="1640" y="368"/>
                    <a:pt x="1640" y="820"/>
                  </a:cubicBezTo>
                  <a:cubicBezTo>
                    <a:pt x="1640" y="1272"/>
                    <a:pt x="1272" y="1640"/>
                    <a:pt x="820" y="1640"/>
                  </a:cubicBezTo>
                  <a:close/>
                  <a:moveTo>
                    <a:pt x="820" y="29"/>
                  </a:moveTo>
                  <a:cubicBezTo>
                    <a:pt x="384" y="29"/>
                    <a:pt x="29" y="384"/>
                    <a:pt x="29" y="820"/>
                  </a:cubicBezTo>
                  <a:cubicBezTo>
                    <a:pt x="29" y="1256"/>
                    <a:pt x="384" y="1611"/>
                    <a:pt x="820" y="1611"/>
                  </a:cubicBezTo>
                  <a:cubicBezTo>
                    <a:pt x="1256" y="1611"/>
                    <a:pt x="1611" y="1256"/>
                    <a:pt x="1611" y="820"/>
                  </a:cubicBezTo>
                  <a:cubicBezTo>
                    <a:pt x="1611" y="384"/>
                    <a:pt x="1256" y="29"/>
                    <a:pt x="820" y="29"/>
                  </a:cubicBezTo>
                  <a:close/>
                </a:path>
              </a:pathLst>
            </a:custGeom>
            <a:solidFill>
              <a:schemeClr val="bg1">
                <a:lumMod val="65000"/>
              </a:schemeClr>
            </a:solidFill>
            <a:ln>
              <a:noFill/>
            </a:ln>
          </p:spPr>
          <p:txBody>
            <a:bodyPr vert="horz" wrap="square" lIns="72574" tIns="36287" rIns="72574" bIns="36287" numCol="1" anchor="t" anchorCtr="0" compatLnSpc="1">
              <a:prstTxWarp prst="textNoShape">
                <a:avLst/>
              </a:prstTxWarp>
            </a:bodyPr>
            <a:lstStyle/>
            <a:p>
              <a:endParaRPr lang="en-US" sz="1429">
                <a:cs typeface="+mn-ea"/>
                <a:sym typeface="+mn-lt"/>
              </a:endParaRPr>
            </a:p>
          </p:txBody>
        </p:sp>
      </p:grpSp>
      <p:sp>
        <p:nvSpPr>
          <p:cNvPr id="12" name="Inhaltsplatzhalter 4"/>
          <p:cNvSpPr txBox="1">
            <a:spLocks/>
          </p:cNvSpPr>
          <p:nvPr/>
        </p:nvSpPr>
        <p:spPr>
          <a:xfrm>
            <a:off x="666626" y="4294026"/>
            <a:ext cx="2861322" cy="991490"/>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150000"/>
              </a:lnSpc>
              <a:spcAft>
                <a:spcPts val="952"/>
              </a:spcAft>
              <a:buNone/>
            </a:pPr>
            <a:r>
              <a:rPr lang="zh-CN" altLang="en-US" sz="1270" b="1" dirty="0">
                <a:solidFill>
                  <a:schemeClr val="accent1"/>
                </a:solidFill>
                <a:latin typeface="+mn-lt"/>
                <a:cs typeface="+mn-ea"/>
                <a:sym typeface="+mn-lt"/>
              </a:rPr>
              <a:t>长期一线专业队伍跟队进行快速迭代</a:t>
            </a:r>
            <a:br>
              <a:rPr lang="en-US" sz="1111" b="1" dirty="0">
                <a:solidFill>
                  <a:schemeClr val="bg1">
                    <a:lumMod val="50000"/>
                  </a:schemeClr>
                </a:solidFill>
                <a:latin typeface="+mn-lt"/>
                <a:cs typeface="+mn-ea"/>
                <a:sym typeface="+mn-lt"/>
              </a:rPr>
            </a:br>
            <a:r>
              <a:rPr lang="en-US" altLang="zh-CN" sz="1050" dirty="0">
                <a:solidFill>
                  <a:srgbClr val="298CC5"/>
                </a:solidFill>
                <a:latin typeface="+mn-lt"/>
                <a:cs typeface="+mn-ea"/>
                <a:sym typeface="+mn-lt"/>
              </a:rPr>
              <a:t>4</a:t>
            </a:r>
            <a:r>
              <a:rPr lang="zh-CN" altLang="en-US" sz="1050" dirty="0">
                <a:solidFill>
                  <a:srgbClr val="298CC5"/>
                </a:solidFill>
                <a:latin typeface="+mn-lt"/>
                <a:cs typeface="+mn-ea"/>
                <a:sym typeface="+mn-lt"/>
              </a:rPr>
              <a:t>年</a:t>
            </a:r>
            <a:r>
              <a:rPr lang="en-US" altLang="zh-CN" sz="1050" dirty="0">
                <a:solidFill>
                  <a:srgbClr val="298CC5"/>
                </a:solidFill>
                <a:latin typeface="+mn-lt"/>
                <a:cs typeface="+mn-ea"/>
                <a:sym typeface="+mn-lt"/>
              </a:rPr>
              <a:t>1460</a:t>
            </a:r>
            <a:r>
              <a:rPr lang="zh-CN" altLang="en-US" sz="1050" dirty="0">
                <a:solidFill>
                  <a:srgbClr val="298CC5"/>
                </a:solidFill>
                <a:latin typeface="+mn-lt"/>
                <a:cs typeface="+mn-ea"/>
                <a:sym typeface="+mn-lt"/>
              </a:rPr>
              <a:t>天 </a:t>
            </a:r>
            <a:r>
              <a:rPr lang="zh-CN" altLang="en-US" sz="1050" dirty="0">
                <a:solidFill>
                  <a:schemeClr val="bg1">
                    <a:lumMod val="50000"/>
                  </a:schemeClr>
                </a:solidFill>
                <a:latin typeface="+mn-lt"/>
                <a:cs typeface="+mn-ea"/>
                <a:sym typeface="+mn-lt"/>
              </a:rPr>
              <a:t>公司在多支国家队和省级运动训练单位，常驻产品经理和相关数字化支持人员，面向一线需求，快速迭代</a:t>
            </a:r>
            <a:r>
              <a:rPr lang="en-US" sz="1050" dirty="0">
                <a:solidFill>
                  <a:schemeClr val="bg1">
                    <a:lumMod val="50000"/>
                  </a:schemeClr>
                </a:solidFill>
                <a:latin typeface="+mn-lt"/>
                <a:cs typeface="+mn-ea"/>
                <a:sym typeface="+mn-lt"/>
              </a:rPr>
              <a:t> </a:t>
            </a:r>
            <a:endParaRPr lang="en-US" sz="873" dirty="0">
              <a:solidFill>
                <a:schemeClr val="bg1">
                  <a:lumMod val="50000"/>
                </a:schemeClr>
              </a:solidFill>
              <a:latin typeface="+mn-lt"/>
              <a:cs typeface="+mn-ea"/>
              <a:sym typeface="+mn-lt"/>
            </a:endParaRPr>
          </a:p>
        </p:txBody>
      </p:sp>
      <p:sp>
        <p:nvSpPr>
          <p:cNvPr id="13" name="Inhaltsplatzhalter 4"/>
          <p:cNvSpPr txBox="1">
            <a:spLocks/>
          </p:cNvSpPr>
          <p:nvPr/>
        </p:nvSpPr>
        <p:spPr>
          <a:xfrm>
            <a:off x="4240680" y="1535936"/>
            <a:ext cx="3733062" cy="763158"/>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spcAft>
                <a:spcPts val="952"/>
              </a:spcAft>
              <a:buNone/>
            </a:pPr>
            <a:r>
              <a:rPr lang="zh-CN" altLang="en-US" sz="1270" b="1" dirty="0">
                <a:solidFill>
                  <a:schemeClr val="accent3"/>
                </a:solidFill>
                <a:latin typeface="+mn-lt"/>
                <a:cs typeface="+mn-ea"/>
                <a:sym typeface="+mn-lt"/>
              </a:rPr>
              <a:t>业内领先的</a:t>
            </a:r>
            <a:r>
              <a:rPr lang="en-US" altLang="zh-CN" sz="1270" b="1" dirty="0">
                <a:solidFill>
                  <a:schemeClr val="accent3"/>
                </a:solidFill>
                <a:latin typeface="+mn-lt"/>
                <a:cs typeface="+mn-ea"/>
                <a:sym typeface="+mn-lt"/>
              </a:rPr>
              <a:t>AI+</a:t>
            </a:r>
            <a:r>
              <a:rPr lang="zh-CN" altLang="en-US" sz="1270" b="1" dirty="0">
                <a:solidFill>
                  <a:schemeClr val="accent3"/>
                </a:solidFill>
                <a:latin typeface="+mn-lt"/>
                <a:cs typeface="+mn-ea"/>
                <a:sym typeface="+mn-lt"/>
              </a:rPr>
              <a:t>体育专业人才团队</a:t>
            </a:r>
            <a:br>
              <a:rPr lang="en-US" sz="1111" b="1" dirty="0">
                <a:solidFill>
                  <a:schemeClr val="bg1">
                    <a:lumMod val="50000"/>
                  </a:schemeClr>
                </a:solidFill>
                <a:latin typeface="+mn-lt"/>
                <a:cs typeface="+mn-ea"/>
                <a:sym typeface="+mn-lt"/>
              </a:rPr>
            </a:br>
            <a:r>
              <a:rPr lang="zh-CN" altLang="en-US" sz="1050" dirty="0">
                <a:solidFill>
                  <a:schemeClr val="bg1">
                    <a:lumMod val="50000"/>
                  </a:schemeClr>
                </a:solidFill>
                <a:latin typeface="+mn-lt"/>
                <a:cs typeface="+mn-ea"/>
                <a:sym typeface="+mn-lt"/>
              </a:rPr>
              <a:t>来自中科院、世界</a:t>
            </a:r>
            <a:r>
              <a:rPr lang="en-US" altLang="zh-CN" sz="1050" dirty="0">
                <a:solidFill>
                  <a:schemeClr val="bg1">
                    <a:lumMod val="50000"/>
                  </a:schemeClr>
                </a:solidFill>
                <a:latin typeface="+mn-lt"/>
                <a:cs typeface="+mn-ea"/>
                <a:sym typeface="+mn-lt"/>
              </a:rPr>
              <a:t>500</a:t>
            </a:r>
            <a:r>
              <a:rPr lang="zh-CN" altLang="en-US" sz="1050" dirty="0">
                <a:solidFill>
                  <a:schemeClr val="bg1">
                    <a:lumMod val="50000"/>
                  </a:schemeClr>
                </a:solidFill>
                <a:latin typeface="+mn-lt"/>
                <a:cs typeface="+mn-ea"/>
                <a:sym typeface="+mn-lt"/>
              </a:rPr>
              <a:t>强、前国家队体育专业国内顶尖的</a:t>
            </a:r>
            <a:r>
              <a:rPr lang="en-US" altLang="zh-CN" sz="1050" dirty="0">
                <a:solidFill>
                  <a:schemeClr val="bg1">
                    <a:lumMod val="50000"/>
                  </a:schemeClr>
                </a:solidFill>
                <a:latin typeface="+mn-lt"/>
                <a:cs typeface="+mn-ea"/>
                <a:sym typeface="+mn-lt"/>
              </a:rPr>
              <a:t>AI</a:t>
            </a:r>
            <a:r>
              <a:rPr lang="zh-CN" altLang="en-US" sz="1050" dirty="0">
                <a:solidFill>
                  <a:schemeClr val="bg1">
                    <a:lumMod val="50000"/>
                  </a:schemeClr>
                </a:solidFill>
                <a:latin typeface="+mn-lt"/>
                <a:cs typeface="+mn-ea"/>
                <a:sym typeface="+mn-lt"/>
              </a:rPr>
              <a:t>技术开发</a:t>
            </a:r>
            <a:r>
              <a:rPr lang="en-US" altLang="zh-CN" sz="1050" dirty="0">
                <a:solidFill>
                  <a:schemeClr val="bg1">
                    <a:lumMod val="50000"/>
                  </a:schemeClr>
                </a:solidFill>
                <a:latin typeface="+mn-lt"/>
                <a:cs typeface="+mn-ea"/>
                <a:sym typeface="+mn-lt"/>
              </a:rPr>
              <a:t>+</a:t>
            </a:r>
            <a:r>
              <a:rPr lang="zh-CN" altLang="en-US" sz="1050" dirty="0">
                <a:solidFill>
                  <a:schemeClr val="bg1">
                    <a:lumMod val="50000"/>
                  </a:schemeClr>
                </a:solidFill>
                <a:latin typeface="+mn-lt"/>
                <a:cs typeface="+mn-ea"/>
                <a:sym typeface="+mn-lt"/>
              </a:rPr>
              <a:t>专业体育科研人才团队协同研发</a:t>
            </a:r>
            <a:endParaRPr lang="en-US" sz="873" dirty="0">
              <a:solidFill>
                <a:schemeClr val="bg1">
                  <a:lumMod val="50000"/>
                </a:schemeClr>
              </a:solidFill>
              <a:latin typeface="+mn-lt"/>
              <a:cs typeface="+mn-ea"/>
              <a:sym typeface="+mn-lt"/>
            </a:endParaRPr>
          </a:p>
        </p:txBody>
      </p:sp>
      <p:sp>
        <p:nvSpPr>
          <p:cNvPr id="15" name="Inhaltsplatzhalter 4"/>
          <p:cNvSpPr txBox="1">
            <a:spLocks/>
          </p:cNvSpPr>
          <p:nvPr/>
        </p:nvSpPr>
        <p:spPr>
          <a:xfrm>
            <a:off x="931690" y="2764125"/>
            <a:ext cx="3189054" cy="749116"/>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150000"/>
              </a:lnSpc>
              <a:spcAft>
                <a:spcPts val="952"/>
              </a:spcAft>
              <a:buNone/>
            </a:pPr>
            <a:r>
              <a:rPr lang="en-US" sz="1270" b="1" dirty="0">
                <a:solidFill>
                  <a:srgbClr val="298CC5"/>
                </a:solidFill>
                <a:latin typeface="+mn-lt"/>
                <a:cs typeface="+mn-ea"/>
                <a:sym typeface="+mn-lt"/>
              </a:rPr>
              <a:t>1000</a:t>
            </a:r>
            <a:r>
              <a:rPr lang="zh-CN" altLang="en-US" sz="1270" b="1" dirty="0">
                <a:solidFill>
                  <a:srgbClr val="298CC5"/>
                </a:solidFill>
                <a:latin typeface="+mn-lt"/>
                <a:cs typeface="+mn-ea"/>
                <a:sym typeface="+mn-lt"/>
              </a:rPr>
              <a:t>万</a:t>
            </a:r>
            <a:r>
              <a:rPr lang="en-US" altLang="zh-CN" sz="1270" b="1" dirty="0">
                <a:solidFill>
                  <a:srgbClr val="298CC5"/>
                </a:solidFill>
                <a:latin typeface="+mn-lt"/>
                <a:cs typeface="+mn-ea"/>
                <a:sym typeface="+mn-lt"/>
              </a:rPr>
              <a:t>+ </a:t>
            </a:r>
            <a:r>
              <a:rPr lang="zh-CN" altLang="en-US" sz="1270" b="1" dirty="0">
                <a:solidFill>
                  <a:schemeClr val="accent2"/>
                </a:solidFill>
                <a:latin typeface="+mn-lt"/>
                <a:cs typeface="+mn-ea"/>
                <a:sym typeface="+mn-lt"/>
              </a:rPr>
              <a:t>世界顶尖运动数据</a:t>
            </a:r>
            <a:r>
              <a:rPr lang="en-US" altLang="zh-CN" sz="1270" b="1" dirty="0">
                <a:solidFill>
                  <a:schemeClr val="accent2"/>
                </a:solidFill>
                <a:latin typeface="+mn-lt"/>
                <a:cs typeface="+mn-ea"/>
                <a:sym typeface="+mn-lt"/>
              </a:rPr>
              <a:t>AI</a:t>
            </a:r>
            <a:r>
              <a:rPr lang="zh-CN" altLang="en-US" sz="1270" b="1" dirty="0">
                <a:solidFill>
                  <a:schemeClr val="accent2"/>
                </a:solidFill>
                <a:latin typeface="+mn-lt"/>
                <a:cs typeface="+mn-ea"/>
                <a:sym typeface="+mn-lt"/>
              </a:rPr>
              <a:t>模型训练</a:t>
            </a:r>
            <a:br>
              <a:rPr lang="en-US" sz="1111" b="1" dirty="0">
                <a:solidFill>
                  <a:schemeClr val="bg1">
                    <a:lumMod val="50000"/>
                  </a:schemeClr>
                </a:solidFill>
                <a:latin typeface="+mn-lt"/>
                <a:cs typeface="+mn-ea"/>
                <a:sym typeface="+mn-lt"/>
              </a:rPr>
            </a:br>
            <a:r>
              <a:rPr lang="zh-CN" altLang="en-US" sz="1050" dirty="0">
                <a:solidFill>
                  <a:schemeClr val="bg1">
                    <a:lumMod val="50000"/>
                  </a:schemeClr>
                </a:solidFill>
                <a:latin typeface="+mn-lt"/>
                <a:cs typeface="+mn-ea"/>
                <a:sym typeface="+mn-lt"/>
              </a:rPr>
              <a:t>基于不断增长的</a:t>
            </a:r>
            <a:r>
              <a:rPr lang="en-US" altLang="zh-CN" sz="1050" dirty="0">
                <a:solidFill>
                  <a:schemeClr val="bg1">
                    <a:lumMod val="50000"/>
                  </a:schemeClr>
                </a:solidFill>
                <a:latin typeface="+mn-lt"/>
                <a:cs typeface="+mn-ea"/>
                <a:sym typeface="+mn-lt"/>
              </a:rPr>
              <a:t>1000</a:t>
            </a:r>
            <a:r>
              <a:rPr lang="zh-CN" altLang="en-US" sz="1050" dirty="0">
                <a:solidFill>
                  <a:schemeClr val="bg1">
                    <a:lumMod val="50000"/>
                  </a:schemeClr>
                </a:solidFill>
                <a:latin typeface="+mn-lt"/>
                <a:cs typeface="+mn-ea"/>
                <a:sym typeface="+mn-lt"/>
              </a:rPr>
              <a:t>万条</a:t>
            </a:r>
            <a:r>
              <a:rPr lang="en-US" altLang="zh-CN" sz="1050" dirty="0">
                <a:solidFill>
                  <a:schemeClr val="bg1">
                    <a:lumMod val="50000"/>
                  </a:schemeClr>
                </a:solidFill>
                <a:latin typeface="+mn-lt"/>
                <a:cs typeface="+mn-ea"/>
                <a:sym typeface="+mn-lt"/>
              </a:rPr>
              <a:t>+</a:t>
            </a:r>
            <a:r>
              <a:rPr lang="zh-CN" altLang="en-US" sz="1050" dirty="0">
                <a:solidFill>
                  <a:schemeClr val="bg1">
                    <a:lumMod val="50000"/>
                  </a:schemeClr>
                </a:solidFill>
                <a:latin typeface="+mn-lt"/>
                <a:cs typeface="+mn-ea"/>
                <a:sym typeface="+mn-lt"/>
              </a:rPr>
              <a:t>世界级顶尖运动员训练数据 进行</a:t>
            </a:r>
            <a:r>
              <a:rPr lang="en-US" altLang="zh-CN" sz="1050" dirty="0">
                <a:solidFill>
                  <a:schemeClr val="bg1">
                    <a:lumMod val="50000"/>
                  </a:schemeClr>
                </a:solidFill>
                <a:latin typeface="+mn-lt"/>
                <a:cs typeface="+mn-ea"/>
                <a:sym typeface="+mn-lt"/>
              </a:rPr>
              <a:t>AI</a:t>
            </a:r>
            <a:r>
              <a:rPr lang="zh-CN" altLang="en-US" sz="1050" dirty="0">
                <a:solidFill>
                  <a:schemeClr val="bg1">
                    <a:lumMod val="50000"/>
                  </a:schemeClr>
                </a:solidFill>
                <a:latin typeface="+mn-lt"/>
                <a:cs typeface="+mn-ea"/>
                <a:sym typeface="+mn-lt"/>
              </a:rPr>
              <a:t>人工智能模型算法持续训练</a:t>
            </a:r>
            <a:r>
              <a:rPr lang="en-US" sz="1050" dirty="0">
                <a:solidFill>
                  <a:schemeClr val="bg1">
                    <a:lumMod val="50000"/>
                  </a:schemeClr>
                </a:solidFill>
                <a:latin typeface="+mn-lt"/>
                <a:cs typeface="+mn-ea"/>
                <a:sym typeface="+mn-lt"/>
              </a:rPr>
              <a:t>. </a:t>
            </a:r>
            <a:endParaRPr lang="en-US" sz="873" dirty="0">
              <a:solidFill>
                <a:schemeClr val="bg1">
                  <a:lumMod val="50000"/>
                </a:schemeClr>
              </a:solidFill>
              <a:latin typeface="+mn-lt"/>
              <a:cs typeface="+mn-ea"/>
              <a:sym typeface="+mn-lt"/>
            </a:endParaRPr>
          </a:p>
        </p:txBody>
      </p:sp>
      <p:sp>
        <p:nvSpPr>
          <p:cNvPr id="16" name="Inhaltsplatzhalter 4"/>
          <p:cNvSpPr txBox="1">
            <a:spLocks/>
          </p:cNvSpPr>
          <p:nvPr/>
        </p:nvSpPr>
        <p:spPr>
          <a:xfrm>
            <a:off x="8089702" y="2642939"/>
            <a:ext cx="3458094" cy="991490"/>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Aft>
                <a:spcPts val="952"/>
              </a:spcAft>
              <a:buNone/>
            </a:pPr>
            <a:r>
              <a:rPr lang="zh-CN" altLang="en-US" sz="1270" b="1" dirty="0">
                <a:solidFill>
                  <a:schemeClr val="accent4"/>
                </a:solidFill>
                <a:latin typeface="+mn-lt"/>
                <a:cs typeface="+mn-ea"/>
                <a:sym typeface="+mn-lt"/>
              </a:rPr>
              <a:t>近</a:t>
            </a:r>
            <a:r>
              <a:rPr lang="en-US" altLang="zh-CN" sz="1270" b="1" dirty="0">
                <a:solidFill>
                  <a:srgbClr val="298CC5"/>
                </a:solidFill>
                <a:latin typeface="+mn-lt"/>
                <a:cs typeface="+mn-ea"/>
                <a:sym typeface="+mn-lt"/>
              </a:rPr>
              <a:t>20</a:t>
            </a:r>
            <a:r>
              <a:rPr lang="zh-CN" altLang="en-US" sz="1270" b="1" dirty="0">
                <a:solidFill>
                  <a:srgbClr val="298CC5"/>
                </a:solidFill>
                <a:latin typeface="+mn-lt"/>
                <a:cs typeface="+mn-ea"/>
                <a:sym typeface="+mn-lt"/>
              </a:rPr>
              <a:t>项</a:t>
            </a:r>
            <a:r>
              <a:rPr lang="zh-CN" altLang="en-US" sz="1270" b="1" dirty="0">
                <a:solidFill>
                  <a:schemeClr val="accent4"/>
                </a:solidFill>
                <a:latin typeface="+mn-lt"/>
                <a:cs typeface="+mn-ea"/>
                <a:sym typeface="+mn-lt"/>
              </a:rPr>
              <a:t>核心软件、论文、算法构成知识产权壁垒</a:t>
            </a:r>
            <a:br>
              <a:rPr lang="en-US" sz="1111" b="1" dirty="0">
                <a:solidFill>
                  <a:schemeClr val="bg1">
                    <a:lumMod val="50000"/>
                  </a:schemeClr>
                </a:solidFill>
                <a:latin typeface="+mn-lt"/>
                <a:cs typeface="+mn-ea"/>
                <a:sym typeface="+mn-lt"/>
              </a:rPr>
            </a:br>
            <a:r>
              <a:rPr lang="zh-CN" altLang="en-US" sz="1050" dirty="0">
                <a:solidFill>
                  <a:schemeClr val="bg1">
                    <a:lumMod val="50000"/>
                  </a:schemeClr>
                </a:solidFill>
                <a:latin typeface="+mn-lt"/>
                <a:cs typeface="+mn-ea"/>
                <a:sym typeface="+mn-lt"/>
              </a:rPr>
              <a:t>长期专注体育专业领域，超过</a:t>
            </a:r>
            <a:r>
              <a:rPr lang="en-US" altLang="zh-CN" sz="1050" dirty="0">
                <a:solidFill>
                  <a:schemeClr val="bg1">
                    <a:lumMod val="50000"/>
                  </a:schemeClr>
                </a:solidFill>
                <a:latin typeface="+mn-lt"/>
                <a:cs typeface="+mn-ea"/>
                <a:sym typeface="+mn-lt"/>
              </a:rPr>
              <a:t>200+</a:t>
            </a:r>
            <a:r>
              <a:rPr lang="zh-CN" altLang="en-US" sz="1050" dirty="0">
                <a:solidFill>
                  <a:schemeClr val="bg1">
                    <a:lumMod val="50000"/>
                  </a:schemeClr>
                </a:solidFill>
                <a:latin typeface="+mn-lt"/>
                <a:cs typeface="+mn-ea"/>
                <a:sym typeface="+mn-lt"/>
              </a:rPr>
              <a:t>数字体育项目，形成近</a:t>
            </a:r>
            <a:r>
              <a:rPr lang="en-US" altLang="zh-CN" sz="1050" dirty="0">
                <a:solidFill>
                  <a:schemeClr val="bg1">
                    <a:lumMod val="50000"/>
                  </a:schemeClr>
                </a:solidFill>
                <a:latin typeface="+mn-lt"/>
                <a:cs typeface="+mn-ea"/>
                <a:sym typeface="+mn-lt"/>
              </a:rPr>
              <a:t>20</a:t>
            </a:r>
            <a:r>
              <a:rPr lang="zh-CN" altLang="en-US" sz="1050" dirty="0">
                <a:solidFill>
                  <a:schemeClr val="bg1">
                    <a:lumMod val="50000"/>
                  </a:schemeClr>
                </a:solidFill>
                <a:latin typeface="+mn-lt"/>
                <a:cs typeface="+mn-ea"/>
                <a:sym typeface="+mn-lt"/>
              </a:rPr>
              <a:t>项核心软件、论文和模型算法形成软著，领先国内数字体育公司</a:t>
            </a:r>
            <a:endParaRPr lang="en-US" sz="1050" dirty="0">
              <a:solidFill>
                <a:schemeClr val="bg1">
                  <a:lumMod val="50000"/>
                </a:schemeClr>
              </a:solidFill>
              <a:latin typeface="+mn-lt"/>
              <a:cs typeface="+mn-ea"/>
              <a:sym typeface="+mn-lt"/>
            </a:endParaRPr>
          </a:p>
        </p:txBody>
      </p:sp>
      <p:grpSp>
        <p:nvGrpSpPr>
          <p:cNvPr id="17" name="Group 46"/>
          <p:cNvGrpSpPr/>
          <p:nvPr/>
        </p:nvGrpSpPr>
        <p:grpSpPr>
          <a:xfrm>
            <a:off x="4576688" y="3414767"/>
            <a:ext cx="271782" cy="226637"/>
            <a:chOff x="10987088" y="1993900"/>
            <a:chExt cx="477837" cy="398463"/>
          </a:xfrm>
          <a:solidFill>
            <a:schemeClr val="bg1"/>
          </a:solidFill>
        </p:grpSpPr>
        <p:sp>
          <p:nvSpPr>
            <p:cNvPr id="18" name="Freeform 107"/>
            <p:cNvSpPr>
              <a:spLocks/>
            </p:cNvSpPr>
            <p:nvPr/>
          </p:nvSpPr>
          <p:spPr bwMode="auto">
            <a:xfrm>
              <a:off x="10987088" y="1993900"/>
              <a:ext cx="396875" cy="398463"/>
            </a:xfrm>
            <a:custGeom>
              <a:avLst/>
              <a:gdLst>
                <a:gd name="T0" fmla="*/ 0 w 2745"/>
                <a:gd name="T1" fmla="*/ 0 h 2770"/>
                <a:gd name="T2" fmla="*/ 371 w 2745"/>
                <a:gd name="T3" fmla="*/ 0 h 2770"/>
                <a:gd name="T4" fmla="*/ 371 w 2745"/>
                <a:gd name="T5" fmla="*/ 2398 h 2770"/>
                <a:gd name="T6" fmla="*/ 2745 w 2745"/>
                <a:gd name="T7" fmla="*/ 2398 h 2770"/>
                <a:gd name="T8" fmla="*/ 2745 w 2745"/>
                <a:gd name="T9" fmla="*/ 2770 h 2770"/>
                <a:gd name="T10" fmla="*/ 0 w 2745"/>
                <a:gd name="T11" fmla="*/ 2770 h 2770"/>
                <a:gd name="T12" fmla="*/ 0 w 2745"/>
                <a:gd name="T13" fmla="*/ 0 h 2770"/>
              </a:gdLst>
              <a:ahLst/>
              <a:cxnLst>
                <a:cxn ang="0">
                  <a:pos x="T0" y="T1"/>
                </a:cxn>
                <a:cxn ang="0">
                  <a:pos x="T2" y="T3"/>
                </a:cxn>
                <a:cxn ang="0">
                  <a:pos x="T4" y="T5"/>
                </a:cxn>
                <a:cxn ang="0">
                  <a:pos x="T6" y="T7"/>
                </a:cxn>
                <a:cxn ang="0">
                  <a:pos x="T8" y="T9"/>
                </a:cxn>
                <a:cxn ang="0">
                  <a:pos x="T10" y="T11"/>
                </a:cxn>
                <a:cxn ang="0">
                  <a:pos x="T12" y="T13"/>
                </a:cxn>
              </a:cxnLst>
              <a:rect l="0" t="0" r="r" b="b"/>
              <a:pathLst>
                <a:path w="2745" h="2770">
                  <a:moveTo>
                    <a:pt x="0" y="0"/>
                  </a:moveTo>
                  <a:lnTo>
                    <a:pt x="371" y="0"/>
                  </a:lnTo>
                  <a:lnTo>
                    <a:pt x="371" y="2398"/>
                  </a:lnTo>
                  <a:lnTo>
                    <a:pt x="2745" y="2398"/>
                  </a:lnTo>
                  <a:lnTo>
                    <a:pt x="2745" y="2770"/>
                  </a:lnTo>
                  <a:lnTo>
                    <a:pt x="0" y="2770"/>
                  </a:lnTo>
                  <a:lnTo>
                    <a:pt x="0" y="0"/>
                  </a:lnTo>
                  <a:close/>
                </a:path>
              </a:pathLst>
            </a:custGeom>
            <a:grpFill/>
            <a:ln w="0">
              <a:noFill/>
              <a:prstDash val="solid"/>
              <a:round/>
              <a:headEnd/>
              <a:tailEnd/>
            </a:ln>
          </p:spPr>
          <p:txBody>
            <a:bodyPr vert="horz" wrap="square" lIns="72574" tIns="36287" rIns="72574" bIns="36287" numCol="1" anchor="t" anchorCtr="0" compatLnSpc="1">
              <a:prstTxWarp prst="textNoShape">
                <a:avLst/>
              </a:prstTxWarp>
            </a:bodyPr>
            <a:lstStyle/>
            <a:p>
              <a:endParaRPr lang="en-US" sz="1429">
                <a:cs typeface="+mn-ea"/>
                <a:sym typeface="+mn-lt"/>
              </a:endParaRPr>
            </a:p>
          </p:txBody>
        </p:sp>
        <p:sp>
          <p:nvSpPr>
            <p:cNvPr id="19" name="Freeform 108"/>
            <p:cNvSpPr>
              <a:spLocks/>
            </p:cNvSpPr>
            <p:nvPr/>
          </p:nvSpPr>
          <p:spPr bwMode="auto">
            <a:xfrm>
              <a:off x="11066463" y="2047875"/>
              <a:ext cx="398462" cy="249238"/>
            </a:xfrm>
            <a:custGeom>
              <a:avLst/>
              <a:gdLst>
                <a:gd name="T0" fmla="*/ 2761 w 2761"/>
                <a:gd name="T1" fmla="*/ 0 h 1725"/>
                <a:gd name="T2" fmla="*/ 2559 w 2761"/>
                <a:gd name="T3" fmla="*/ 1146 h 1725"/>
                <a:gd name="T4" fmla="*/ 2274 w 2761"/>
                <a:gd name="T5" fmla="*/ 861 h 1725"/>
                <a:gd name="T6" fmla="*/ 1411 w 2761"/>
                <a:gd name="T7" fmla="*/ 1725 h 1725"/>
                <a:gd name="T8" fmla="*/ 864 w 2761"/>
                <a:gd name="T9" fmla="*/ 1177 h 1725"/>
                <a:gd name="T10" fmla="*/ 349 w 2761"/>
                <a:gd name="T11" fmla="*/ 1693 h 1725"/>
                <a:gd name="T12" fmla="*/ 0 w 2761"/>
                <a:gd name="T13" fmla="*/ 1341 h 1725"/>
                <a:gd name="T14" fmla="*/ 864 w 2761"/>
                <a:gd name="T15" fmla="*/ 476 h 1725"/>
                <a:gd name="T16" fmla="*/ 1411 w 2761"/>
                <a:gd name="T17" fmla="*/ 1025 h 1725"/>
                <a:gd name="T18" fmla="*/ 1924 w 2761"/>
                <a:gd name="T19" fmla="*/ 509 h 1725"/>
                <a:gd name="T20" fmla="*/ 1618 w 2761"/>
                <a:gd name="T21" fmla="*/ 202 h 1725"/>
                <a:gd name="T22" fmla="*/ 2761 w 2761"/>
                <a:gd name="T23"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1" h="1725">
                  <a:moveTo>
                    <a:pt x="2761" y="0"/>
                  </a:moveTo>
                  <a:lnTo>
                    <a:pt x="2559" y="1146"/>
                  </a:lnTo>
                  <a:lnTo>
                    <a:pt x="2274" y="861"/>
                  </a:lnTo>
                  <a:lnTo>
                    <a:pt x="1411" y="1725"/>
                  </a:lnTo>
                  <a:lnTo>
                    <a:pt x="864" y="1177"/>
                  </a:lnTo>
                  <a:lnTo>
                    <a:pt x="349" y="1693"/>
                  </a:lnTo>
                  <a:lnTo>
                    <a:pt x="0" y="1341"/>
                  </a:lnTo>
                  <a:lnTo>
                    <a:pt x="864" y="476"/>
                  </a:lnTo>
                  <a:lnTo>
                    <a:pt x="1411" y="1025"/>
                  </a:lnTo>
                  <a:lnTo>
                    <a:pt x="1924" y="509"/>
                  </a:lnTo>
                  <a:lnTo>
                    <a:pt x="1618" y="202"/>
                  </a:lnTo>
                  <a:lnTo>
                    <a:pt x="2761" y="0"/>
                  </a:lnTo>
                  <a:close/>
                </a:path>
              </a:pathLst>
            </a:custGeom>
            <a:grpFill/>
            <a:ln w="0">
              <a:noFill/>
              <a:prstDash val="solid"/>
              <a:round/>
              <a:headEnd/>
              <a:tailEnd/>
            </a:ln>
          </p:spPr>
          <p:txBody>
            <a:bodyPr vert="horz" wrap="square" lIns="72574" tIns="36287" rIns="72574" bIns="36287" numCol="1" anchor="t" anchorCtr="0" compatLnSpc="1">
              <a:prstTxWarp prst="textNoShape">
                <a:avLst/>
              </a:prstTxWarp>
            </a:bodyPr>
            <a:lstStyle/>
            <a:p>
              <a:endParaRPr lang="en-US" sz="1429">
                <a:cs typeface="+mn-ea"/>
                <a:sym typeface="+mn-lt"/>
              </a:endParaRPr>
            </a:p>
          </p:txBody>
        </p:sp>
      </p:grpSp>
      <p:grpSp>
        <p:nvGrpSpPr>
          <p:cNvPr id="20" name="Group 49"/>
          <p:cNvGrpSpPr/>
          <p:nvPr/>
        </p:nvGrpSpPr>
        <p:grpSpPr>
          <a:xfrm>
            <a:off x="7887995" y="4659065"/>
            <a:ext cx="252239" cy="222006"/>
            <a:chOff x="10059988" y="2759075"/>
            <a:chExt cx="463550" cy="407988"/>
          </a:xfrm>
          <a:solidFill>
            <a:schemeClr val="bg1"/>
          </a:solidFill>
        </p:grpSpPr>
        <p:sp>
          <p:nvSpPr>
            <p:cNvPr id="21" name="Freeform 182"/>
            <p:cNvSpPr>
              <a:spLocks/>
            </p:cNvSpPr>
            <p:nvPr/>
          </p:nvSpPr>
          <p:spPr bwMode="auto">
            <a:xfrm>
              <a:off x="10059988" y="2759075"/>
              <a:ext cx="463550" cy="168275"/>
            </a:xfrm>
            <a:custGeom>
              <a:avLst/>
              <a:gdLst>
                <a:gd name="T0" fmla="*/ 1606 w 3212"/>
                <a:gd name="T1" fmla="*/ 0 h 1164"/>
                <a:gd name="T2" fmla="*/ 1815 w 3212"/>
                <a:gd name="T3" fmla="*/ 5 h 1164"/>
                <a:gd name="T4" fmla="*/ 2016 w 3212"/>
                <a:gd name="T5" fmla="*/ 19 h 1164"/>
                <a:gd name="T6" fmla="*/ 2208 w 3212"/>
                <a:gd name="T7" fmla="*/ 43 h 1164"/>
                <a:gd name="T8" fmla="*/ 2388 w 3212"/>
                <a:gd name="T9" fmla="*/ 74 h 1164"/>
                <a:gd name="T10" fmla="*/ 2554 w 3212"/>
                <a:gd name="T11" fmla="*/ 112 h 1164"/>
                <a:gd name="T12" fmla="*/ 2706 w 3212"/>
                <a:gd name="T13" fmla="*/ 158 h 1164"/>
                <a:gd name="T14" fmla="*/ 2841 w 3212"/>
                <a:gd name="T15" fmla="*/ 210 h 1164"/>
                <a:gd name="T16" fmla="*/ 2958 w 3212"/>
                <a:gd name="T17" fmla="*/ 268 h 1164"/>
                <a:gd name="T18" fmla="*/ 3055 w 3212"/>
                <a:gd name="T19" fmla="*/ 331 h 1164"/>
                <a:gd name="T20" fmla="*/ 3130 w 3212"/>
                <a:gd name="T21" fmla="*/ 398 h 1164"/>
                <a:gd name="T22" fmla="*/ 3182 w 3212"/>
                <a:gd name="T23" fmla="*/ 469 h 1164"/>
                <a:gd name="T24" fmla="*/ 3209 w 3212"/>
                <a:gd name="T25" fmla="*/ 544 h 1164"/>
                <a:gd name="T26" fmla="*/ 3209 w 3212"/>
                <a:gd name="T27" fmla="*/ 620 h 1164"/>
                <a:gd name="T28" fmla="*/ 3182 w 3212"/>
                <a:gd name="T29" fmla="*/ 695 h 1164"/>
                <a:gd name="T30" fmla="*/ 3130 w 3212"/>
                <a:gd name="T31" fmla="*/ 766 h 1164"/>
                <a:gd name="T32" fmla="*/ 3055 w 3212"/>
                <a:gd name="T33" fmla="*/ 833 h 1164"/>
                <a:gd name="T34" fmla="*/ 2958 w 3212"/>
                <a:gd name="T35" fmla="*/ 896 h 1164"/>
                <a:gd name="T36" fmla="*/ 2841 w 3212"/>
                <a:gd name="T37" fmla="*/ 954 h 1164"/>
                <a:gd name="T38" fmla="*/ 2706 w 3212"/>
                <a:gd name="T39" fmla="*/ 1006 h 1164"/>
                <a:gd name="T40" fmla="*/ 2554 w 3212"/>
                <a:gd name="T41" fmla="*/ 1052 h 1164"/>
                <a:gd name="T42" fmla="*/ 2388 w 3212"/>
                <a:gd name="T43" fmla="*/ 1090 h 1164"/>
                <a:gd name="T44" fmla="*/ 2208 w 3212"/>
                <a:gd name="T45" fmla="*/ 1122 h 1164"/>
                <a:gd name="T46" fmla="*/ 2016 w 3212"/>
                <a:gd name="T47" fmla="*/ 1145 h 1164"/>
                <a:gd name="T48" fmla="*/ 1815 w 3212"/>
                <a:gd name="T49" fmla="*/ 1159 h 1164"/>
                <a:gd name="T50" fmla="*/ 1606 w 3212"/>
                <a:gd name="T51" fmla="*/ 1164 h 1164"/>
                <a:gd name="T52" fmla="*/ 1397 w 3212"/>
                <a:gd name="T53" fmla="*/ 1159 h 1164"/>
                <a:gd name="T54" fmla="*/ 1195 w 3212"/>
                <a:gd name="T55" fmla="*/ 1145 h 1164"/>
                <a:gd name="T56" fmla="*/ 1004 w 3212"/>
                <a:gd name="T57" fmla="*/ 1122 h 1164"/>
                <a:gd name="T58" fmla="*/ 824 w 3212"/>
                <a:gd name="T59" fmla="*/ 1090 h 1164"/>
                <a:gd name="T60" fmla="*/ 658 w 3212"/>
                <a:gd name="T61" fmla="*/ 1052 h 1164"/>
                <a:gd name="T62" fmla="*/ 506 w 3212"/>
                <a:gd name="T63" fmla="*/ 1006 h 1164"/>
                <a:gd name="T64" fmla="*/ 371 w 3212"/>
                <a:gd name="T65" fmla="*/ 954 h 1164"/>
                <a:gd name="T66" fmla="*/ 254 w 3212"/>
                <a:gd name="T67" fmla="*/ 896 h 1164"/>
                <a:gd name="T68" fmla="*/ 157 w 3212"/>
                <a:gd name="T69" fmla="*/ 833 h 1164"/>
                <a:gd name="T70" fmla="*/ 82 w 3212"/>
                <a:gd name="T71" fmla="*/ 766 h 1164"/>
                <a:gd name="T72" fmla="*/ 30 w 3212"/>
                <a:gd name="T73" fmla="*/ 695 h 1164"/>
                <a:gd name="T74" fmla="*/ 3 w 3212"/>
                <a:gd name="T75" fmla="*/ 620 h 1164"/>
                <a:gd name="T76" fmla="*/ 3 w 3212"/>
                <a:gd name="T77" fmla="*/ 544 h 1164"/>
                <a:gd name="T78" fmla="*/ 30 w 3212"/>
                <a:gd name="T79" fmla="*/ 469 h 1164"/>
                <a:gd name="T80" fmla="*/ 82 w 3212"/>
                <a:gd name="T81" fmla="*/ 398 h 1164"/>
                <a:gd name="T82" fmla="*/ 157 w 3212"/>
                <a:gd name="T83" fmla="*/ 331 h 1164"/>
                <a:gd name="T84" fmla="*/ 254 w 3212"/>
                <a:gd name="T85" fmla="*/ 268 h 1164"/>
                <a:gd name="T86" fmla="*/ 371 w 3212"/>
                <a:gd name="T87" fmla="*/ 210 h 1164"/>
                <a:gd name="T88" fmla="*/ 506 w 3212"/>
                <a:gd name="T89" fmla="*/ 158 h 1164"/>
                <a:gd name="T90" fmla="*/ 658 w 3212"/>
                <a:gd name="T91" fmla="*/ 112 h 1164"/>
                <a:gd name="T92" fmla="*/ 824 w 3212"/>
                <a:gd name="T93" fmla="*/ 74 h 1164"/>
                <a:gd name="T94" fmla="*/ 1004 w 3212"/>
                <a:gd name="T95" fmla="*/ 43 h 1164"/>
                <a:gd name="T96" fmla="*/ 1195 w 3212"/>
                <a:gd name="T97" fmla="*/ 19 h 1164"/>
                <a:gd name="T98" fmla="*/ 1397 w 3212"/>
                <a:gd name="T99" fmla="*/ 5 h 1164"/>
                <a:gd name="T100" fmla="*/ 1606 w 3212"/>
                <a:gd name="T101" fmla="*/ 0 h 1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12" h="1164">
                  <a:moveTo>
                    <a:pt x="1606" y="0"/>
                  </a:moveTo>
                  <a:lnTo>
                    <a:pt x="1606" y="0"/>
                  </a:lnTo>
                  <a:lnTo>
                    <a:pt x="1712" y="2"/>
                  </a:lnTo>
                  <a:lnTo>
                    <a:pt x="1815" y="5"/>
                  </a:lnTo>
                  <a:lnTo>
                    <a:pt x="1917" y="11"/>
                  </a:lnTo>
                  <a:lnTo>
                    <a:pt x="2016" y="19"/>
                  </a:lnTo>
                  <a:lnTo>
                    <a:pt x="2114" y="30"/>
                  </a:lnTo>
                  <a:lnTo>
                    <a:pt x="2208" y="43"/>
                  </a:lnTo>
                  <a:lnTo>
                    <a:pt x="2299" y="57"/>
                  </a:lnTo>
                  <a:lnTo>
                    <a:pt x="2388" y="74"/>
                  </a:lnTo>
                  <a:lnTo>
                    <a:pt x="2472" y="92"/>
                  </a:lnTo>
                  <a:lnTo>
                    <a:pt x="2554" y="112"/>
                  </a:lnTo>
                  <a:lnTo>
                    <a:pt x="2632" y="135"/>
                  </a:lnTo>
                  <a:lnTo>
                    <a:pt x="2706" y="158"/>
                  </a:lnTo>
                  <a:lnTo>
                    <a:pt x="2775" y="183"/>
                  </a:lnTo>
                  <a:lnTo>
                    <a:pt x="2841" y="210"/>
                  </a:lnTo>
                  <a:lnTo>
                    <a:pt x="2902" y="238"/>
                  </a:lnTo>
                  <a:lnTo>
                    <a:pt x="2958" y="268"/>
                  </a:lnTo>
                  <a:lnTo>
                    <a:pt x="3009" y="299"/>
                  </a:lnTo>
                  <a:lnTo>
                    <a:pt x="3055" y="331"/>
                  </a:lnTo>
                  <a:lnTo>
                    <a:pt x="3096" y="364"/>
                  </a:lnTo>
                  <a:lnTo>
                    <a:pt x="3130" y="398"/>
                  </a:lnTo>
                  <a:lnTo>
                    <a:pt x="3159" y="433"/>
                  </a:lnTo>
                  <a:lnTo>
                    <a:pt x="3182" y="469"/>
                  </a:lnTo>
                  <a:lnTo>
                    <a:pt x="3199" y="506"/>
                  </a:lnTo>
                  <a:lnTo>
                    <a:pt x="3209" y="544"/>
                  </a:lnTo>
                  <a:lnTo>
                    <a:pt x="3212" y="582"/>
                  </a:lnTo>
                  <a:lnTo>
                    <a:pt x="3209" y="620"/>
                  </a:lnTo>
                  <a:lnTo>
                    <a:pt x="3199" y="658"/>
                  </a:lnTo>
                  <a:lnTo>
                    <a:pt x="3182" y="695"/>
                  </a:lnTo>
                  <a:lnTo>
                    <a:pt x="3159" y="731"/>
                  </a:lnTo>
                  <a:lnTo>
                    <a:pt x="3130" y="766"/>
                  </a:lnTo>
                  <a:lnTo>
                    <a:pt x="3096" y="800"/>
                  </a:lnTo>
                  <a:lnTo>
                    <a:pt x="3055" y="833"/>
                  </a:lnTo>
                  <a:lnTo>
                    <a:pt x="3009" y="865"/>
                  </a:lnTo>
                  <a:lnTo>
                    <a:pt x="2958" y="896"/>
                  </a:lnTo>
                  <a:lnTo>
                    <a:pt x="2902" y="926"/>
                  </a:lnTo>
                  <a:lnTo>
                    <a:pt x="2841" y="954"/>
                  </a:lnTo>
                  <a:lnTo>
                    <a:pt x="2775" y="981"/>
                  </a:lnTo>
                  <a:lnTo>
                    <a:pt x="2706" y="1006"/>
                  </a:lnTo>
                  <a:lnTo>
                    <a:pt x="2632" y="1030"/>
                  </a:lnTo>
                  <a:lnTo>
                    <a:pt x="2554" y="1052"/>
                  </a:lnTo>
                  <a:lnTo>
                    <a:pt x="2472" y="1072"/>
                  </a:lnTo>
                  <a:lnTo>
                    <a:pt x="2388" y="1090"/>
                  </a:lnTo>
                  <a:lnTo>
                    <a:pt x="2299" y="1107"/>
                  </a:lnTo>
                  <a:lnTo>
                    <a:pt x="2208" y="1122"/>
                  </a:lnTo>
                  <a:lnTo>
                    <a:pt x="2114" y="1134"/>
                  </a:lnTo>
                  <a:lnTo>
                    <a:pt x="2016" y="1145"/>
                  </a:lnTo>
                  <a:lnTo>
                    <a:pt x="1917" y="1153"/>
                  </a:lnTo>
                  <a:lnTo>
                    <a:pt x="1815" y="1159"/>
                  </a:lnTo>
                  <a:lnTo>
                    <a:pt x="1712" y="1163"/>
                  </a:lnTo>
                  <a:lnTo>
                    <a:pt x="1606" y="1164"/>
                  </a:lnTo>
                  <a:lnTo>
                    <a:pt x="1500" y="1163"/>
                  </a:lnTo>
                  <a:lnTo>
                    <a:pt x="1397" y="1159"/>
                  </a:lnTo>
                  <a:lnTo>
                    <a:pt x="1295" y="1153"/>
                  </a:lnTo>
                  <a:lnTo>
                    <a:pt x="1195" y="1145"/>
                  </a:lnTo>
                  <a:lnTo>
                    <a:pt x="1098" y="1134"/>
                  </a:lnTo>
                  <a:lnTo>
                    <a:pt x="1004" y="1122"/>
                  </a:lnTo>
                  <a:lnTo>
                    <a:pt x="912" y="1107"/>
                  </a:lnTo>
                  <a:lnTo>
                    <a:pt x="824" y="1090"/>
                  </a:lnTo>
                  <a:lnTo>
                    <a:pt x="739" y="1072"/>
                  </a:lnTo>
                  <a:lnTo>
                    <a:pt x="658" y="1052"/>
                  </a:lnTo>
                  <a:lnTo>
                    <a:pt x="580" y="1030"/>
                  </a:lnTo>
                  <a:lnTo>
                    <a:pt x="506" y="1006"/>
                  </a:lnTo>
                  <a:lnTo>
                    <a:pt x="436" y="981"/>
                  </a:lnTo>
                  <a:lnTo>
                    <a:pt x="371" y="954"/>
                  </a:lnTo>
                  <a:lnTo>
                    <a:pt x="310" y="926"/>
                  </a:lnTo>
                  <a:lnTo>
                    <a:pt x="254" y="896"/>
                  </a:lnTo>
                  <a:lnTo>
                    <a:pt x="203" y="865"/>
                  </a:lnTo>
                  <a:lnTo>
                    <a:pt x="157" y="833"/>
                  </a:lnTo>
                  <a:lnTo>
                    <a:pt x="116" y="800"/>
                  </a:lnTo>
                  <a:lnTo>
                    <a:pt x="82" y="766"/>
                  </a:lnTo>
                  <a:lnTo>
                    <a:pt x="53" y="731"/>
                  </a:lnTo>
                  <a:lnTo>
                    <a:pt x="30" y="695"/>
                  </a:lnTo>
                  <a:lnTo>
                    <a:pt x="13" y="658"/>
                  </a:lnTo>
                  <a:lnTo>
                    <a:pt x="3" y="620"/>
                  </a:lnTo>
                  <a:lnTo>
                    <a:pt x="0" y="582"/>
                  </a:lnTo>
                  <a:lnTo>
                    <a:pt x="3" y="544"/>
                  </a:lnTo>
                  <a:lnTo>
                    <a:pt x="13" y="506"/>
                  </a:lnTo>
                  <a:lnTo>
                    <a:pt x="30" y="469"/>
                  </a:lnTo>
                  <a:lnTo>
                    <a:pt x="53" y="433"/>
                  </a:lnTo>
                  <a:lnTo>
                    <a:pt x="82" y="398"/>
                  </a:lnTo>
                  <a:lnTo>
                    <a:pt x="116" y="364"/>
                  </a:lnTo>
                  <a:lnTo>
                    <a:pt x="157" y="331"/>
                  </a:lnTo>
                  <a:lnTo>
                    <a:pt x="203" y="299"/>
                  </a:lnTo>
                  <a:lnTo>
                    <a:pt x="254" y="268"/>
                  </a:lnTo>
                  <a:lnTo>
                    <a:pt x="310" y="238"/>
                  </a:lnTo>
                  <a:lnTo>
                    <a:pt x="371" y="210"/>
                  </a:lnTo>
                  <a:lnTo>
                    <a:pt x="436" y="183"/>
                  </a:lnTo>
                  <a:lnTo>
                    <a:pt x="506" y="158"/>
                  </a:lnTo>
                  <a:lnTo>
                    <a:pt x="580" y="135"/>
                  </a:lnTo>
                  <a:lnTo>
                    <a:pt x="658" y="112"/>
                  </a:lnTo>
                  <a:lnTo>
                    <a:pt x="739" y="92"/>
                  </a:lnTo>
                  <a:lnTo>
                    <a:pt x="824" y="74"/>
                  </a:lnTo>
                  <a:lnTo>
                    <a:pt x="912" y="57"/>
                  </a:lnTo>
                  <a:lnTo>
                    <a:pt x="1004" y="43"/>
                  </a:lnTo>
                  <a:lnTo>
                    <a:pt x="1098" y="30"/>
                  </a:lnTo>
                  <a:lnTo>
                    <a:pt x="1195" y="19"/>
                  </a:lnTo>
                  <a:lnTo>
                    <a:pt x="1295" y="11"/>
                  </a:lnTo>
                  <a:lnTo>
                    <a:pt x="1397" y="5"/>
                  </a:lnTo>
                  <a:lnTo>
                    <a:pt x="1500" y="2"/>
                  </a:lnTo>
                  <a:lnTo>
                    <a:pt x="1606" y="0"/>
                  </a:lnTo>
                  <a:close/>
                </a:path>
              </a:pathLst>
            </a:custGeom>
            <a:grpFill/>
            <a:ln w="0">
              <a:noFill/>
              <a:prstDash val="solid"/>
              <a:round/>
              <a:headEnd/>
              <a:tailEnd/>
            </a:ln>
          </p:spPr>
          <p:txBody>
            <a:bodyPr vert="horz" wrap="square" lIns="72574" tIns="36287" rIns="72574" bIns="36287" numCol="1" anchor="t" anchorCtr="0" compatLnSpc="1">
              <a:prstTxWarp prst="textNoShape">
                <a:avLst/>
              </a:prstTxWarp>
            </a:bodyPr>
            <a:lstStyle/>
            <a:p>
              <a:endParaRPr lang="en-US" sz="1429">
                <a:cs typeface="+mn-ea"/>
                <a:sym typeface="+mn-lt"/>
              </a:endParaRPr>
            </a:p>
          </p:txBody>
        </p:sp>
        <p:sp>
          <p:nvSpPr>
            <p:cNvPr id="22" name="Freeform 183"/>
            <p:cNvSpPr>
              <a:spLocks/>
            </p:cNvSpPr>
            <p:nvPr/>
          </p:nvSpPr>
          <p:spPr bwMode="auto">
            <a:xfrm>
              <a:off x="10059988" y="2917825"/>
              <a:ext cx="463550" cy="93663"/>
            </a:xfrm>
            <a:custGeom>
              <a:avLst/>
              <a:gdLst>
                <a:gd name="T0" fmla="*/ 87 w 3212"/>
                <a:gd name="T1" fmla="*/ 40 h 648"/>
                <a:gd name="T2" fmla="*/ 256 w 3212"/>
                <a:gd name="T3" fmla="*/ 114 h 648"/>
                <a:gd name="T4" fmla="*/ 442 w 3212"/>
                <a:gd name="T5" fmla="*/ 179 h 648"/>
                <a:gd name="T6" fmla="*/ 647 w 3212"/>
                <a:gd name="T7" fmla="*/ 233 h 648"/>
                <a:gd name="T8" fmla="*/ 869 w 3212"/>
                <a:gd name="T9" fmla="*/ 277 h 648"/>
                <a:gd name="T10" fmla="*/ 1103 w 3212"/>
                <a:gd name="T11" fmla="*/ 310 h 648"/>
                <a:gd name="T12" fmla="*/ 1349 w 3212"/>
                <a:gd name="T13" fmla="*/ 330 h 648"/>
                <a:gd name="T14" fmla="*/ 1606 w 3212"/>
                <a:gd name="T15" fmla="*/ 338 h 648"/>
                <a:gd name="T16" fmla="*/ 1862 w 3212"/>
                <a:gd name="T17" fmla="*/ 330 h 648"/>
                <a:gd name="T18" fmla="*/ 2109 w 3212"/>
                <a:gd name="T19" fmla="*/ 310 h 648"/>
                <a:gd name="T20" fmla="*/ 2343 w 3212"/>
                <a:gd name="T21" fmla="*/ 277 h 648"/>
                <a:gd name="T22" fmla="*/ 2564 w 3212"/>
                <a:gd name="T23" fmla="*/ 233 h 648"/>
                <a:gd name="T24" fmla="*/ 2769 w 3212"/>
                <a:gd name="T25" fmla="*/ 179 h 648"/>
                <a:gd name="T26" fmla="*/ 2957 w 3212"/>
                <a:gd name="T27" fmla="*/ 114 h 648"/>
                <a:gd name="T28" fmla="*/ 3125 w 3212"/>
                <a:gd name="T29" fmla="*/ 40 h 648"/>
                <a:gd name="T30" fmla="*/ 3209 w 3212"/>
                <a:gd name="T31" fmla="*/ 33 h 648"/>
                <a:gd name="T32" fmla="*/ 3209 w 3212"/>
                <a:gd name="T33" fmla="*/ 104 h 648"/>
                <a:gd name="T34" fmla="*/ 3182 w 3212"/>
                <a:gd name="T35" fmla="*/ 179 h 648"/>
                <a:gd name="T36" fmla="*/ 3130 w 3212"/>
                <a:gd name="T37" fmla="*/ 250 h 648"/>
                <a:gd name="T38" fmla="*/ 3055 w 3212"/>
                <a:gd name="T39" fmla="*/ 317 h 648"/>
                <a:gd name="T40" fmla="*/ 2958 w 3212"/>
                <a:gd name="T41" fmla="*/ 381 h 648"/>
                <a:gd name="T42" fmla="*/ 2841 w 3212"/>
                <a:gd name="T43" fmla="*/ 439 h 648"/>
                <a:gd name="T44" fmla="*/ 2706 w 3212"/>
                <a:gd name="T45" fmla="*/ 491 h 648"/>
                <a:gd name="T46" fmla="*/ 2554 w 3212"/>
                <a:gd name="T47" fmla="*/ 536 h 648"/>
                <a:gd name="T48" fmla="*/ 2388 w 3212"/>
                <a:gd name="T49" fmla="*/ 575 h 648"/>
                <a:gd name="T50" fmla="*/ 2208 w 3212"/>
                <a:gd name="T51" fmla="*/ 606 h 648"/>
                <a:gd name="T52" fmla="*/ 2016 w 3212"/>
                <a:gd name="T53" fmla="*/ 629 h 648"/>
                <a:gd name="T54" fmla="*/ 1815 w 3212"/>
                <a:gd name="T55" fmla="*/ 644 h 648"/>
                <a:gd name="T56" fmla="*/ 1606 w 3212"/>
                <a:gd name="T57" fmla="*/ 648 h 648"/>
                <a:gd name="T58" fmla="*/ 1397 w 3212"/>
                <a:gd name="T59" fmla="*/ 644 h 648"/>
                <a:gd name="T60" fmla="*/ 1195 w 3212"/>
                <a:gd name="T61" fmla="*/ 629 h 648"/>
                <a:gd name="T62" fmla="*/ 1004 w 3212"/>
                <a:gd name="T63" fmla="*/ 606 h 648"/>
                <a:gd name="T64" fmla="*/ 824 w 3212"/>
                <a:gd name="T65" fmla="*/ 575 h 648"/>
                <a:gd name="T66" fmla="*/ 658 w 3212"/>
                <a:gd name="T67" fmla="*/ 536 h 648"/>
                <a:gd name="T68" fmla="*/ 506 w 3212"/>
                <a:gd name="T69" fmla="*/ 491 h 648"/>
                <a:gd name="T70" fmla="*/ 371 w 3212"/>
                <a:gd name="T71" fmla="*/ 439 h 648"/>
                <a:gd name="T72" fmla="*/ 254 w 3212"/>
                <a:gd name="T73" fmla="*/ 381 h 648"/>
                <a:gd name="T74" fmla="*/ 157 w 3212"/>
                <a:gd name="T75" fmla="*/ 317 h 648"/>
                <a:gd name="T76" fmla="*/ 82 w 3212"/>
                <a:gd name="T77" fmla="*/ 250 h 648"/>
                <a:gd name="T78" fmla="*/ 30 w 3212"/>
                <a:gd name="T79" fmla="*/ 179 h 648"/>
                <a:gd name="T80" fmla="*/ 3 w 3212"/>
                <a:gd name="T81" fmla="*/ 104 h 648"/>
                <a:gd name="T82" fmla="*/ 3 w 3212"/>
                <a:gd name="T83" fmla="*/ 33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12" h="648">
                  <a:moveTo>
                    <a:pt x="11" y="0"/>
                  </a:moveTo>
                  <a:lnTo>
                    <a:pt x="87" y="40"/>
                  </a:lnTo>
                  <a:lnTo>
                    <a:pt x="169" y="78"/>
                  </a:lnTo>
                  <a:lnTo>
                    <a:pt x="256" y="114"/>
                  </a:lnTo>
                  <a:lnTo>
                    <a:pt x="346" y="147"/>
                  </a:lnTo>
                  <a:lnTo>
                    <a:pt x="442" y="179"/>
                  </a:lnTo>
                  <a:lnTo>
                    <a:pt x="543" y="207"/>
                  </a:lnTo>
                  <a:lnTo>
                    <a:pt x="647" y="233"/>
                  </a:lnTo>
                  <a:lnTo>
                    <a:pt x="756" y="257"/>
                  </a:lnTo>
                  <a:lnTo>
                    <a:pt x="869" y="277"/>
                  </a:lnTo>
                  <a:lnTo>
                    <a:pt x="985" y="295"/>
                  </a:lnTo>
                  <a:lnTo>
                    <a:pt x="1103" y="310"/>
                  </a:lnTo>
                  <a:lnTo>
                    <a:pt x="1225" y="322"/>
                  </a:lnTo>
                  <a:lnTo>
                    <a:pt x="1349" y="330"/>
                  </a:lnTo>
                  <a:lnTo>
                    <a:pt x="1477" y="336"/>
                  </a:lnTo>
                  <a:lnTo>
                    <a:pt x="1606" y="338"/>
                  </a:lnTo>
                  <a:lnTo>
                    <a:pt x="1735" y="336"/>
                  </a:lnTo>
                  <a:lnTo>
                    <a:pt x="1862" y="330"/>
                  </a:lnTo>
                  <a:lnTo>
                    <a:pt x="1987" y="322"/>
                  </a:lnTo>
                  <a:lnTo>
                    <a:pt x="2109" y="310"/>
                  </a:lnTo>
                  <a:lnTo>
                    <a:pt x="2228" y="295"/>
                  </a:lnTo>
                  <a:lnTo>
                    <a:pt x="2343" y="277"/>
                  </a:lnTo>
                  <a:lnTo>
                    <a:pt x="2455" y="257"/>
                  </a:lnTo>
                  <a:lnTo>
                    <a:pt x="2564" y="233"/>
                  </a:lnTo>
                  <a:lnTo>
                    <a:pt x="2669" y="207"/>
                  </a:lnTo>
                  <a:lnTo>
                    <a:pt x="2769" y="179"/>
                  </a:lnTo>
                  <a:lnTo>
                    <a:pt x="2865" y="147"/>
                  </a:lnTo>
                  <a:lnTo>
                    <a:pt x="2957" y="114"/>
                  </a:lnTo>
                  <a:lnTo>
                    <a:pt x="3044" y="78"/>
                  </a:lnTo>
                  <a:lnTo>
                    <a:pt x="3125" y="40"/>
                  </a:lnTo>
                  <a:lnTo>
                    <a:pt x="3202" y="0"/>
                  </a:lnTo>
                  <a:lnTo>
                    <a:pt x="3209" y="33"/>
                  </a:lnTo>
                  <a:lnTo>
                    <a:pt x="3212" y="66"/>
                  </a:lnTo>
                  <a:lnTo>
                    <a:pt x="3209" y="104"/>
                  </a:lnTo>
                  <a:lnTo>
                    <a:pt x="3199" y="142"/>
                  </a:lnTo>
                  <a:lnTo>
                    <a:pt x="3182" y="179"/>
                  </a:lnTo>
                  <a:lnTo>
                    <a:pt x="3159" y="215"/>
                  </a:lnTo>
                  <a:lnTo>
                    <a:pt x="3130" y="250"/>
                  </a:lnTo>
                  <a:lnTo>
                    <a:pt x="3096" y="284"/>
                  </a:lnTo>
                  <a:lnTo>
                    <a:pt x="3055" y="317"/>
                  </a:lnTo>
                  <a:lnTo>
                    <a:pt x="3009" y="350"/>
                  </a:lnTo>
                  <a:lnTo>
                    <a:pt x="2958" y="381"/>
                  </a:lnTo>
                  <a:lnTo>
                    <a:pt x="2902" y="410"/>
                  </a:lnTo>
                  <a:lnTo>
                    <a:pt x="2841" y="439"/>
                  </a:lnTo>
                  <a:lnTo>
                    <a:pt x="2775" y="465"/>
                  </a:lnTo>
                  <a:lnTo>
                    <a:pt x="2706" y="491"/>
                  </a:lnTo>
                  <a:lnTo>
                    <a:pt x="2632" y="514"/>
                  </a:lnTo>
                  <a:lnTo>
                    <a:pt x="2554" y="536"/>
                  </a:lnTo>
                  <a:lnTo>
                    <a:pt x="2472" y="557"/>
                  </a:lnTo>
                  <a:lnTo>
                    <a:pt x="2388" y="575"/>
                  </a:lnTo>
                  <a:lnTo>
                    <a:pt x="2299" y="592"/>
                  </a:lnTo>
                  <a:lnTo>
                    <a:pt x="2208" y="606"/>
                  </a:lnTo>
                  <a:lnTo>
                    <a:pt x="2114" y="619"/>
                  </a:lnTo>
                  <a:lnTo>
                    <a:pt x="2016" y="629"/>
                  </a:lnTo>
                  <a:lnTo>
                    <a:pt x="1917" y="638"/>
                  </a:lnTo>
                  <a:lnTo>
                    <a:pt x="1815" y="644"/>
                  </a:lnTo>
                  <a:lnTo>
                    <a:pt x="1712" y="647"/>
                  </a:lnTo>
                  <a:lnTo>
                    <a:pt x="1606" y="648"/>
                  </a:lnTo>
                  <a:lnTo>
                    <a:pt x="1500" y="647"/>
                  </a:lnTo>
                  <a:lnTo>
                    <a:pt x="1397" y="644"/>
                  </a:lnTo>
                  <a:lnTo>
                    <a:pt x="1295" y="638"/>
                  </a:lnTo>
                  <a:lnTo>
                    <a:pt x="1195" y="629"/>
                  </a:lnTo>
                  <a:lnTo>
                    <a:pt x="1098" y="619"/>
                  </a:lnTo>
                  <a:lnTo>
                    <a:pt x="1004" y="606"/>
                  </a:lnTo>
                  <a:lnTo>
                    <a:pt x="912" y="592"/>
                  </a:lnTo>
                  <a:lnTo>
                    <a:pt x="824" y="575"/>
                  </a:lnTo>
                  <a:lnTo>
                    <a:pt x="739" y="557"/>
                  </a:lnTo>
                  <a:lnTo>
                    <a:pt x="658" y="536"/>
                  </a:lnTo>
                  <a:lnTo>
                    <a:pt x="580" y="514"/>
                  </a:lnTo>
                  <a:lnTo>
                    <a:pt x="506" y="491"/>
                  </a:lnTo>
                  <a:lnTo>
                    <a:pt x="436" y="465"/>
                  </a:lnTo>
                  <a:lnTo>
                    <a:pt x="371" y="439"/>
                  </a:lnTo>
                  <a:lnTo>
                    <a:pt x="310" y="410"/>
                  </a:lnTo>
                  <a:lnTo>
                    <a:pt x="254" y="381"/>
                  </a:lnTo>
                  <a:lnTo>
                    <a:pt x="203" y="350"/>
                  </a:lnTo>
                  <a:lnTo>
                    <a:pt x="157" y="317"/>
                  </a:lnTo>
                  <a:lnTo>
                    <a:pt x="116" y="284"/>
                  </a:lnTo>
                  <a:lnTo>
                    <a:pt x="82" y="250"/>
                  </a:lnTo>
                  <a:lnTo>
                    <a:pt x="53" y="215"/>
                  </a:lnTo>
                  <a:lnTo>
                    <a:pt x="30" y="179"/>
                  </a:lnTo>
                  <a:lnTo>
                    <a:pt x="13" y="142"/>
                  </a:lnTo>
                  <a:lnTo>
                    <a:pt x="3" y="104"/>
                  </a:lnTo>
                  <a:lnTo>
                    <a:pt x="0" y="66"/>
                  </a:lnTo>
                  <a:lnTo>
                    <a:pt x="3" y="33"/>
                  </a:lnTo>
                  <a:lnTo>
                    <a:pt x="11" y="0"/>
                  </a:lnTo>
                  <a:close/>
                </a:path>
              </a:pathLst>
            </a:custGeom>
            <a:grpFill/>
            <a:ln w="0">
              <a:noFill/>
              <a:prstDash val="solid"/>
              <a:round/>
              <a:headEnd/>
              <a:tailEnd/>
            </a:ln>
          </p:spPr>
          <p:txBody>
            <a:bodyPr vert="horz" wrap="square" lIns="72574" tIns="36287" rIns="72574" bIns="36287" numCol="1" anchor="t" anchorCtr="0" compatLnSpc="1">
              <a:prstTxWarp prst="textNoShape">
                <a:avLst/>
              </a:prstTxWarp>
            </a:bodyPr>
            <a:lstStyle/>
            <a:p>
              <a:endParaRPr lang="en-US" sz="1429">
                <a:cs typeface="+mn-ea"/>
                <a:sym typeface="+mn-lt"/>
              </a:endParaRPr>
            </a:p>
          </p:txBody>
        </p:sp>
        <p:sp>
          <p:nvSpPr>
            <p:cNvPr id="23" name="Freeform 184"/>
            <p:cNvSpPr>
              <a:spLocks/>
            </p:cNvSpPr>
            <p:nvPr/>
          </p:nvSpPr>
          <p:spPr bwMode="auto">
            <a:xfrm>
              <a:off x="10059988" y="2995613"/>
              <a:ext cx="463550" cy="93663"/>
            </a:xfrm>
            <a:custGeom>
              <a:avLst/>
              <a:gdLst>
                <a:gd name="T0" fmla="*/ 87 w 3212"/>
                <a:gd name="T1" fmla="*/ 40 h 647"/>
                <a:gd name="T2" fmla="*/ 256 w 3212"/>
                <a:gd name="T3" fmla="*/ 114 h 647"/>
                <a:gd name="T4" fmla="*/ 442 w 3212"/>
                <a:gd name="T5" fmla="*/ 178 h 647"/>
                <a:gd name="T6" fmla="*/ 647 w 3212"/>
                <a:gd name="T7" fmla="*/ 233 h 647"/>
                <a:gd name="T8" fmla="*/ 869 w 3212"/>
                <a:gd name="T9" fmla="*/ 277 h 647"/>
                <a:gd name="T10" fmla="*/ 1103 w 3212"/>
                <a:gd name="T11" fmla="*/ 310 h 647"/>
                <a:gd name="T12" fmla="*/ 1349 w 3212"/>
                <a:gd name="T13" fmla="*/ 330 h 647"/>
                <a:gd name="T14" fmla="*/ 1606 w 3212"/>
                <a:gd name="T15" fmla="*/ 337 h 647"/>
                <a:gd name="T16" fmla="*/ 1862 w 3212"/>
                <a:gd name="T17" fmla="*/ 330 h 647"/>
                <a:gd name="T18" fmla="*/ 2109 w 3212"/>
                <a:gd name="T19" fmla="*/ 310 h 647"/>
                <a:gd name="T20" fmla="*/ 2343 w 3212"/>
                <a:gd name="T21" fmla="*/ 277 h 647"/>
                <a:gd name="T22" fmla="*/ 2564 w 3212"/>
                <a:gd name="T23" fmla="*/ 233 h 647"/>
                <a:gd name="T24" fmla="*/ 2769 w 3212"/>
                <a:gd name="T25" fmla="*/ 178 h 647"/>
                <a:gd name="T26" fmla="*/ 2957 w 3212"/>
                <a:gd name="T27" fmla="*/ 114 h 647"/>
                <a:gd name="T28" fmla="*/ 3125 w 3212"/>
                <a:gd name="T29" fmla="*/ 40 h 647"/>
                <a:gd name="T30" fmla="*/ 3209 w 3212"/>
                <a:gd name="T31" fmla="*/ 33 h 647"/>
                <a:gd name="T32" fmla="*/ 3209 w 3212"/>
                <a:gd name="T33" fmla="*/ 104 h 647"/>
                <a:gd name="T34" fmla="*/ 3182 w 3212"/>
                <a:gd name="T35" fmla="*/ 178 h 647"/>
                <a:gd name="T36" fmla="*/ 3130 w 3212"/>
                <a:gd name="T37" fmla="*/ 250 h 647"/>
                <a:gd name="T38" fmla="*/ 3055 w 3212"/>
                <a:gd name="T39" fmla="*/ 317 h 647"/>
                <a:gd name="T40" fmla="*/ 2958 w 3212"/>
                <a:gd name="T41" fmla="*/ 380 h 647"/>
                <a:gd name="T42" fmla="*/ 2841 w 3212"/>
                <a:gd name="T43" fmla="*/ 438 h 647"/>
                <a:gd name="T44" fmla="*/ 2706 w 3212"/>
                <a:gd name="T45" fmla="*/ 490 h 647"/>
                <a:gd name="T46" fmla="*/ 2554 w 3212"/>
                <a:gd name="T47" fmla="*/ 535 h 647"/>
                <a:gd name="T48" fmla="*/ 2388 w 3212"/>
                <a:gd name="T49" fmla="*/ 574 h 647"/>
                <a:gd name="T50" fmla="*/ 2208 w 3212"/>
                <a:gd name="T51" fmla="*/ 605 h 647"/>
                <a:gd name="T52" fmla="*/ 2016 w 3212"/>
                <a:gd name="T53" fmla="*/ 628 h 647"/>
                <a:gd name="T54" fmla="*/ 1815 w 3212"/>
                <a:gd name="T55" fmla="*/ 643 h 647"/>
                <a:gd name="T56" fmla="*/ 1606 w 3212"/>
                <a:gd name="T57" fmla="*/ 647 h 647"/>
                <a:gd name="T58" fmla="*/ 1397 w 3212"/>
                <a:gd name="T59" fmla="*/ 643 h 647"/>
                <a:gd name="T60" fmla="*/ 1195 w 3212"/>
                <a:gd name="T61" fmla="*/ 628 h 647"/>
                <a:gd name="T62" fmla="*/ 1004 w 3212"/>
                <a:gd name="T63" fmla="*/ 605 h 647"/>
                <a:gd name="T64" fmla="*/ 824 w 3212"/>
                <a:gd name="T65" fmla="*/ 574 h 647"/>
                <a:gd name="T66" fmla="*/ 658 w 3212"/>
                <a:gd name="T67" fmla="*/ 535 h 647"/>
                <a:gd name="T68" fmla="*/ 506 w 3212"/>
                <a:gd name="T69" fmla="*/ 490 h 647"/>
                <a:gd name="T70" fmla="*/ 371 w 3212"/>
                <a:gd name="T71" fmla="*/ 438 h 647"/>
                <a:gd name="T72" fmla="*/ 254 w 3212"/>
                <a:gd name="T73" fmla="*/ 380 h 647"/>
                <a:gd name="T74" fmla="*/ 157 w 3212"/>
                <a:gd name="T75" fmla="*/ 317 h 647"/>
                <a:gd name="T76" fmla="*/ 82 w 3212"/>
                <a:gd name="T77" fmla="*/ 250 h 647"/>
                <a:gd name="T78" fmla="*/ 30 w 3212"/>
                <a:gd name="T79" fmla="*/ 178 h 647"/>
                <a:gd name="T80" fmla="*/ 3 w 3212"/>
                <a:gd name="T81" fmla="*/ 104 h 647"/>
                <a:gd name="T82" fmla="*/ 3 w 3212"/>
                <a:gd name="T83" fmla="*/ 33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12" h="647">
                  <a:moveTo>
                    <a:pt x="11" y="0"/>
                  </a:moveTo>
                  <a:lnTo>
                    <a:pt x="87" y="40"/>
                  </a:lnTo>
                  <a:lnTo>
                    <a:pt x="169" y="78"/>
                  </a:lnTo>
                  <a:lnTo>
                    <a:pt x="256" y="114"/>
                  </a:lnTo>
                  <a:lnTo>
                    <a:pt x="346" y="147"/>
                  </a:lnTo>
                  <a:lnTo>
                    <a:pt x="442" y="178"/>
                  </a:lnTo>
                  <a:lnTo>
                    <a:pt x="543" y="207"/>
                  </a:lnTo>
                  <a:lnTo>
                    <a:pt x="647" y="233"/>
                  </a:lnTo>
                  <a:lnTo>
                    <a:pt x="756" y="257"/>
                  </a:lnTo>
                  <a:lnTo>
                    <a:pt x="869" y="277"/>
                  </a:lnTo>
                  <a:lnTo>
                    <a:pt x="985" y="295"/>
                  </a:lnTo>
                  <a:lnTo>
                    <a:pt x="1103" y="310"/>
                  </a:lnTo>
                  <a:lnTo>
                    <a:pt x="1225" y="322"/>
                  </a:lnTo>
                  <a:lnTo>
                    <a:pt x="1349" y="330"/>
                  </a:lnTo>
                  <a:lnTo>
                    <a:pt x="1477" y="335"/>
                  </a:lnTo>
                  <a:lnTo>
                    <a:pt x="1606" y="337"/>
                  </a:lnTo>
                  <a:lnTo>
                    <a:pt x="1735" y="335"/>
                  </a:lnTo>
                  <a:lnTo>
                    <a:pt x="1862" y="330"/>
                  </a:lnTo>
                  <a:lnTo>
                    <a:pt x="1987" y="322"/>
                  </a:lnTo>
                  <a:lnTo>
                    <a:pt x="2109" y="310"/>
                  </a:lnTo>
                  <a:lnTo>
                    <a:pt x="2228" y="295"/>
                  </a:lnTo>
                  <a:lnTo>
                    <a:pt x="2343" y="277"/>
                  </a:lnTo>
                  <a:lnTo>
                    <a:pt x="2455" y="257"/>
                  </a:lnTo>
                  <a:lnTo>
                    <a:pt x="2564" y="233"/>
                  </a:lnTo>
                  <a:lnTo>
                    <a:pt x="2669" y="207"/>
                  </a:lnTo>
                  <a:lnTo>
                    <a:pt x="2769" y="178"/>
                  </a:lnTo>
                  <a:lnTo>
                    <a:pt x="2865" y="147"/>
                  </a:lnTo>
                  <a:lnTo>
                    <a:pt x="2957" y="114"/>
                  </a:lnTo>
                  <a:lnTo>
                    <a:pt x="3044" y="78"/>
                  </a:lnTo>
                  <a:lnTo>
                    <a:pt x="3125" y="40"/>
                  </a:lnTo>
                  <a:lnTo>
                    <a:pt x="3202" y="0"/>
                  </a:lnTo>
                  <a:lnTo>
                    <a:pt x="3209" y="33"/>
                  </a:lnTo>
                  <a:lnTo>
                    <a:pt x="3212" y="66"/>
                  </a:lnTo>
                  <a:lnTo>
                    <a:pt x="3209" y="104"/>
                  </a:lnTo>
                  <a:lnTo>
                    <a:pt x="3199" y="142"/>
                  </a:lnTo>
                  <a:lnTo>
                    <a:pt x="3182" y="178"/>
                  </a:lnTo>
                  <a:lnTo>
                    <a:pt x="3159" y="215"/>
                  </a:lnTo>
                  <a:lnTo>
                    <a:pt x="3130" y="250"/>
                  </a:lnTo>
                  <a:lnTo>
                    <a:pt x="3096" y="284"/>
                  </a:lnTo>
                  <a:lnTo>
                    <a:pt x="3055" y="317"/>
                  </a:lnTo>
                  <a:lnTo>
                    <a:pt x="3009" y="349"/>
                  </a:lnTo>
                  <a:lnTo>
                    <a:pt x="2958" y="380"/>
                  </a:lnTo>
                  <a:lnTo>
                    <a:pt x="2902" y="409"/>
                  </a:lnTo>
                  <a:lnTo>
                    <a:pt x="2841" y="438"/>
                  </a:lnTo>
                  <a:lnTo>
                    <a:pt x="2775" y="464"/>
                  </a:lnTo>
                  <a:lnTo>
                    <a:pt x="2706" y="490"/>
                  </a:lnTo>
                  <a:lnTo>
                    <a:pt x="2632" y="513"/>
                  </a:lnTo>
                  <a:lnTo>
                    <a:pt x="2554" y="535"/>
                  </a:lnTo>
                  <a:lnTo>
                    <a:pt x="2472" y="556"/>
                  </a:lnTo>
                  <a:lnTo>
                    <a:pt x="2388" y="574"/>
                  </a:lnTo>
                  <a:lnTo>
                    <a:pt x="2299" y="591"/>
                  </a:lnTo>
                  <a:lnTo>
                    <a:pt x="2208" y="605"/>
                  </a:lnTo>
                  <a:lnTo>
                    <a:pt x="2114" y="618"/>
                  </a:lnTo>
                  <a:lnTo>
                    <a:pt x="2016" y="628"/>
                  </a:lnTo>
                  <a:lnTo>
                    <a:pt x="1917" y="637"/>
                  </a:lnTo>
                  <a:lnTo>
                    <a:pt x="1815" y="643"/>
                  </a:lnTo>
                  <a:lnTo>
                    <a:pt x="1712" y="646"/>
                  </a:lnTo>
                  <a:lnTo>
                    <a:pt x="1606" y="647"/>
                  </a:lnTo>
                  <a:lnTo>
                    <a:pt x="1500" y="646"/>
                  </a:lnTo>
                  <a:lnTo>
                    <a:pt x="1397" y="643"/>
                  </a:lnTo>
                  <a:lnTo>
                    <a:pt x="1295" y="637"/>
                  </a:lnTo>
                  <a:lnTo>
                    <a:pt x="1195" y="628"/>
                  </a:lnTo>
                  <a:lnTo>
                    <a:pt x="1098" y="618"/>
                  </a:lnTo>
                  <a:lnTo>
                    <a:pt x="1004" y="605"/>
                  </a:lnTo>
                  <a:lnTo>
                    <a:pt x="912" y="591"/>
                  </a:lnTo>
                  <a:lnTo>
                    <a:pt x="824" y="574"/>
                  </a:lnTo>
                  <a:lnTo>
                    <a:pt x="739" y="556"/>
                  </a:lnTo>
                  <a:lnTo>
                    <a:pt x="658" y="535"/>
                  </a:lnTo>
                  <a:lnTo>
                    <a:pt x="580" y="513"/>
                  </a:lnTo>
                  <a:lnTo>
                    <a:pt x="506" y="490"/>
                  </a:lnTo>
                  <a:lnTo>
                    <a:pt x="436" y="464"/>
                  </a:lnTo>
                  <a:lnTo>
                    <a:pt x="371" y="438"/>
                  </a:lnTo>
                  <a:lnTo>
                    <a:pt x="310" y="409"/>
                  </a:lnTo>
                  <a:lnTo>
                    <a:pt x="254" y="380"/>
                  </a:lnTo>
                  <a:lnTo>
                    <a:pt x="203" y="349"/>
                  </a:lnTo>
                  <a:lnTo>
                    <a:pt x="157" y="317"/>
                  </a:lnTo>
                  <a:lnTo>
                    <a:pt x="116" y="284"/>
                  </a:lnTo>
                  <a:lnTo>
                    <a:pt x="82" y="250"/>
                  </a:lnTo>
                  <a:lnTo>
                    <a:pt x="53" y="215"/>
                  </a:lnTo>
                  <a:lnTo>
                    <a:pt x="30" y="178"/>
                  </a:lnTo>
                  <a:lnTo>
                    <a:pt x="13" y="142"/>
                  </a:lnTo>
                  <a:lnTo>
                    <a:pt x="3" y="104"/>
                  </a:lnTo>
                  <a:lnTo>
                    <a:pt x="0" y="66"/>
                  </a:lnTo>
                  <a:lnTo>
                    <a:pt x="3" y="33"/>
                  </a:lnTo>
                  <a:lnTo>
                    <a:pt x="11" y="0"/>
                  </a:lnTo>
                  <a:close/>
                </a:path>
              </a:pathLst>
            </a:custGeom>
            <a:grpFill/>
            <a:ln w="0">
              <a:noFill/>
              <a:prstDash val="solid"/>
              <a:round/>
              <a:headEnd/>
              <a:tailEnd/>
            </a:ln>
          </p:spPr>
          <p:txBody>
            <a:bodyPr vert="horz" wrap="square" lIns="72574" tIns="36287" rIns="72574" bIns="36287" numCol="1" anchor="t" anchorCtr="0" compatLnSpc="1">
              <a:prstTxWarp prst="textNoShape">
                <a:avLst/>
              </a:prstTxWarp>
            </a:bodyPr>
            <a:lstStyle/>
            <a:p>
              <a:endParaRPr lang="en-US" sz="1429">
                <a:cs typeface="+mn-ea"/>
                <a:sym typeface="+mn-lt"/>
              </a:endParaRPr>
            </a:p>
          </p:txBody>
        </p:sp>
        <p:sp>
          <p:nvSpPr>
            <p:cNvPr id="24" name="Freeform 185"/>
            <p:cNvSpPr>
              <a:spLocks/>
            </p:cNvSpPr>
            <p:nvPr/>
          </p:nvSpPr>
          <p:spPr bwMode="auto">
            <a:xfrm>
              <a:off x="10059988" y="3074988"/>
              <a:ext cx="463550" cy="92075"/>
            </a:xfrm>
            <a:custGeom>
              <a:avLst/>
              <a:gdLst>
                <a:gd name="T0" fmla="*/ 87 w 3212"/>
                <a:gd name="T1" fmla="*/ 40 h 647"/>
                <a:gd name="T2" fmla="*/ 256 w 3212"/>
                <a:gd name="T3" fmla="*/ 113 h 647"/>
                <a:gd name="T4" fmla="*/ 442 w 3212"/>
                <a:gd name="T5" fmla="*/ 178 h 647"/>
                <a:gd name="T6" fmla="*/ 647 w 3212"/>
                <a:gd name="T7" fmla="*/ 233 h 647"/>
                <a:gd name="T8" fmla="*/ 869 w 3212"/>
                <a:gd name="T9" fmla="*/ 277 h 647"/>
                <a:gd name="T10" fmla="*/ 1103 w 3212"/>
                <a:gd name="T11" fmla="*/ 310 h 647"/>
                <a:gd name="T12" fmla="*/ 1349 w 3212"/>
                <a:gd name="T13" fmla="*/ 330 h 647"/>
                <a:gd name="T14" fmla="*/ 1606 w 3212"/>
                <a:gd name="T15" fmla="*/ 337 h 647"/>
                <a:gd name="T16" fmla="*/ 1862 w 3212"/>
                <a:gd name="T17" fmla="*/ 330 h 647"/>
                <a:gd name="T18" fmla="*/ 2109 w 3212"/>
                <a:gd name="T19" fmla="*/ 310 h 647"/>
                <a:gd name="T20" fmla="*/ 2343 w 3212"/>
                <a:gd name="T21" fmla="*/ 277 h 647"/>
                <a:gd name="T22" fmla="*/ 2564 w 3212"/>
                <a:gd name="T23" fmla="*/ 233 h 647"/>
                <a:gd name="T24" fmla="*/ 2769 w 3212"/>
                <a:gd name="T25" fmla="*/ 178 h 647"/>
                <a:gd name="T26" fmla="*/ 2957 w 3212"/>
                <a:gd name="T27" fmla="*/ 113 h 647"/>
                <a:gd name="T28" fmla="*/ 3125 w 3212"/>
                <a:gd name="T29" fmla="*/ 40 h 647"/>
                <a:gd name="T30" fmla="*/ 3209 w 3212"/>
                <a:gd name="T31" fmla="*/ 32 h 647"/>
                <a:gd name="T32" fmla="*/ 3209 w 3212"/>
                <a:gd name="T33" fmla="*/ 103 h 647"/>
                <a:gd name="T34" fmla="*/ 3182 w 3212"/>
                <a:gd name="T35" fmla="*/ 178 h 647"/>
                <a:gd name="T36" fmla="*/ 3130 w 3212"/>
                <a:gd name="T37" fmla="*/ 249 h 647"/>
                <a:gd name="T38" fmla="*/ 3055 w 3212"/>
                <a:gd name="T39" fmla="*/ 316 h 647"/>
                <a:gd name="T40" fmla="*/ 2958 w 3212"/>
                <a:gd name="T41" fmla="*/ 379 h 647"/>
                <a:gd name="T42" fmla="*/ 2841 w 3212"/>
                <a:gd name="T43" fmla="*/ 437 h 647"/>
                <a:gd name="T44" fmla="*/ 2706 w 3212"/>
                <a:gd name="T45" fmla="*/ 489 h 647"/>
                <a:gd name="T46" fmla="*/ 2554 w 3212"/>
                <a:gd name="T47" fmla="*/ 535 h 647"/>
                <a:gd name="T48" fmla="*/ 2388 w 3212"/>
                <a:gd name="T49" fmla="*/ 574 h 647"/>
                <a:gd name="T50" fmla="*/ 2208 w 3212"/>
                <a:gd name="T51" fmla="*/ 605 h 647"/>
                <a:gd name="T52" fmla="*/ 2016 w 3212"/>
                <a:gd name="T53" fmla="*/ 628 h 647"/>
                <a:gd name="T54" fmla="*/ 1815 w 3212"/>
                <a:gd name="T55" fmla="*/ 642 h 647"/>
                <a:gd name="T56" fmla="*/ 1606 w 3212"/>
                <a:gd name="T57" fmla="*/ 647 h 647"/>
                <a:gd name="T58" fmla="*/ 1397 w 3212"/>
                <a:gd name="T59" fmla="*/ 642 h 647"/>
                <a:gd name="T60" fmla="*/ 1195 w 3212"/>
                <a:gd name="T61" fmla="*/ 628 h 647"/>
                <a:gd name="T62" fmla="*/ 1004 w 3212"/>
                <a:gd name="T63" fmla="*/ 605 h 647"/>
                <a:gd name="T64" fmla="*/ 824 w 3212"/>
                <a:gd name="T65" fmla="*/ 574 h 647"/>
                <a:gd name="T66" fmla="*/ 658 w 3212"/>
                <a:gd name="T67" fmla="*/ 535 h 647"/>
                <a:gd name="T68" fmla="*/ 506 w 3212"/>
                <a:gd name="T69" fmla="*/ 489 h 647"/>
                <a:gd name="T70" fmla="*/ 371 w 3212"/>
                <a:gd name="T71" fmla="*/ 437 h 647"/>
                <a:gd name="T72" fmla="*/ 254 w 3212"/>
                <a:gd name="T73" fmla="*/ 379 h 647"/>
                <a:gd name="T74" fmla="*/ 157 w 3212"/>
                <a:gd name="T75" fmla="*/ 316 h 647"/>
                <a:gd name="T76" fmla="*/ 82 w 3212"/>
                <a:gd name="T77" fmla="*/ 249 h 647"/>
                <a:gd name="T78" fmla="*/ 30 w 3212"/>
                <a:gd name="T79" fmla="*/ 178 h 647"/>
                <a:gd name="T80" fmla="*/ 3 w 3212"/>
                <a:gd name="T81" fmla="*/ 103 h 647"/>
                <a:gd name="T82" fmla="*/ 3 w 3212"/>
                <a:gd name="T83" fmla="*/ 32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12" h="647">
                  <a:moveTo>
                    <a:pt x="11" y="0"/>
                  </a:moveTo>
                  <a:lnTo>
                    <a:pt x="87" y="40"/>
                  </a:lnTo>
                  <a:lnTo>
                    <a:pt x="169" y="78"/>
                  </a:lnTo>
                  <a:lnTo>
                    <a:pt x="256" y="113"/>
                  </a:lnTo>
                  <a:lnTo>
                    <a:pt x="346" y="147"/>
                  </a:lnTo>
                  <a:lnTo>
                    <a:pt x="442" y="178"/>
                  </a:lnTo>
                  <a:lnTo>
                    <a:pt x="543" y="207"/>
                  </a:lnTo>
                  <a:lnTo>
                    <a:pt x="647" y="233"/>
                  </a:lnTo>
                  <a:lnTo>
                    <a:pt x="756" y="257"/>
                  </a:lnTo>
                  <a:lnTo>
                    <a:pt x="869" y="277"/>
                  </a:lnTo>
                  <a:lnTo>
                    <a:pt x="985" y="295"/>
                  </a:lnTo>
                  <a:lnTo>
                    <a:pt x="1103" y="310"/>
                  </a:lnTo>
                  <a:lnTo>
                    <a:pt x="1225" y="322"/>
                  </a:lnTo>
                  <a:lnTo>
                    <a:pt x="1349" y="330"/>
                  </a:lnTo>
                  <a:lnTo>
                    <a:pt x="1477" y="335"/>
                  </a:lnTo>
                  <a:lnTo>
                    <a:pt x="1606" y="337"/>
                  </a:lnTo>
                  <a:lnTo>
                    <a:pt x="1735" y="335"/>
                  </a:lnTo>
                  <a:lnTo>
                    <a:pt x="1862" y="330"/>
                  </a:lnTo>
                  <a:lnTo>
                    <a:pt x="1987" y="322"/>
                  </a:lnTo>
                  <a:lnTo>
                    <a:pt x="2109" y="310"/>
                  </a:lnTo>
                  <a:lnTo>
                    <a:pt x="2228" y="295"/>
                  </a:lnTo>
                  <a:lnTo>
                    <a:pt x="2343" y="277"/>
                  </a:lnTo>
                  <a:lnTo>
                    <a:pt x="2455" y="257"/>
                  </a:lnTo>
                  <a:lnTo>
                    <a:pt x="2564" y="233"/>
                  </a:lnTo>
                  <a:lnTo>
                    <a:pt x="2669" y="207"/>
                  </a:lnTo>
                  <a:lnTo>
                    <a:pt x="2769" y="178"/>
                  </a:lnTo>
                  <a:lnTo>
                    <a:pt x="2865" y="147"/>
                  </a:lnTo>
                  <a:lnTo>
                    <a:pt x="2957" y="113"/>
                  </a:lnTo>
                  <a:lnTo>
                    <a:pt x="3044" y="78"/>
                  </a:lnTo>
                  <a:lnTo>
                    <a:pt x="3125" y="40"/>
                  </a:lnTo>
                  <a:lnTo>
                    <a:pt x="3202" y="0"/>
                  </a:lnTo>
                  <a:lnTo>
                    <a:pt x="3209" y="32"/>
                  </a:lnTo>
                  <a:lnTo>
                    <a:pt x="3212" y="65"/>
                  </a:lnTo>
                  <a:lnTo>
                    <a:pt x="3209" y="103"/>
                  </a:lnTo>
                  <a:lnTo>
                    <a:pt x="3199" y="141"/>
                  </a:lnTo>
                  <a:lnTo>
                    <a:pt x="3182" y="178"/>
                  </a:lnTo>
                  <a:lnTo>
                    <a:pt x="3159" y="214"/>
                  </a:lnTo>
                  <a:lnTo>
                    <a:pt x="3130" y="249"/>
                  </a:lnTo>
                  <a:lnTo>
                    <a:pt x="3096" y="283"/>
                  </a:lnTo>
                  <a:lnTo>
                    <a:pt x="3055" y="316"/>
                  </a:lnTo>
                  <a:lnTo>
                    <a:pt x="3009" y="348"/>
                  </a:lnTo>
                  <a:lnTo>
                    <a:pt x="2958" y="379"/>
                  </a:lnTo>
                  <a:lnTo>
                    <a:pt x="2902" y="409"/>
                  </a:lnTo>
                  <a:lnTo>
                    <a:pt x="2841" y="437"/>
                  </a:lnTo>
                  <a:lnTo>
                    <a:pt x="2775" y="464"/>
                  </a:lnTo>
                  <a:lnTo>
                    <a:pt x="2706" y="489"/>
                  </a:lnTo>
                  <a:lnTo>
                    <a:pt x="2632" y="513"/>
                  </a:lnTo>
                  <a:lnTo>
                    <a:pt x="2554" y="535"/>
                  </a:lnTo>
                  <a:lnTo>
                    <a:pt x="2472" y="555"/>
                  </a:lnTo>
                  <a:lnTo>
                    <a:pt x="2388" y="574"/>
                  </a:lnTo>
                  <a:lnTo>
                    <a:pt x="2299" y="590"/>
                  </a:lnTo>
                  <a:lnTo>
                    <a:pt x="2208" y="605"/>
                  </a:lnTo>
                  <a:lnTo>
                    <a:pt x="2114" y="618"/>
                  </a:lnTo>
                  <a:lnTo>
                    <a:pt x="2016" y="628"/>
                  </a:lnTo>
                  <a:lnTo>
                    <a:pt x="1917" y="636"/>
                  </a:lnTo>
                  <a:lnTo>
                    <a:pt x="1815" y="642"/>
                  </a:lnTo>
                  <a:lnTo>
                    <a:pt x="1712" y="646"/>
                  </a:lnTo>
                  <a:lnTo>
                    <a:pt x="1606" y="647"/>
                  </a:lnTo>
                  <a:lnTo>
                    <a:pt x="1500" y="646"/>
                  </a:lnTo>
                  <a:lnTo>
                    <a:pt x="1397" y="642"/>
                  </a:lnTo>
                  <a:lnTo>
                    <a:pt x="1295" y="636"/>
                  </a:lnTo>
                  <a:lnTo>
                    <a:pt x="1195" y="628"/>
                  </a:lnTo>
                  <a:lnTo>
                    <a:pt x="1098" y="618"/>
                  </a:lnTo>
                  <a:lnTo>
                    <a:pt x="1004" y="605"/>
                  </a:lnTo>
                  <a:lnTo>
                    <a:pt x="912" y="590"/>
                  </a:lnTo>
                  <a:lnTo>
                    <a:pt x="824" y="574"/>
                  </a:lnTo>
                  <a:lnTo>
                    <a:pt x="739" y="555"/>
                  </a:lnTo>
                  <a:lnTo>
                    <a:pt x="658" y="535"/>
                  </a:lnTo>
                  <a:lnTo>
                    <a:pt x="580" y="513"/>
                  </a:lnTo>
                  <a:lnTo>
                    <a:pt x="506" y="489"/>
                  </a:lnTo>
                  <a:lnTo>
                    <a:pt x="436" y="464"/>
                  </a:lnTo>
                  <a:lnTo>
                    <a:pt x="371" y="437"/>
                  </a:lnTo>
                  <a:lnTo>
                    <a:pt x="310" y="409"/>
                  </a:lnTo>
                  <a:lnTo>
                    <a:pt x="254" y="379"/>
                  </a:lnTo>
                  <a:lnTo>
                    <a:pt x="203" y="348"/>
                  </a:lnTo>
                  <a:lnTo>
                    <a:pt x="157" y="316"/>
                  </a:lnTo>
                  <a:lnTo>
                    <a:pt x="116" y="283"/>
                  </a:lnTo>
                  <a:lnTo>
                    <a:pt x="82" y="249"/>
                  </a:lnTo>
                  <a:lnTo>
                    <a:pt x="53" y="214"/>
                  </a:lnTo>
                  <a:lnTo>
                    <a:pt x="30" y="178"/>
                  </a:lnTo>
                  <a:lnTo>
                    <a:pt x="13" y="141"/>
                  </a:lnTo>
                  <a:lnTo>
                    <a:pt x="3" y="103"/>
                  </a:lnTo>
                  <a:lnTo>
                    <a:pt x="0" y="65"/>
                  </a:lnTo>
                  <a:lnTo>
                    <a:pt x="3" y="32"/>
                  </a:lnTo>
                  <a:lnTo>
                    <a:pt x="11" y="0"/>
                  </a:lnTo>
                  <a:close/>
                </a:path>
              </a:pathLst>
            </a:custGeom>
            <a:grpFill/>
            <a:ln w="0">
              <a:noFill/>
              <a:prstDash val="solid"/>
              <a:round/>
              <a:headEnd/>
              <a:tailEnd/>
            </a:ln>
          </p:spPr>
          <p:txBody>
            <a:bodyPr vert="horz" wrap="square" lIns="72574" tIns="36287" rIns="72574" bIns="36287" numCol="1" anchor="t" anchorCtr="0" compatLnSpc="1">
              <a:prstTxWarp prst="textNoShape">
                <a:avLst/>
              </a:prstTxWarp>
            </a:bodyPr>
            <a:lstStyle/>
            <a:p>
              <a:endParaRPr lang="en-US" sz="1429">
                <a:cs typeface="+mn-ea"/>
                <a:sym typeface="+mn-lt"/>
              </a:endParaRPr>
            </a:p>
          </p:txBody>
        </p:sp>
      </p:grpSp>
      <p:grpSp>
        <p:nvGrpSpPr>
          <p:cNvPr id="25" name="Group 54"/>
          <p:cNvGrpSpPr/>
          <p:nvPr/>
        </p:nvGrpSpPr>
        <p:grpSpPr>
          <a:xfrm>
            <a:off x="5993763" y="2804235"/>
            <a:ext cx="240157" cy="237585"/>
            <a:chOff x="2587625" y="4291013"/>
            <a:chExt cx="444500" cy="439738"/>
          </a:xfrm>
          <a:solidFill>
            <a:schemeClr val="bg1"/>
          </a:solidFill>
        </p:grpSpPr>
        <p:sp>
          <p:nvSpPr>
            <p:cNvPr id="26" name="Freeform 290"/>
            <p:cNvSpPr>
              <a:spLocks noEditPoints="1"/>
            </p:cNvSpPr>
            <p:nvPr/>
          </p:nvSpPr>
          <p:spPr bwMode="auto">
            <a:xfrm>
              <a:off x="2790825" y="4491038"/>
              <a:ext cx="241300" cy="239713"/>
            </a:xfrm>
            <a:custGeom>
              <a:avLst/>
              <a:gdLst>
                <a:gd name="T0" fmla="*/ 582 w 1676"/>
                <a:gd name="T1" fmla="*/ 282 h 1813"/>
                <a:gd name="T2" fmla="*/ 453 w 1676"/>
                <a:gd name="T3" fmla="*/ 343 h 1813"/>
                <a:gd name="T4" fmla="*/ 344 w 1676"/>
                <a:gd name="T5" fmla="*/ 449 h 1813"/>
                <a:gd name="T6" fmla="*/ 274 w 1676"/>
                <a:gd name="T7" fmla="*/ 582 h 1813"/>
                <a:gd name="T8" fmla="*/ 246 w 1676"/>
                <a:gd name="T9" fmla="*/ 729 h 1813"/>
                <a:gd name="T10" fmla="*/ 260 w 1676"/>
                <a:gd name="T11" fmla="*/ 878 h 1813"/>
                <a:gd name="T12" fmla="*/ 316 w 1676"/>
                <a:gd name="T13" fmla="*/ 1018 h 1813"/>
                <a:gd name="T14" fmla="*/ 414 w 1676"/>
                <a:gd name="T15" fmla="*/ 1136 h 1813"/>
                <a:gd name="T16" fmla="*/ 538 w 1676"/>
                <a:gd name="T17" fmla="*/ 1212 h 1813"/>
                <a:gd name="T18" fmla="*/ 673 w 1676"/>
                <a:gd name="T19" fmla="*/ 1242 h 1813"/>
                <a:gd name="T20" fmla="*/ 811 w 1676"/>
                <a:gd name="T21" fmla="*/ 1227 h 1813"/>
                <a:gd name="T22" fmla="*/ 941 w 1676"/>
                <a:gd name="T23" fmla="*/ 1166 h 1813"/>
                <a:gd name="T24" fmla="*/ 1049 w 1676"/>
                <a:gd name="T25" fmla="*/ 1061 h 1813"/>
                <a:gd name="T26" fmla="*/ 1119 w 1676"/>
                <a:gd name="T27" fmla="*/ 927 h 1813"/>
                <a:gd name="T28" fmla="*/ 1147 w 1676"/>
                <a:gd name="T29" fmla="*/ 779 h 1813"/>
                <a:gd name="T30" fmla="*/ 1133 w 1676"/>
                <a:gd name="T31" fmla="*/ 630 h 1813"/>
                <a:gd name="T32" fmla="*/ 1077 w 1676"/>
                <a:gd name="T33" fmla="*/ 491 h 1813"/>
                <a:gd name="T34" fmla="*/ 980 w 1676"/>
                <a:gd name="T35" fmla="*/ 374 h 1813"/>
                <a:gd name="T36" fmla="*/ 855 w 1676"/>
                <a:gd name="T37" fmla="*/ 298 h 1813"/>
                <a:gd name="T38" fmla="*/ 720 w 1676"/>
                <a:gd name="T39" fmla="*/ 267 h 1813"/>
                <a:gd name="T40" fmla="*/ 781 w 1676"/>
                <a:gd name="T41" fmla="*/ 5 h 1813"/>
                <a:gd name="T42" fmla="*/ 946 w 1676"/>
                <a:gd name="T43" fmla="*/ 49 h 1813"/>
                <a:gd name="T44" fmla="*/ 1099 w 1676"/>
                <a:gd name="T45" fmla="*/ 137 h 1813"/>
                <a:gd name="T46" fmla="*/ 1230 w 1676"/>
                <a:gd name="T47" fmla="*/ 267 h 1813"/>
                <a:gd name="T48" fmla="*/ 1324 w 1676"/>
                <a:gd name="T49" fmla="*/ 424 h 1813"/>
                <a:gd name="T50" fmla="*/ 1378 w 1676"/>
                <a:gd name="T51" fmla="*/ 596 h 1813"/>
                <a:gd name="T52" fmla="*/ 1393 w 1676"/>
                <a:gd name="T53" fmla="*/ 775 h 1813"/>
                <a:gd name="T54" fmla="*/ 1368 w 1676"/>
                <a:gd name="T55" fmla="*/ 953 h 1813"/>
                <a:gd name="T56" fmla="*/ 1603 w 1676"/>
                <a:gd name="T57" fmla="*/ 1363 h 1813"/>
                <a:gd name="T58" fmla="*/ 1656 w 1676"/>
                <a:gd name="T59" fmla="*/ 1449 h 1813"/>
                <a:gd name="T60" fmla="*/ 1676 w 1676"/>
                <a:gd name="T61" fmla="*/ 1550 h 1813"/>
                <a:gd name="T62" fmla="*/ 1656 w 1676"/>
                <a:gd name="T63" fmla="*/ 1651 h 1813"/>
                <a:gd name="T64" fmla="*/ 1603 w 1676"/>
                <a:gd name="T65" fmla="*/ 1737 h 1813"/>
                <a:gd name="T66" fmla="*/ 1515 w 1676"/>
                <a:gd name="T67" fmla="*/ 1798 h 1813"/>
                <a:gd name="T68" fmla="*/ 1414 w 1676"/>
                <a:gd name="T69" fmla="*/ 1813 h 1813"/>
                <a:gd name="T70" fmla="*/ 1316 w 1676"/>
                <a:gd name="T71" fmla="*/ 1783 h 1813"/>
                <a:gd name="T72" fmla="*/ 986 w 1676"/>
                <a:gd name="T73" fmla="*/ 1441 h 1813"/>
                <a:gd name="T74" fmla="*/ 826 w 1676"/>
                <a:gd name="T75" fmla="*/ 1496 h 1813"/>
                <a:gd name="T76" fmla="*/ 660 w 1676"/>
                <a:gd name="T77" fmla="*/ 1508 h 1813"/>
                <a:gd name="T78" fmla="*/ 496 w 1676"/>
                <a:gd name="T79" fmla="*/ 1477 h 1813"/>
                <a:gd name="T80" fmla="*/ 341 w 1676"/>
                <a:gd name="T81" fmla="*/ 1404 h 1813"/>
                <a:gd name="T82" fmla="*/ 204 w 1676"/>
                <a:gd name="T83" fmla="*/ 1289 h 1813"/>
                <a:gd name="T84" fmla="*/ 95 w 1676"/>
                <a:gd name="T85" fmla="*/ 1137 h 1813"/>
                <a:gd name="T86" fmla="*/ 27 w 1676"/>
                <a:gd name="T87" fmla="*/ 966 h 1813"/>
                <a:gd name="T88" fmla="*/ 0 w 1676"/>
                <a:gd name="T89" fmla="*/ 785 h 1813"/>
                <a:gd name="T90" fmla="*/ 13 w 1676"/>
                <a:gd name="T91" fmla="*/ 602 h 1813"/>
                <a:gd name="T92" fmla="*/ 67 w 1676"/>
                <a:gd name="T93" fmla="*/ 427 h 1813"/>
                <a:gd name="T94" fmla="*/ 162 w 1676"/>
                <a:gd name="T95" fmla="*/ 268 h 1813"/>
                <a:gd name="T96" fmla="*/ 294 w 1676"/>
                <a:gd name="T97" fmla="*/ 137 h 1813"/>
                <a:gd name="T98" fmla="*/ 447 w 1676"/>
                <a:gd name="T99" fmla="*/ 49 h 1813"/>
                <a:gd name="T100" fmla="*/ 612 w 1676"/>
                <a:gd name="T101" fmla="*/ 5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76" h="1813">
                  <a:moveTo>
                    <a:pt x="673" y="267"/>
                  </a:moveTo>
                  <a:lnTo>
                    <a:pt x="627" y="272"/>
                  </a:lnTo>
                  <a:lnTo>
                    <a:pt x="582" y="282"/>
                  </a:lnTo>
                  <a:lnTo>
                    <a:pt x="538" y="298"/>
                  </a:lnTo>
                  <a:lnTo>
                    <a:pt x="495" y="317"/>
                  </a:lnTo>
                  <a:lnTo>
                    <a:pt x="453" y="343"/>
                  </a:lnTo>
                  <a:lnTo>
                    <a:pt x="414" y="374"/>
                  </a:lnTo>
                  <a:lnTo>
                    <a:pt x="377" y="409"/>
                  </a:lnTo>
                  <a:lnTo>
                    <a:pt x="344" y="449"/>
                  </a:lnTo>
                  <a:lnTo>
                    <a:pt x="316" y="491"/>
                  </a:lnTo>
                  <a:lnTo>
                    <a:pt x="293" y="536"/>
                  </a:lnTo>
                  <a:lnTo>
                    <a:pt x="274" y="582"/>
                  </a:lnTo>
                  <a:lnTo>
                    <a:pt x="260" y="630"/>
                  </a:lnTo>
                  <a:lnTo>
                    <a:pt x="251" y="679"/>
                  </a:lnTo>
                  <a:lnTo>
                    <a:pt x="246" y="729"/>
                  </a:lnTo>
                  <a:lnTo>
                    <a:pt x="246" y="779"/>
                  </a:lnTo>
                  <a:lnTo>
                    <a:pt x="251" y="829"/>
                  </a:lnTo>
                  <a:lnTo>
                    <a:pt x="260" y="878"/>
                  </a:lnTo>
                  <a:lnTo>
                    <a:pt x="274" y="927"/>
                  </a:lnTo>
                  <a:lnTo>
                    <a:pt x="293" y="974"/>
                  </a:lnTo>
                  <a:lnTo>
                    <a:pt x="316" y="1018"/>
                  </a:lnTo>
                  <a:lnTo>
                    <a:pt x="344" y="1061"/>
                  </a:lnTo>
                  <a:lnTo>
                    <a:pt x="377" y="1100"/>
                  </a:lnTo>
                  <a:lnTo>
                    <a:pt x="414" y="1136"/>
                  </a:lnTo>
                  <a:lnTo>
                    <a:pt x="453" y="1166"/>
                  </a:lnTo>
                  <a:lnTo>
                    <a:pt x="495" y="1191"/>
                  </a:lnTo>
                  <a:lnTo>
                    <a:pt x="538" y="1212"/>
                  </a:lnTo>
                  <a:lnTo>
                    <a:pt x="582" y="1227"/>
                  </a:lnTo>
                  <a:lnTo>
                    <a:pt x="627" y="1237"/>
                  </a:lnTo>
                  <a:lnTo>
                    <a:pt x="673" y="1242"/>
                  </a:lnTo>
                  <a:lnTo>
                    <a:pt x="720" y="1242"/>
                  </a:lnTo>
                  <a:lnTo>
                    <a:pt x="766" y="1237"/>
                  </a:lnTo>
                  <a:lnTo>
                    <a:pt x="811" y="1227"/>
                  </a:lnTo>
                  <a:lnTo>
                    <a:pt x="855" y="1212"/>
                  </a:lnTo>
                  <a:lnTo>
                    <a:pt x="898" y="1191"/>
                  </a:lnTo>
                  <a:lnTo>
                    <a:pt x="941" y="1166"/>
                  </a:lnTo>
                  <a:lnTo>
                    <a:pt x="980" y="1136"/>
                  </a:lnTo>
                  <a:lnTo>
                    <a:pt x="1016" y="1100"/>
                  </a:lnTo>
                  <a:lnTo>
                    <a:pt x="1049" y="1061"/>
                  </a:lnTo>
                  <a:lnTo>
                    <a:pt x="1077" y="1018"/>
                  </a:lnTo>
                  <a:lnTo>
                    <a:pt x="1100" y="974"/>
                  </a:lnTo>
                  <a:lnTo>
                    <a:pt x="1119" y="927"/>
                  </a:lnTo>
                  <a:lnTo>
                    <a:pt x="1133" y="878"/>
                  </a:lnTo>
                  <a:lnTo>
                    <a:pt x="1142" y="829"/>
                  </a:lnTo>
                  <a:lnTo>
                    <a:pt x="1147" y="779"/>
                  </a:lnTo>
                  <a:lnTo>
                    <a:pt x="1147" y="729"/>
                  </a:lnTo>
                  <a:lnTo>
                    <a:pt x="1142" y="679"/>
                  </a:lnTo>
                  <a:lnTo>
                    <a:pt x="1133" y="630"/>
                  </a:lnTo>
                  <a:lnTo>
                    <a:pt x="1119" y="582"/>
                  </a:lnTo>
                  <a:lnTo>
                    <a:pt x="1100" y="536"/>
                  </a:lnTo>
                  <a:lnTo>
                    <a:pt x="1077" y="491"/>
                  </a:lnTo>
                  <a:lnTo>
                    <a:pt x="1049" y="449"/>
                  </a:lnTo>
                  <a:lnTo>
                    <a:pt x="1016" y="409"/>
                  </a:lnTo>
                  <a:lnTo>
                    <a:pt x="980" y="374"/>
                  </a:lnTo>
                  <a:lnTo>
                    <a:pt x="941" y="343"/>
                  </a:lnTo>
                  <a:lnTo>
                    <a:pt x="898" y="317"/>
                  </a:lnTo>
                  <a:lnTo>
                    <a:pt x="855" y="298"/>
                  </a:lnTo>
                  <a:lnTo>
                    <a:pt x="811" y="282"/>
                  </a:lnTo>
                  <a:lnTo>
                    <a:pt x="766" y="272"/>
                  </a:lnTo>
                  <a:lnTo>
                    <a:pt x="720" y="267"/>
                  </a:lnTo>
                  <a:lnTo>
                    <a:pt x="673" y="267"/>
                  </a:lnTo>
                  <a:close/>
                  <a:moveTo>
                    <a:pt x="725" y="0"/>
                  </a:moveTo>
                  <a:lnTo>
                    <a:pt x="781" y="5"/>
                  </a:lnTo>
                  <a:lnTo>
                    <a:pt x="837" y="15"/>
                  </a:lnTo>
                  <a:lnTo>
                    <a:pt x="892" y="29"/>
                  </a:lnTo>
                  <a:lnTo>
                    <a:pt x="946" y="49"/>
                  </a:lnTo>
                  <a:lnTo>
                    <a:pt x="999" y="74"/>
                  </a:lnTo>
                  <a:lnTo>
                    <a:pt x="1050" y="103"/>
                  </a:lnTo>
                  <a:lnTo>
                    <a:pt x="1099" y="137"/>
                  </a:lnTo>
                  <a:lnTo>
                    <a:pt x="1145" y="176"/>
                  </a:lnTo>
                  <a:lnTo>
                    <a:pt x="1190" y="219"/>
                  </a:lnTo>
                  <a:lnTo>
                    <a:pt x="1230" y="267"/>
                  </a:lnTo>
                  <a:lnTo>
                    <a:pt x="1266" y="317"/>
                  </a:lnTo>
                  <a:lnTo>
                    <a:pt x="1297" y="369"/>
                  </a:lnTo>
                  <a:lnTo>
                    <a:pt x="1324" y="424"/>
                  </a:lnTo>
                  <a:lnTo>
                    <a:pt x="1346" y="479"/>
                  </a:lnTo>
                  <a:lnTo>
                    <a:pt x="1364" y="537"/>
                  </a:lnTo>
                  <a:lnTo>
                    <a:pt x="1378" y="596"/>
                  </a:lnTo>
                  <a:lnTo>
                    <a:pt x="1387" y="655"/>
                  </a:lnTo>
                  <a:lnTo>
                    <a:pt x="1392" y="715"/>
                  </a:lnTo>
                  <a:lnTo>
                    <a:pt x="1393" y="775"/>
                  </a:lnTo>
                  <a:lnTo>
                    <a:pt x="1389" y="835"/>
                  </a:lnTo>
                  <a:lnTo>
                    <a:pt x="1381" y="895"/>
                  </a:lnTo>
                  <a:lnTo>
                    <a:pt x="1368" y="953"/>
                  </a:lnTo>
                  <a:lnTo>
                    <a:pt x="1351" y="1011"/>
                  </a:lnTo>
                  <a:lnTo>
                    <a:pt x="1330" y="1067"/>
                  </a:lnTo>
                  <a:lnTo>
                    <a:pt x="1603" y="1363"/>
                  </a:lnTo>
                  <a:lnTo>
                    <a:pt x="1625" y="1389"/>
                  </a:lnTo>
                  <a:lnTo>
                    <a:pt x="1642" y="1419"/>
                  </a:lnTo>
                  <a:lnTo>
                    <a:pt x="1656" y="1449"/>
                  </a:lnTo>
                  <a:lnTo>
                    <a:pt x="1668" y="1482"/>
                  </a:lnTo>
                  <a:lnTo>
                    <a:pt x="1674" y="1515"/>
                  </a:lnTo>
                  <a:lnTo>
                    <a:pt x="1676" y="1550"/>
                  </a:lnTo>
                  <a:lnTo>
                    <a:pt x="1674" y="1585"/>
                  </a:lnTo>
                  <a:lnTo>
                    <a:pt x="1668" y="1619"/>
                  </a:lnTo>
                  <a:lnTo>
                    <a:pt x="1656" y="1651"/>
                  </a:lnTo>
                  <a:lnTo>
                    <a:pt x="1642" y="1682"/>
                  </a:lnTo>
                  <a:lnTo>
                    <a:pt x="1625" y="1711"/>
                  </a:lnTo>
                  <a:lnTo>
                    <a:pt x="1603" y="1737"/>
                  </a:lnTo>
                  <a:lnTo>
                    <a:pt x="1576" y="1762"/>
                  </a:lnTo>
                  <a:lnTo>
                    <a:pt x="1547" y="1783"/>
                  </a:lnTo>
                  <a:lnTo>
                    <a:pt x="1515" y="1798"/>
                  </a:lnTo>
                  <a:lnTo>
                    <a:pt x="1482" y="1809"/>
                  </a:lnTo>
                  <a:lnTo>
                    <a:pt x="1449" y="1813"/>
                  </a:lnTo>
                  <a:lnTo>
                    <a:pt x="1414" y="1813"/>
                  </a:lnTo>
                  <a:lnTo>
                    <a:pt x="1380" y="1809"/>
                  </a:lnTo>
                  <a:lnTo>
                    <a:pt x="1347" y="1798"/>
                  </a:lnTo>
                  <a:lnTo>
                    <a:pt x="1316" y="1783"/>
                  </a:lnTo>
                  <a:lnTo>
                    <a:pt x="1286" y="1762"/>
                  </a:lnTo>
                  <a:lnTo>
                    <a:pt x="1259" y="1737"/>
                  </a:lnTo>
                  <a:lnTo>
                    <a:pt x="986" y="1441"/>
                  </a:lnTo>
                  <a:lnTo>
                    <a:pt x="934" y="1464"/>
                  </a:lnTo>
                  <a:lnTo>
                    <a:pt x="880" y="1483"/>
                  </a:lnTo>
                  <a:lnTo>
                    <a:pt x="826" y="1496"/>
                  </a:lnTo>
                  <a:lnTo>
                    <a:pt x="771" y="1504"/>
                  </a:lnTo>
                  <a:lnTo>
                    <a:pt x="716" y="1509"/>
                  </a:lnTo>
                  <a:lnTo>
                    <a:pt x="660" y="1508"/>
                  </a:lnTo>
                  <a:lnTo>
                    <a:pt x="605" y="1503"/>
                  </a:lnTo>
                  <a:lnTo>
                    <a:pt x="550" y="1493"/>
                  </a:lnTo>
                  <a:lnTo>
                    <a:pt x="496" y="1477"/>
                  </a:lnTo>
                  <a:lnTo>
                    <a:pt x="443" y="1458"/>
                  </a:lnTo>
                  <a:lnTo>
                    <a:pt x="391" y="1434"/>
                  </a:lnTo>
                  <a:lnTo>
                    <a:pt x="341" y="1404"/>
                  </a:lnTo>
                  <a:lnTo>
                    <a:pt x="293" y="1371"/>
                  </a:lnTo>
                  <a:lnTo>
                    <a:pt x="247" y="1332"/>
                  </a:lnTo>
                  <a:lnTo>
                    <a:pt x="204" y="1289"/>
                  </a:lnTo>
                  <a:lnTo>
                    <a:pt x="162" y="1240"/>
                  </a:lnTo>
                  <a:lnTo>
                    <a:pt x="126" y="1190"/>
                  </a:lnTo>
                  <a:lnTo>
                    <a:pt x="95" y="1137"/>
                  </a:lnTo>
                  <a:lnTo>
                    <a:pt x="68" y="1082"/>
                  </a:lnTo>
                  <a:lnTo>
                    <a:pt x="45" y="1024"/>
                  </a:lnTo>
                  <a:lnTo>
                    <a:pt x="27" y="966"/>
                  </a:lnTo>
                  <a:lnTo>
                    <a:pt x="13" y="906"/>
                  </a:lnTo>
                  <a:lnTo>
                    <a:pt x="4" y="846"/>
                  </a:lnTo>
                  <a:lnTo>
                    <a:pt x="0" y="785"/>
                  </a:lnTo>
                  <a:lnTo>
                    <a:pt x="0" y="724"/>
                  </a:lnTo>
                  <a:lnTo>
                    <a:pt x="4" y="663"/>
                  </a:lnTo>
                  <a:lnTo>
                    <a:pt x="13" y="602"/>
                  </a:lnTo>
                  <a:lnTo>
                    <a:pt x="27" y="543"/>
                  </a:lnTo>
                  <a:lnTo>
                    <a:pt x="45" y="485"/>
                  </a:lnTo>
                  <a:lnTo>
                    <a:pt x="67" y="427"/>
                  </a:lnTo>
                  <a:lnTo>
                    <a:pt x="94" y="373"/>
                  </a:lnTo>
                  <a:lnTo>
                    <a:pt x="126" y="319"/>
                  </a:lnTo>
                  <a:lnTo>
                    <a:pt x="162" y="268"/>
                  </a:lnTo>
                  <a:lnTo>
                    <a:pt x="203" y="220"/>
                  </a:lnTo>
                  <a:lnTo>
                    <a:pt x="247" y="176"/>
                  </a:lnTo>
                  <a:lnTo>
                    <a:pt x="294" y="137"/>
                  </a:lnTo>
                  <a:lnTo>
                    <a:pt x="343" y="103"/>
                  </a:lnTo>
                  <a:lnTo>
                    <a:pt x="394" y="74"/>
                  </a:lnTo>
                  <a:lnTo>
                    <a:pt x="447" y="49"/>
                  </a:lnTo>
                  <a:lnTo>
                    <a:pt x="501" y="29"/>
                  </a:lnTo>
                  <a:lnTo>
                    <a:pt x="556" y="15"/>
                  </a:lnTo>
                  <a:lnTo>
                    <a:pt x="612" y="5"/>
                  </a:lnTo>
                  <a:lnTo>
                    <a:pt x="668" y="0"/>
                  </a:lnTo>
                  <a:lnTo>
                    <a:pt x="725" y="0"/>
                  </a:lnTo>
                  <a:close/>
                </a:path>
              </a:pathLst>
            </a:custGeom>
            <a:grpFill/>
            <a:ln w="0">
              <a:noFill/>
              <a:prstDash val="solid"/>
              <a:round/>
              <a:headEnd/>
              <a:tailEnd/>
            </a:ln>
          </p:spPr>
          <p:txBody>
            <a:bodyPr vert="horz" wrap="square" lIns="72574" tIns="36287" rIns="72574" bIns="36287" numCol="1" anchor="t" anchorCtr="0" compatLnSpc="1">
              <a:prstTxWarp prst="textNoShape">
                <a:avLst/>
              </a:prstTxWarp>
            </a:bodyPr>
            <a:lstStyle/>
            <a:p>
              <a:endParaRPr lang="en-US" sz="1429">
                <a:cs typeface="+mn-ea"/>
                <a:sym typeface="+mn-lt"/>
              </a:endParaRPr>
            </a:p>
          </p:txBody>
        </p:sp>
        <p:sp>
          <p:nvSpPr>
            <p:cNvPr id="27" name="Freeform 291"/>
            <p:cNvSpPr>
              <a:spLocks/>
            </p:cNvSpPr>
            <p:nvPr/>
          </p:nvSpPr>
          <p:spPr bwMode="auto">
            <a:xfrm>
              <a:off x="2811463" y="4335463"/>
              <a:ext cx="217488" cy="274638"/>
            </a:xfrm>
            <a:custGeom>
              <a:avLst/>
              <a:gdLst>
                <a:gd name="T0" fmla="*/ 459 w 1508"/>
                <a:gd name="T1" fmla="*/ 30 h 2083"/>
                <a:gd name="T2" fmla="*/ 619 w 1508"/>
                <a:gd name="T3" fmla="*/ 254 h 2083"/>
                <a:gd name="T4" fmla="*/ 841 w 1508"/>
                <a:gd name="T5" fmla="*/ 542 h 2083"/>
                <a:gd name="T6" fmla="*/ 960 w 1508"/>
                <a:gd name="T7" fmla="*/ 441 h 2083"/>
                <a:gd name="T8" fmla="*/ 1249 w 1508"/>
                <a:gd name="T9" fmla="*/ 400 h 2083"/>
                <a:gd name="T10" fmla="*/ 1340 w 1508"/>
                <a:gd name="T11" fmla="*/ 564 h 2083"/>
                <a:gd name="T12" fmla="*/ 1411 w 1508"/>
                <a:gd name="T13" fmla="*/ 741 h 2083"/>
                <a:gd name="T14" fmla="*/ 1464 w 1508"/>
                <a:gd name="T15" fmla="*/ 927 h 2083"/>
                <a:gd name="T16" fmla="*/ 1497 w 1508"/>
                <a:gd name="T17" fmla="*/ 1121 h 2083"/>
                <a:gd name="T18" fmla="*/ 1508 w 1508"/>
                <a:gd name="T19" fmla="*/ 1322 h 2083"/>
                <a:gd name="T20" fmla="*/ 1497 w 1508"/>
                <a:gd name="T21" fmla="*/ 1526 h 2083"/>
                <a:gd name="T22" fmla="*/ 1463 w 1508"/>
                <a:gd name="T23" fmla="*/ 1720 h 2083"/>
                <a:gd name="T24" fmla="*/ 1409 w 1508"/>
                <a:gd name="T25" fmla="*/ 1907 h 2083"/>
                <a:gd name="T26" fmla="*/ 1337 w 1508"/>
                <a:gd name="T27" fmla="*/ 2083 h 2083"/>
                <a:gd name="T28" fmla="*/ 1349 w 1508"/>
                <a:gd name="T29" fmla="*/ 1945 h 2083"/>
                <a:gd name="T30" fmla="*/ 1341 w 1508"/>
                <a:gd name="T31" fmla="*/ 1808 h 2083"/>
                <a:gd name="T32" fmla="*/ 1313 w 1508"/>
                <a:gd name="T33" fmla="*/ 1675 h 2083"/>
                <a:gd name="T34" fmla="*/ 1266 w 1508"/>
                <a:gd name="T35" fmla="*/ 1547 h 2083"/>
                <a:gd name="T36" fmla="*/ 1201 w 1508"/>
                <a:gd name="T37" fmla="*/ 1429 h 2083"/>
                <a:gd name="T38" fmla="*/ 1117 w 1508"/>
                <a:gd name="T39" fmla="*/ 1321 h 2083"/>
                <a:gd name="T40" fmla="*/ 1021 w 1508"/>
                <a:gd name="T41" fmla="*/ 1233 h 2083"/>
                <a:gd name="T42" fmla="*/ 915 w 1508"/>
                <a:gd name="T43" fmla="*/ 1162 h 2083"/>
                <a:gd name="T44" fmla="*/ 801 w 1508"/>
                <a:gd name="T45" fmla="*/ 1111 h 2083"/>
                <a:gd name="T46" fmla="*/ 680 w 1508"/>
                <a:gd name="T47" fmla="*/ 1080 h 2083"/>
                <a:gd name="T48" fmla="*/ 554 w 1508"/>
                <a:gd name="T49" fmla="*/ 1069 h 2083"/>
                <a:gd name="T50" fmla="*/ 416 w 1508"/>
                <a:gd name="T51" fmla="*/ 1082 h 2083"/>
                <a:gd name="T52" fmla="*/ 283 w 1508"/>
                <a:gd name="T53" fmla="*/ 1120 h 2083"/>
                <a:gd name="T54" fmla="*/ 160 w 1508"/>
                <a:gd name="T55" fmla="*/ 1182 h 2083"/>
                <a:gd name="T56" fmla="*/ 591 w 1508"/>
                <a:gd name="T57" fmla="*/ 812 h 2083"/>
                <a:gd name="T58" fmla="*/ 751 w 1508"/>
                <a:gd name="T59" fmla="*/ 755 h 2083"/>
                <a:gd name="T60" fmla="*/ 500 w 1508"/>
                <a:gd name="T61" fmla="*/ 407 h 2083"/>
                <a:gd name="T62" fmla="*/ 338 w 1508"/>
                <a:gd name="T63" fmla="*/ 367 h 2083"/>
                <a:gd name="T64" fmla="*/ 175 w 1508"/>
                <a:gd name="T65" fmla="*/ 519 h 2083"/>
                <a:gd name="T66" fmla="*/ 0 w 1508"/>
                <a:gd name="T67" fmla="*/ 375 h 2083"/>
                <a:gd name="T68" fmla="*/ 166 w 1508"/>
                <a:gd name="T69" fmla="*/ 151 h 2083"/>
                <a:gd name="T70" fmla="*/ 287 w 1508"/>
                <a:gd name="T71" fmla="*/ 289 h 2083"/>
                <a:gd name="T72" fmla="*/ 445 w 1508"/>
                <a:gd name="T73" fmla="*/ 351 h 2083"/>
                <a:gd name="T74" fmla="*/ 453 w 1508"/>
                <a:gd name="T75" fmla="*/ 220 h 2083"/>
                <a:gd name="T76" fmla="*/ 316 w 1508"/>
                <a:gd name="T77" fmla="*/ 0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08" h="2083">
                  <a:moveTo>
                    <a:pt x="316" y="0"/>
                  </a:moveTo>
                  <a:lnTo>
                    <a:pt x="459" y="30"/>
                  </a:lnTo>
                  <a:lnTo>
                    <a:pt x="582" y="149"/>
                  </a:lnTo>
                  <a:lnTo>
                    <a:pt x="619" y="254"/>
                  </a:lnTo>
                  <a:lnTo>
                    <a:pt x="647" y="352"/>
                  </a:lnTo>
                  <a:lnTo>
                    <a:pt x="841" y="542"/>
                  </a:lnTo>
                  <a:lnTo>
                    <a:pt x="891" y="559"/>
                  </a:lnTo>
                  <a:lnTo>
                    <a:pt x="960" y="441"/>
                  </a:lnTo>
                  <a:lnTo>
                    <a:pt x="1204" y="417"/>
                  </a:lnTo>
                  <a:lnTo>
                    <a:pt x="1249" y="400"/>
                  </a:lnTo>
                  <a:lnTo>
                    <a:pt x="1297" y="481"/>
                  </a:lnTo>
                  <a:lnTo>
                    <a:pt x="1340" y="564"/>
                  </a:lnTo>
                  <a:lnTo>
                    <a:pt x="1378" y="651"/>
                  </a:lnTo>
                  <a:lnTo>
                    <a:pt x="1411" y="741"/>
                  </a:lnTo>
                  <a:lnTo>
                    <a:pt x="1440" y="832"/>
                  </a:lnTo>
                  <a:lnTo>
                    <a:pt x="1464" y="927"/>
                  </a:lnTo>
                  <a:lnTo>
                    <a:pt x="1483" y="1022"/>
                  </a:lnTo>
                  <a:lnTo>
                    <a:pt x="1497" y="1121"/>
                  </a:lnTo>
                  <a:lnTo>
                    <a:pt x="1505" y="1221"/>
                  </a:lnTo>
                  <a:lnTo>
                    <a:pt x="1508" y="1322"/>
                  </a:lnTo>
                  <a:lnTo>
                    <a:pt x="1505" y="1425"/>
                  </a:lnTo>
                  <a:lnTo>
                    <a:pt x="1497" y="1526"/>
                  </a:lnTo>
                  <a:lnTo>
                    <a:pt x="1483" y="1623"/>
                  </a:lnTo>
                  <a:lnTo>
                    <a:pt x="1463" y="1720"/>
                  </a:lnTo>
                  <a:lnTo>
                    <a:pt x="1439" y="1815"/>
                  </a:lnTo>
                  <a:lnTo>
                    <a:pt x="1409" y="1907"/>
                  </a:lnTo>
                  <a:lnTo>
                    <a:pt x="1375" y="1996"/>
                  </a:lnTo>
                  <a:lnTo>
                    <a:pt x="1337" y="2083"/>
                  </a:lnTo>
                  <a:lnTo>
                    <a:pt x="1345" y="2015"/>
                  </a:lnTo>
                  <a:lnTo>
                    <a:pt x="1349" y="1945"/>
                  </a:lnTo>
                  <a:lnTo>
                    <a:pt x="1347" y="1877"/>
                  </a:lnTo>
                  <a:lnTo>
                    <a:pt x="1341" y="1808"/>
                  </a:lnTo>
                  <a:lnTo>
                    <a:pt x="1329" y="1741"/>
                  </a:lnTo>
                  <a:lnTo>
                    <a:pt x="1313" y="1675"/>
                  </a:lnTo>
                  <a:lnTo>
                    <a:pt x="1293" y="1610"/>
                  </a:lnTo>
                  <a:lnTo>
                    <a:pt x="1266" y="1547"/>
                  </a:lnTo>
                  <a:lnTo>
                    <a:pt x="1236" y="1486"/>
                  </a:lnTo>
                  <a:lnTo>
                    <a:pt x="1201" y="1429"/>
                  </a:lnTo>
                  <a:lnTo>
                    <a:pt x="1161" y="1373"/>
                  </a:lnTo>
                  <a:lnTo>
                    <a:pt x="1117" y="1321"/>
                  </a:lnTo>
                  <a:lnTo>
                    <a:pt x="1071" y="1276"/>
                  </a:lnTo>
                  <a:lnTo>
                    <a:pt x="1021" y="1233"/>
                  </a:lnTo>
                  <a:lnTo>
                    <a:pt x="969" y="1195"/>
                  </a:lnTo>
                  <a:lnTo>
                    <a:pt x="915" y="1162"/>
                  </a:lnTo>
                  <a:lnTo>
                    <a:pt x="859" y="1134"/>
                  </a:lnTo>
                  <a:lnTo>
                    <a:pt x="801" y="1111"/>
                  </a:lnTo>
                  <a:lnTo>
                    <a:pt x="741" y="1093"/>
                  </a:lnTo>
                  <a:lnTo>
                    <a:pt x="680" y="1080"/>
                  </a:lnTo>
                  <a:lnTo>
                    <a:pt x="617" y="1072"/>
                  </a:lnTo>
                  <a:lnTo>
                    <a:pt x="554" y="1069"/>
                  </a:lnTo>
                  <a:lnTo>
                    <a:pt x="484" y="1072"/>
                  </a:lnTo>
                  <a:lnTo>
                    <a:pt x="416" y="1082"/>
                  </a:lnTo>
                  <a:lnTo>
                    <a:pt x="349" y="1098"/>
                  </a:lnTo>
                  <a:lnTo>
                    <a:pt x="283" y="1120"/>
                  </a:lnTo>
                  <a:lnTo>
                    <a:pt x="220" y="1148"/>
                  </a:lnTo>
                  <a:lnTo>
                    <a:pt x="160" y="1182"/>
                  </a:lnTo>
                  <a:lnTo>
                    <a:pt x="338" y="952"/>
                  </a:lnTo>
                  <a:lnTo>
                    <a:pt x="591" y="812"/>
                  </a:lnTo>
                  <a:lnTo>
                    <a:pt x="738" y="833"/>
                  </a:lnTo>
                  <a:lnTo>
                    <a:pt x="751" y="755"/>
                  </a:lnTo>
                  <a:lnTo>
                    <a:pt x="570" y="556"/>
                  </a:lnTo>
                  <a:lnTo>
                    <a:pt x="500" y="407"/>
                  </a:lnTo>
                  <a:lnTo>
                    <a:pt x="400" y="407"/>
                  </a:lnTo>
                  <a:lnTo>
                    <a:pt x="338" y="367"/>
                  </a:lnTo>
                  <a:lnTo>
                    <a:pt x="203" y="345"/>
                  </a:lnTo>
                  <a:lnTo>
                    <a:pt x="175" y="519"/>
                  </a:lnTo>
                  <a:lnTo>
                    <a:pt x="12" y="484"/>
                  </a:lnTo>
                  <a:lnTo>
                    <a:pt x="0" y="375"/>
                  </a:lnTo>
                  <a:lnTo>
                    <a:pt x="125" y="345"/>
                  </a:lnTo>
                  <a:lnTo>
                    <a:pt x="166" y="151"/>
                  </a:lnTo>
                  <a:lnTo>
                    <a:pt x="291" y="207"/>
                  </a:lnTo>
                  <a:lnTo>
                    <a:pt x="287" y="289"/>
                  </a:lnTo>
                  <a:lnTo>
                    <a:pt x="382" y="332"/>
                  </a:lnTo>
                  <a:lnTo>
                    <a:pt x="445" y="351"/>
                  </a:lnTo>
                  <a:lnTo>
                    <a:pt x="522" y="308"/>
                  </a:lnTo>
                  <a:lnTo>
                    <a:pt x="453" y="220"/>
                  </a:lnTo>
                  <a:lnTo>
                    <a:pt x="313" y="71"/>
                  </a:lnTo>
                  <a:lnTo>
                    <a:pt x="316" y="0"/>
                  </a:lnTo>
                  <a:close/>
                </a:path>
              </a:pathLst>
            </a:custGeom>
            <a:grpFill/>
            <a:ln w="0">
              <a:noFill/>
              <a:prstDash val="solid"/>
              <a:round/>
              <a:headEnd/>
              <a:tailEnd/>
            </a:ln>
          </p:spPr>
          <p:txBody>
            <a:bodyPr vert="horz" wrap="square" lIns="72574" tIns="36287" rIns="72574" bIns="36287" numCol="1" anchor="t" anchorCtr="0" compatLnSpc="1">
              <a:prstTxWarp prst="textNoShape">
                <a:avLst/>
              </a:prstTxWarp>
            </a:bodyPr>
            <a:lstStyle/>
            <a:p>
              <a:endParaRPr lang="en-US" sz="1429">
                <a:cs typeface="+mn-ea"/>
                <a:sym typeface="+mn-lt"/>
              </a:endParaRPr>
            </a:p>
          </p:txBody>
        </p:sp>
        <p:sp>
          <p:nvSpPr>
            <p:cNvPr id="28" name="Freeform 292"/>
            <p:cNvSpPr>
              <a:spLocks/>
            </p:cNvSpPr>
            <p:nvPr/>
          </p:nvSpPr>
          <p:spPr bwMode="auto">
            <a:xfrm>
              <a:off x="2786063" y="4497388"/>
              <a:ext cx="30163" cy="26988"/>
            </a:xfrm>
            <a:custGeom>
              <a:avLst/>
              <a:gdLst>
                <a:gd name="T0" fmla="*/ 118 w 208"/>
                <a:gd name="T1" fmla="*/ 0 h 197"/>
                <a:gd name="T2" fmla="*/ 208 w 208"/>
                <a:gd name="T3" fmla="*/ 45 h 197"/>
                <a:gd name="T4" fmla="*/ 186 w 208"/>
                <a:gd name="T5" fmla="*/ 66 h 197"/>
                <a:gd name="T6" fmla="*/ 165 w 208"/>
                <a:gd name="T7" fmla="*/ 89 h 197"/>
                <a:gd name="T8" fmla="*/ 147 w 208"/>
                <a:gd name="T9" fmla="*/ 109 h 197"/>
                <a:gd name="T10" fmla="*/ 130 w 208"/>
                <a:gd name="T11" fmla="*/ 131 h 197"/>
                <a:gd name="T12" fmla="*/ 81 w 208"/>
                <a:gd name="T13" fmla="*/ 132 h 197"/>
                <a:gd name="T14" fmla="*/ 29 w 208"/>
                <a:gd name="T15" fmla="*/ 197 h 197"/>
                <a:gd name="T16" fmla="*/ 0 w 208"/>
                <a:gd name="T17" fmla="*/ 61 h 197"/>
                <a:gd name="T18" fmla="*/ 118 w 208"/>
                <a:gd name="T1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97">
                  <a:moveTo>
                    <a:pt x="118" y="0"/>
                  </a:moveTo>
                  <a:lnTo>
                    <a:pt x="208" y="45"/>
                  </a:lnTo>
                  <a:lnTo>
                    <a:pt x="186" y="66"/>
                  </a:lnTo>
                  <a:lnTo>
                    <a:pt x="165" y="89"/>
                  </a:lnTo>
                  <a:lnTo>
                    <a:pt x="147" y="109"/>
                  </a:lnTo>
                  <a:lnTo>
                    <a:pt x="130" y="131"/>
                  </a:lnTo>
                  <a:lnTo>
                    <a:pt x="81" y="132"/>
                  </a:lnTo>
                  <a:lnTo>
                    <a:pt x="29" y="197"/>
                  </a:lnTo>
                  <a:lnTo>
                    <a:pt x="0" y="61"/>
                  </a:lnTo>
                  <a:lnTo>
                    <a:pt x="118" y="0"/>
                  </a:lnTo>
                  <a:close/>
                </a:path>
              </a:pathLst>
            </a:custGeom>
            <a:grpFill/>
            <a:ln w="0">
              <a:noFill/>
              <a:prstDash val="solid"/>
              <a:round/>
              <a:headEnd/>
              <a:tailEnd/>
            </a:ln>
          </p:spPr>
          <p:txBody>
            <a:bodyPr vert="horz" wrap="square" lIns="72574" tIns="36287" rIns="72574" bIns="36287" numCol="1" anchor="t" anchorCtr="0" compatLnSpc="1">
              <a:prstTxWarp prst="textNoShape">
                <a:avLst/>
              </a:prstTxWarp>
            </a:bodyPr>
            <a:lstStyle/>
            <a:p>
              <a:endParaRPr lang="en-US" sz="1429">
                <a:cs typeface="+mn-ea"/>
                <a:sym typeface="+mn-lt"/>
              </a:endParaRPr>
            </a:p>
          </p:txBody>
        </p:sp>
        <p:sp>
          <p:nvSpPr>
            <p:cNvPr id="29" name="Freeform 293"/>
            <p:cNvSpPr>
              <a:spLocks/>
            </p:cNvSpPr>
            <p:nvPr/>
          </p:nvSpPr>
          <p:spPr bwMode="auto">
            <a:xfrm>
              <a:off x="2860675" y="4702175"/>
              <a:ext cx="52388" cy="20638"/>
            </a:xfrm>
            <a:custGeom>
              <a:avLst/>
              <a:gdLst>
                <a:gd name="T0" fmla="*/ 368 w 368"/>
                <a:gd name="T1" fmla="*/ 0 h 153"/>
                <a:gd name="T2" fmla="*/ 298 w 368"/>
                <a:gd name="T3" fmla="*/ 38 h 153"/>
                <a:gd name="T4" fmla="*/ 227 w 368"/>
                <a:gd name="T5" fmla="*/ 73 h 153"/>
                <a:gd name="T6" fmla="*/ 152 w 368"/>
                <a:gd name="T7" fmla="*/ 105 h 153"/>
                <a:gd name="T8" fmla="*/ 77 w 368"/>
                <a:gd name="T9" fmla="*/ 131 h 153"/>
                <a:gd name="T10" fmla="*/ 0 w 368"/>
                <a:gd name="T11" fmla="*/ 153 h 153"/>
                <a:gd name="T12" fmla="*/ 28 w 368"/>
                <a:gd name="T13" fmla="*/ 44 h 153"/>
                <a:gd name="T14" fmla="*/ 83 w 368"/>
                <a:gd name="T15" fmla="*/ 5 h 153"/>
                <a:gd name="T16" fmla="*/ 148 w 368"/>
                <a:gd name="T17" fmla="*/ 13 h 153"/>
                <a:gd name="T18" fmla="*/ 215 w 368"/>
                <a:gd name="T19" fmla="*/ 16 h 153"/>
                <a:gd name="T20" fmla="*/ 266 w 368"/>
                <a:gd name="T21" fmla="*/ 14 h 153"/>
                <a:gd name="T22" fmla="*/ 317 w 368"/>
                <a:gd name="T23" fmla="*/ 9 h 153"/>
                <a:gd name="T24" fmla="*/ 368 w 368"/>
                <a:gd name="T25"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8" h="153">
                  <a:moveTo>
                    <a:pt x="368" y="0"/>
                  </a:moveTo>
                  <a:lnTo>
                    <a:pt x="298" y="38"/>
                  </a:lnTo>
                  <a:lnTo>
                    <a:pt x="227" y="73"/>
                  </a:lnTo>
                  <a:lnTo>
                    <a:pt x="152" y="105"/>
                  </a:lnTo>
                  <a:lnTo>
                    <a:pt x="77" y="131"/>
                  </a:lnTo>
                  <a:lnTo>
                    <a:pt x="0" y="153"/>
                  </a:lnTo>
                  <a:lnTo>
                    <a:pt x="28" y="44"/>
                  </a:lnTo>
                  <a:lnTo>
                    <a:pt x="83" y="5"/>
                  </a:lnTo>
                  <a:lnTo>
                    <a:pt x="148" y="13"/>
                  </a:lnTo>
                  <a:lnTo>
                    <a:pt x="215" y="16"/>
                  </a:lnTo>
                  <a:lnTo>
                    <a:pt x="266" y="14"/>
                  </a:lnTo>
                  <a:lnTo>
                    <a:pt x="317" y="9"/>
                  </a:lnTo>
                  <a:lnTo>
                    <a:pt x="368" y="0"/>
                  </a:lnTo>
                  <a:close/>
                </a:path>
              </a:pathLst>
            </a:custGeom>
            <a:grpFill/>
            <a:ln w="0">
              <a:noFill/>
              <a:prstDash val="solid"/>
              <a:round/>
              <a:headEnd/>
              <a:tailEnd/>
            </a:ln>
          </p:spPr>
          <p:txBody>
            <a:bodyPr vert="horz" wrap="square" lIns="72574" tIns="36287" rIns="72574" bIns="36287" numCol="1" anchor="t" anchorCtr="0" compatLnSpc="1">
              <a:prstTxWarp prst="textNoShape">
                <a:avLst/>
              </a:prstTxWarp>
            </a:bodyPr>
            <a:lstStyle/>
            <a:p>
              <a:endParaRPr lang="en-US" sz="1429">
                <a:cs typeface="+mn-ea"/>
                <a:sym typeface="+mn-lt"/>
              </a:endParaRPr>
            </a:p>
          </p:txBody>
        </p:sp>
        <p:sp>
          <p:nvSpPr>
            <p:cNvPr id="30" name="Freeform 294"/>
            <p:cNvSpPr>
              <a:spLocks/>
            </p:cNvSpPr>
            <p:nvPr/>
          </p:nvSpPr>
          <p:spPr bwMode="auto">
            <a:xfrm>
              <a:off x="2587625" y="4395788"/>
              <a:ext cx="249238" cy="333375"/>
            </a:xfrm>
            <a:custGeom>
              <a:avLst/>
              <a:gdLst>
                <a:gd name="T0" fmla="*/ 210 w 1723"/>
                <a:gd name="T1" fmla="*/ 95 h 2519"/>
                <a:gd name="T2" fmla="*/ 468 w 1723"/>
                <a:gd name="T3" fmla="*/ 157 h 2519"/>
                <a:gd name="T4" fmla="*/ 884 w 1723"/>
                <a:gd name="T5" fmla="*/ 389 h 2519"/>
                <a:gd name="T6" fmla="*/ 1103 w 1723"/>
                <a:gd name="T7" fmla="*/ 976 h 2519"/>
                <a:gd name="T8" fmla="*/ 1141 w 1723"/>
                <a:gd name="T9" fmla="*/ 862 h 2519"/>
                <a:gd name="T10" fmla="*/ 1389 w 1723"/>
                <a:gd name="T11" fmla="*/ 1094 h 2519"/>
                <a:gd name="T12" fmla="*/ 1344 w 1723"/>
                <a:gd name="T13" fmla="*/ 1213 h 2519"/>
                <a:gd name="T14" fmla="*/ 1316 w 1723"/>
                <a:gd name="T15" fmla="*/ 1341 h 2519"/>
                <a:gd name="T16" fmla="*/ 1307 w 1723"/>
                <a:gd name="T17" fmla="*/ 1472 h 2519"/>
                <a:gd name="T18" fmla="*/ 1317 w 1723"/>
                <a:gd name="T19" fmla="*/ 1609 h 2519"/>
                <a:gd name="T20" fmla="*/ 1346 w 1723"/>
                <a:gd name="T21" fmla="*/ 1741 h 2519"/>
                <a:gd name="T22" fmla="*/ 1394 w 1723"/>
                <a:gd name="T23" fmla="*/ 1865 h 2519"/>
                <a:gd name="T24" fmla="*/ 1459 w 1723"/>
                <a:gd name="T25" fmla="*/ 1979 h 2519"/>
                <a:gd name="T26" fmla="*/ 1541 w 1723"/>
                <a:gd name="T27" fmla="*/ 2083 h 2519"/>
                <a:gd name="T28" fmla="*/ 1628 w 1723"/>
                <a:gd name="T29" fmla="*/ 2165 h 2519"/>
                <a:gd name="T30" fmla="*/ 1723 w 1723"/>
                <a:gd name="T31" fmla="*/ 2230 h 2519"/>
                <a:gd name="T32" fmla="*/ 1714 w 1723"/>
                <a:gd name="T33" fmla="*/ 2268 h 2519"/>
                <a:gd name="T34" fmla="*/ 1708 w 1723"/>
                <a:gd name="T35" fmla="*/ 2294 h 2519"/>
                <a:gd name="T36" fmla="*/ 1706 w 1723"/>
                <a:gd name="T37" fmla="*/ 2304 h 2519"/>
                <a:gd name="T38" fmla="*/ 1659 w 1723"/>
                <a:gd name="T39" fmla="*/ 2513 h 2519"/>
                <a:gd name="T40" fmla="*/ 1530 w 1723"/>
                <a:gd name="T41" fmla="*/ 2519 h 2519"/>
                <a:gd name="T42" fmla="*/ 1338 w 1723"/>
                <a:gd name="T43" fmla="*/ 2506 h 2519"/>
                <a:gd name="T44" fmla="*/ 1154 w 1723"/>
                <a:gd name="T45" fmla="*/ 2468 h 2519"/>
                <a:gd name="T46" fmla="*/ 977 w 1723"/>
                <a:gd name="T47" fmla="*/ 2407 h 2519"/>
                <a:gd name="T48" fmla="*/ 810 w 1723"/>
                <a:gd name="T49" fmla="*/ 2325 h 2519"/>
                <a:gd name="T50" fmla="*/ 656 w 1723"/>
                <a:gd name="T51" fmla="*/ 2222 h 2519"/>
                <a:gd name="T52" fmla="*/ 514 w 1723"/>
                <a:gd name="T53" fmla="*/ 2101 h 2519"/>
                <a:gd name="T54" fmla="*/ 387 w 1723"/>
                <a:gd name="T55" fmla="*/ 1963 h 2519"/>
                <a:gd name="T56" fmla="*/ 274 w 1723"/>
                <a:gd name="T57" fmla="*/ 1809 h 2519"/>
                <a:gd name="T58" fmla="*/ 180 w 1723"/>
                <a:gd name="T59" fmla="*/ 1641 h 2519"/>
                <a:gd name="T60" fmla="*/ 103 w 1723"/>
                <a:gd name="T61" fmla="*/ 1461 h 2519"/>
                <a:gd name="T62" fmla="*/ 47 w 1723"/>
                <a:gd name="T63" fmla="*/ 1270 h 2519"/>
                <a:gd name="T64" fmla="*/ 12 w 1723"/>
                <a:gd name="T65" fmla="*/ 1070 h 2519"/>
                <a:gd name="T66" fmla="*/ 0 w 1723"/>
                <a:gd name="T67" fmla="*/ 862 h 2519"/>
                <a:gd name="T68" fmla="*/ 11 w 1723"/>
                <a:gd name="T69" fmla="*/ 662 h 2519"/>
                <a:gd name="T70" fmla="*/ 44 w 1723"/>
                <a:gd name="T71" fmla="*/ 470 h 2519"/>
                <a:gd name="T72" fmla="*/ 96 w 1723"/>
                <a:gd name="T73" fmla="*/ 285 h 2519"/>
                <a:gd name="T74" fmla="*/ 168 w 1723"/>
                <a:gd name="T75" fmla="*/ 111 h 2519"/>
                <a:gd name="T76" fmla="*/ 320 w 1723"/>
                <a:gd name="T77" fmla="*/ 0 h 2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23" h="2519">
                  <a:moveTo>
                    <a:pt x="320" y="0"/>
                  </a:moveTo>
                  <a:lnTo>
                    <a:pt x="210" y="95"/>
                  </a:lnTo>
                  <a:lnTo>
                    <a:pt x="296" y="157"/>
                  </a:lnTo>
                  <a:lnTo>
                    <a:pt x="468" y="157"/>
                  </a:lnTo>
                  <a:lnTo>
                    <a:pt x="724" y="107"/>
                  </a:lnTo>
                  <a:lnTo>
                    <a:pt x="884" y="389"/>
                  </a:lnTo>
                  <a:lnTo>
                    <a:pt x="884" y="655"/>
                  </a:lnTo>
                  <a:lnTo>
                    <a:pt x="1103" y="976"/>
                  </a:lnTo>
                  <a:lnTo>
                    <a:pt x="1141" y="976"/>
                  </a:lnTo>
                  <a:lnTo>
                    <a:pt x="1141" y="862"/>
                  </a:lnTo>
                  <a:lnTo>
                    <a:pt x="1225" y="1054"/>
                  </a:lnTo>
                  <a:lnTo>
                    <a:pt x="1389" y="1094"/>
                  </a:lnTo>
                  <a:lnTo>
                    <a:pt x="1365" y="1153"/>
                  </a:lnTo>
                  <a:lnTo>
                    <a:pt x="1344" y="1213"/>
                  </a:lnTo>
                  <a:lnTo>
                    <a:pt x="1328" y="1277"/>
                  </a:lnTo>
                  <a:lnTo>
                    <a:pt x="1316" y="1341"/>
                  </a:lnTo>
                  <a:lnTo>
                    <a:pt x="1309" y="1406"/>
                  </a:lnTo>
                  <a:lnTo>
                    <a:pt x="1307" y="1472"/>
                  </a:lnTo>
                  <a:lnTo>
                    <a:pt x="1309" y="1542"/>
                  </a:lnTo>
                  <a:lnTo>
                    <a:pt x="1317" y="1609"/>
                  </a:lnTo>
                  <a:lnTo>
                    <a:pt x="1329" y="1676"/>
                  </a:lnTo>
                  <a:lnTo>
                    <a:pt x="1346" y="1741"/>
                  </a:lnTo>
                  <a:lnTo>
                    <a:pt x="1368" y="1803"/>
                  </a:lnTo>
                  <a:lnTo>
                    <a:pt x="1394" y="1865"/>
                  </a:lnTo>
                  <a:lnTo>
                    <a:pt x="1424" y="1923"/>
                  </a:lnTo>
                  <a:lnTo>
                    <a:pt x="1459" y="1979"/>
                  </a:lnTo>
                  <a:lnTo>
                    <a:pt x="1498" y="2032"/>
                  </a:lnTo>
                  <a:lnTo>
                    <a:pt x="1541" y="2083"/>
                  </a:lnTo>
                  <a:lnTo>
                    <a:pt x="1583" y="2126"/>
                  </a:lnTo>
                  <a:lnTo>
                    <a:pt x="1628" y="2165"/>
                  </a:lnTo>
                  <a:lnTo>
                    <a:pt x="1675" y="2200"/>
                  </a:lnTo>
                  <a:lnTo>
                    <a:pt x="1723" y="2230"/>
                  </a:lnTo>
                  <a:lnTo>
                    <a:pt x="1718" y="2251"/>
                  </a:lnTo>
                  <a:lnTo>
                    <a:pt x="1714" y="2268"/>
                  </a:lnTo>
                  <a:lnTo>
                    <a:pt x="1711" y="2283"/>
                  </a:lnTo>
                  <a:lnTo>
                    <a:pt x="1708" y="2294"/>
                  </a:lnTo>
                  <a:lnTo>
                    <a:pt x="1706" y="2302"/>
                  </a:lnTo>
                  <a:lnTo>
                    <a:pt x="1706" y="2304"/>
                  </a:lnTo>
                  <a:lnTo>
                    <a:pt x="1722" y="2505"/>
                  </a:lnTo>
                  <a:lnTo>
                    <a:pt x="1659" y="2513"/>
                  </a:lnTo>
                  <a:lnTo>
                    <a:pt x="1594" y="2517"/>
                  </a:lnTo>
                  <a:lnTo>
                    <a:pt x="1530" y="2519"/>
                  </a:lnTo>
                  <a:lnTo>
                    <a:pt x="1433" y="2516"/>
                  </a:lnTo>
                  <a:lnTo>
                    <a:pt x="1338" y="2506"/>
                  </a:lnTo>
                  <a:lnTo>
                    <a:pt x="1245" y="2490"/>
                  </a:lnTo>
                  <a:lnTo>
                    <a:pt x="1154" y="2468"/>
                  </a:lnTo>
                  <a:lnTo>
                    <a:pt x="1064" y="2441"/>
                  </a:lnTo>
                  <a:lnTo>
                    <a:pt x="977" y="2407"/>
                  </a:lnTo>
                  <a:lnTo>
                    <a:pt x="893" y="2369"/>
                  </a:lnTo>
                  <a:lnTo>
                    <a:pt x="810" y="2325"/>
                  </a:lnTo>
                  <a:lnTo>
                    <a:pt x="732" y="2276"/>
                  </a:lnTo>
                  <a:lnTo>
                    <a:pt x="656" y="2222"/>
                  </a:lnTo>
                  <a:lnTo>
                    <a:pt x="583" y="2164"/>
                  </a:lnTo>
                  <a:lnTo>
                    <a:pt x="514" y="2101"/>
                  </a:lnTo>
                  <a:lnTo>
                    <a:pt x="448" y="2034"/>
                  </a:lnTo>
                  <a:lnTo>
                    <a:pt x="387" y="1963"/>
                  </a:lnTo>
                  <a:lnTo>
                    <a:pt x="328" y="1888"/>
                  </a:lnTo>
                  <a:lnTo>
                    <a:pt x="274" y="1809"/>
                  </a:lnTo>
                  <a:lnTo>
                    <a:pt x="225" y="1727"/>
                  </a:lnTo>
                  <a:lnTo>
                    <a:pt x="180" y="1641"/>
                  </a:lnTo>
                  <a:lnTo>
                    <a:pt x="139" y="1553"/>
                  </a:lnTo>
                  <a:lnTo>
                    <a:pt x="103" y="1461"/>
                  </a:lnTo>
                  <a:lnTo>
                    <a:pt x="72" y="1367"/>
                  </a:lnTo>
                  <a:lnTo>
                    <a:pt x="47" y="1270"/>
                  </a:lnTo>
                  <a:lnTo>
                    <a:pt x="27" y="1171"/>
                  </a:lnTo>
                  <a:lnTo>
                    <a:pt x="12" y="1070"/>
                  </a:lnTo>
                  <a:lnTo>
                    <a:pt x="3" y="968"/>
                  </a:lnTo>
                  <a:lnTo>
                    <a:pt x="0" y="862"/>
                  </a:lnTo>
                  <a:lnTo>
                    <a:pt x="3" y="761"/>
                  </a:lnTo>
                  <a:lnTo>
                    <a:pt x="11" y="662"/>
                  </a:lnTo>
                  <a:lnTo>
                    <a:pt x="25" y="565"/>
                  </a:lnTo>
                  <a:lnTo>
                    <a:pt x="44" y="470"/>
                  </a:lnTo>
                  <a:lnTo>
                    <a:pt x="68" y="376"/>
                  </a:lnTo>
                  <a:lnTo>
                    <a:pt x="96" y="285"/>
                  </a:lnTo>
                  <a:lnTo>
                    <a:pt x="131" y="197"/>
                  </a:lnTo>
                  <a:lnTo>
                    <a:pt x="168" y="111"/>
                  </a:lnTo>
                  <a:lnTo>
                    <a:pt x="210" y="27"/>
                  </a:lnTo>
                  <a:lnTo>
                    <a:pt x="320" y="0"/>
                  </a:lnTo>
                  <a:close/>
                </a:path>
              </a:pathLst>
            </a:custGeom>
            <a:grpFill/>
            <a:ln w="0">
              <a:noFill/>
              <a:prstDash val="solid"/>
              <a:round/>
              <a:headEnd/>
              <a:tailEnd/>
            </a:ln>
          </p:spPr>
          <p:txBody>
            <a:bodyPr vert="horz" wrap="square" lIns="72574" tIns="36287" rIns="72574" bIns="36287" numCol="1" anchor="t" anchorCtr="0" compatLnSpc="1">
              <a:prstTxWarp prst="textNoShape">
                <a:avLst/>
              </a:prstTxWarp>
            </a:bodyPr>
            <a:lstStyle/>
            <a:p>
              <a:endParaRPr lang="en-US" sz="1429">
                <a:cs typeface="+mn-ea"/>
                <a:sym typeface="+mn-lt"/>
              </a:endParaRPr>
            </a:p>
          </p:txBody>
        </p:sp>
        <p:sp>
          <p:nvSpPr>
            <p:cNvPr id="31" name="Freeform 295"/>
            <p:cNvSpPr>
              <a:spLocks noEditPoints="1"/>
            </p:cNvSpPr>
            <p:nvPr/>
          </p:nvSpPr>
          <p:spPr bwMode="auto">
            <a:xfrm>
              <a:off x="2638425" y="4291013"/>
              <a:ext cx="263525" cy="79375"/>
            </a:xfrm>
            <a:custGeom>
              <a:avLst/>
              <a:gdLst>
                <a:gd name="T0" fmla="*/ 782 w 1831"/>
                <a:gd name="T1" fmla="*/ 179 h 603"/>
                <a:gd name="T2" fmla="*/ 779 w 1831"/>
                <a:gd name="T3" fmla="*/ 185 h 603"/>
                <a:gd name="T4" fmla="*/ 773 w 1831"/>
                <a:gd name="T5" fmla="*/ 194 h 603"/>
                <a:gd name="T6" fmla="*/ 763 w 1831"/>
                <a:gd name="T7" fmla="*/ 204 h 603"/>
                <a:gd name="T8" fmla="*/ 750 w 1831"/>
                <a:gd name="T9" fmla="*/ 214 h 603"/>
                <a:gd name="T10" fmla="*/ 737 w 1831"/>
                <a:gd name="T11" fmla="*/ 225 h 603"/>
                <a:gd name="T12" fmla="*/ 724 w 1831"/>
                <a:gd name="T13" fmla="*/ 235 h 603"/>
                <a:gd name="T14" fmla="*/ 711 w 1831"/>
                <a:gd name="T15" fmla="*/ 246 h 603"/>
                <a:gd name="T16" fmla="*/ 699 w 1831"/>
                <a:gd name="T17" fmla="*/ 254 h 603"/>
                <a:gd name="T18" fmla="*/ 690 w 1831"/>
                <a:gd name="T19" fmla="*/ 261 h 603"/>
                <a:gd name="T20" fmla="*/ 683 w 1831"/>
                <a:gd name="T21" fmla="*/ 266 h 603"/>
                <a:gd name="T22" fmla="*/ 681 w 1831"/>
                <a:gd name="T23" fmla="*/ 267 h 603"/>
                <a:gd name="T24" fmla="*/ 782 w 1831"/>
                <a:gd name="T25" fmla="*/ 331 h 603"/>
                <a:gd name="T26" fmla="*/ 990 w 1831"/>
                <a:gd name="T27" fmla="*/ 271 h 603"/>
                <a:gd name="T28" fmla="*/ 941 w 1831"/>
                <a:gd name="T29" fmla="*/ 179 h 603"/>
                <a:gd name="T30" fmla="*/ 851 w 1831"/>
                <a:gd name="T31" fmla="*/ 210 h 603"/>
                <a:gd name="T32" fmla="*/ 782 w 1831"/>
                <a:gd name="T33" fmla="*/ 179 h 603"/>
                <a:gd name="T34" fmla="*/ 1401 w 1831"/>
                <a:gd name="T35" fmla="*/ 72 h 603"/>
                <a:gd name="T36" fmla="*/ 1244 w 1831"/>
                <a:gd name="T37" fmla="*/ 166 h 603"/>
                <a:gd name="T38" fmla="*/ 1155 w 1831"/>
                <a:gd name="T39" fmla="*/ 226 h 603"/>
                <a:gd name="T40" fmla="*/ 1217 w 1831"/>
                <a:gd name="T41" fmla="*/ 270 h 603"/>
                <a:gd name="T42" fmla="*/ 1356 w 1831"/>
                <a:gd name="T43" fmla="*/ 255 h 603"/>
                <a:gd name="T44" fmla="*/ 1502 w 1831"/>
                <a:gd name="T45" fmla="*/ 135 h 603"/>
                <a:gd name="T46" fmla="*/ 1401 w 1831"/>
                <a:gd name="T47" fmla="*/ 72 h 603"/>
                <a:gd name="T48" fmla="*/ 1180 w 1831"/>
                <a:gd name="T49" fmla="*/ 0 h 603"/>
                <a:gd name="T50" fmla="*/ 1180 w 1831"/>
                <a:gd name="T51" fmla="*/ 0 h 603"/>
                <a:gd name="T52" fmla="*/ 1267 w 1831"/>
                <a:gd name="T53" fmla="*/ 4 h 603"/>
                <a:gd name="T54" fmla="*/ 1352 w 1831"/>
                <a:gd name="T55" fmla="*/ 11 h 603"/>
                <a:gd name="T56" fmla="*/ 1436 w 1831"/>
                <a:gd name="T57" fmla="*/ 24 h 603"/>
                <a:gd name="T58" fmla="*/ 1519 w 1831"/>
                <a:gd name="T59" fmla="*/ 43 h 603"/>
                <a:gd name="T60" fmla="*/ 1600 w 1831"/>
                <a:gd name="T61" fmla="*/ 66 h 603"/>
                <a:gd name="T62" fmla="*/ 1679 w 1831"/>
                <a:gd name="T63" fmla="*/ 93 h 603"/>
                <a:gd name="T64" fmla="*/ 1756 w 1831"/>
                <a:gd name="T65" fmla="*/ 124 h 603"/>
                <a:gd name="T66" fmla="*/ 1831 w 1831"/>
                <a:gd name="T67" fmla="*/ 160 h 603"/>
                <a:gd name="T68" fmla="*/ 1776 w 1831"/>
                <a:gd name="T69" fmla="*/ 169 h 603"/>
                <a:gd name="T70" fmla="*/ 1626 w 1831"/>
                <a:gd name="T71" fmla="*/ 145 h 603"/>
                <a:gd name="T72" fmla="*/ 1521 w 1831"/>
                <a:gd name="T73" fmla="*/ 221 h 603"/>
                <a:gd name="T74" fmla="*/ 1445 w 1831"/>
                <a:gd name="T75" fmla="*/ 311 h 603"/>
                <a:gd name="T76" fmla="*/ 1171 w 1831"/>
                <a:gd name="T77" fmla="*/ 338 h 603"/>
                <a:gd name="T78" fmla="*/ 1059 w 1831"/>
                <a:gd name="T79" fmla="*/ 319 h 603"/>
                <a:gd name="T80" fmla="*/ 981 w 1831"/>
                <a:gd name="T81" fmla="*/ 449 h 603"/>
                <a:gd name="T82" fmla="*/ 757 w 1831"/>
                <a:gd name="T83" fmla="*/ 463 h 603"/>
                <a:gd name="T84" fmla="*/ 616 w 1831"/>
                <a:gd name="T85" fmla="*/ 420 h 603"/>
                <a:gd name="T86" fmla="*/ 490 w 1831"/>
                <a:gd name="T87" fmla="*/ 494 h 603"/>
                <a:gd name="T88" fmla="*/ 218 w 1831"/>
                <a:gd name="T89" fmla="*/ 535 h 603"/>
                <a:gd name="T90" fmla="*/ 0 w 1831"/>
                <a:gd name="T91" fmla="*/ 603 h 603"/>
                <a:gd name="T92" fmla="*/ 0 w 1831"/>
                <a:gd name="T93" fmla="*/ 603 h 603"/>
                <a:gd name="T94" fmla="*/ 58 w 1831"/>
                <a:gd name="T95" fmla="*/ 531 h 603"/>
                <a:gd name="T96" fmla="*/ 120 w 1831"/>
                <a:gd name="T97" fmla="*/ 463 h 603"/>
                <a:gd name="T98" fmla="*/ 185 w 1831"/>
                <a:gd name="T99" fmla="*/ 399 h 603"/>
                <a:gd name="T100" fmla="*/ 253 w 1831"/>
                <a:gd name="T101" fmla="*/ 338 h 603"/>
                <a:gd name="T102" fmla="*/ 325 w 1831"/>
                <a:gd name="T103" fmla="*/ 283 h 603"/>
                <a:gd name="T104" fmla="*/ 400 w 1831"/>
                <a:gd name="T105" fmla="*/ 232 h 603"/>
                <a:gd name="T106" fmla="*/ 477 w 1831"/>
                <a:gd name="T107" fmla="*/ 185 h 603"/>
                <a:gd name="T108" fmla="*/ 558 w 1831"/>
                <a:gd name="T109" fmla="*/ 144 h 603"/>
                <a:gd name="T110" fmla="*/ 640 w 1831"/>
                <a:gd name="T111" fmla="*/ 107 h 603"/>
                <a:gd name="T112" fmla="*/ 725 w 1831"/>
                <a:gd name="T113" fmla="*/ 75 h 603"/>
                <a:gd name="T114" fmla="*/ 813 w 1831"/>
                <a:gd name="T115" fmla="*/ 49 h 603"/>
                <a:gd name="T116" fmla="*/ 902 w 1831"/>
                <a:gd name="T117" fmla="*/ 27 h 603"/>
                <a:gd name="T118" fmla="*/ 992 w 1831"/>
                <a:gd name="T119" fmla="*/ 13 h 603"/>
                <a:gd name="T120" fmla="*/ 1086 w 1831"/>
                <a:gd name="T121" fmla="*/ 4 h 603"/>
                <a:gd name="T122" fmla="*/ 1180 w 1831"/>
                <a:gd name="T123" fmla="*/ 0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31" h="603">
                  <a:moveTo>
                    <a:pt x="782" y="179"/>
                  </a:moveTo>
                  <a:lnTo>
                    <a:pt x="779" y="185"/>
                  </a:lnTo>
                  <a:lnTo>
                    <a:pt x="773" y="194"/>
                  </a:lnTo>
                  <a:lnTo>
                    <a:pt x="763" y="204"/>
                  </a:lnTo>
                  <a:lnTo>
                    <a:pt x="750" y="214"/>
                  </a:lnTo>
                  <a:lnTo>
                    <a:pt x="737" y="225"/>
                  </a:lnTo>
                  <a:lnTo>
                    <a:pt x="724" y="235"/>
                  </a:lnTo>
                  <a:lnTo>
                    <a:pt x="711" y="246"/>
                  </a:lnTo>
                  <a:lnTo>
                    <a:pt x="699" y="254"/>
                  </a:lnTo>
                  <a:lnTo>
                    <a:pt x="690" y="261"/>
                  </a:lnTo>
                  <a:lnTo>
                    <a:pt x="683" y="266"/>
                  </a:lnTo>
                  <a:lnTo>
                    <a:pt x="681" y="267"/>
                  </a:lnTo>
                  <a:lnTo>
                    <a:pt x="782" y="331"/>
                  </a:lnTo>
                  <a:lnTo>
                    <a:pt x="990" y="271"/>
                  </a:lnTo>
                  <a:lnTo>
                    <a:pt x="941" y="179"/>
                  </a:lnTo>
                  <a:lnTo>
                    <a:pt x="851" y="210"/>
                  </a:lnTo>
                  <a:lnTo>
                    <a:pt x="782" y="179"/>
                  </a:lnTo>
                  <a:close/>
                  <a:moveTo>
                    <a:pt x="1401" y="72"/>
                  </a:moveTo>
                  <a:lnTo>
                    <a:pt x="1244" y="166"/>
                  </a:lnTo>
                  <a:lnTo>
                    <a:pt x="1155" y="226"/>
                  </a:lnTo>
                  <a:lnTo>
                    <a:pt x="1217" y="270"/>
                  </a:lnTo>
                  <a:lnTo>
                    <a:pt x="1356" y="255"/>
                  </a:lnTo>
                  <a:lnTo>
                    <a:pt x="1502" y="135"/>
                  </a:lnTo>
                  <a:lnTo>
                    <a:pt x="1401" y="72"/>
                  </a:lnTo>
                  <a:close/>
                  <a:moveTo>
                    <a:pt x="1180" y="0"/>
                  </a:moveTo>
                  <a:lnTo>
                    <a:pt x="1180" y="0"/>
                  </a:lnTo>
                  <a:lnTo>
                    <a:pt x="1267" y="4"/>
                  </a:lnTo>
                  <a:lnTo>
                    <a:pt x="1352" y="11"/>
                  </a:lnTo>
                  <a:lnTo>
                    <a:pt x="1436" y="24"/>
                  </a:lnTo>
                  <a:lnTo>
                    <a:pt x="1519" y="43"/>
                  </a:lnTo>
                  <a:lnTo>
                    <a:pt x="1600" y="66"/>
                  </a:lnTo>
                  <a:lnTo>
                    <a:pt x="1679" y="93"/>
                  </a:lnTo>
                  <a:lnTo>
                    <a:pt x="1756" y="124"/>
                  </a:lnTo>
                  <a:lnTo>
                    <a:pt x="1831" y="160"/>
                  </a:lnTo>
                  <a:lnTo>
                    <a:pt x="1776" y="169"/>
                  </a:lnTo>
                  <a:lnTo>
                    <a:pt x="1626" y="145"/>
                  </a:lnTo>
                  <a:lnTo>
                    <a:pt x="1521" y="221"/>
                  </a:lnTo>
                  <a:lnTo>
                    <a:pt x="1445" y="311"/>
                  </a:lnTo>
                  <a:lnTo>
                    <a:pt x="1171" y="338"/>
                  </a:lnTo>
                  <a:lnTo>
                    <a:pt x="1059" y="319"/>
                  </a:lnTo>
                  <a:lnTo>
                    <a:pt x="981" y="449"/>
                  </a:lnTo>
                  <a:lnTo>
                    <a:pt x="757" y="463"/>
                  </a:lnTo>
                  <a:lnTo>
                    <a:pt x="616" y="420"/>
                  </a:lnTo>
                  <a:lnTo>
                    <a:pt x="490" y="494"/>
                  </a:lnTo>
                  <a:lnTo>
                    <a:pt x="218" y="535"/>
                  </a:lnTo>
                  <a:lnTo>
                    <a:pt x="0" y="603"/>
                  </a:lnTo>
                  <a:lnTo>
                    <a:pt x="0" y="603"/>
                  </a:lnTo>
                  <a:lnTo>
                    <a:pt x="58" y="531"/>
                  </a:lnTo>
                  <a:lnTo>
                    <a:pt x="120" y="463"/>
                  </a:lnTo>
                  <a:lnTo>
                    <a:pt x="185" y="399"/>
                  </a:lnTo>
                  <a:lnTo>
                    <a:pt x="253" y="338"/>
                  </a:lnTo>
                  <a:lnTo>
                    <a:pt x="325" y="283"/>
                  </a:lnTo>
                  <a:lnTo>
                    <a:pt x="400" y="232"/>
                  </a:lnTo>
                  <a:lnTo>
                    <a:pt x="477" y="185"/>
                  </a:lnTo>
                  <a:lnTo>
                    <a:pt x="558" y="144"/>
                  </a:lnTo>
                  <a:lnTo>
                    <a:pt x="640" y="107"/>
                  </a:lnTo>
                  <a:lnTo>
                    <a:pt x="725" y="75"/>
                  </a:lnTo>
                  <a:lnTo>
                    <a:pt x="813" y="49"/>
                  </a:lnTo>
                  <a:lnTo>
                    <a:pt x="902" y="27"/>
                  </a:lnTo>
                  <a:lnTo>
                    <a:pt x="992" y="13"/>
                  </a:lnTo>
                  <a:lnTo>
                    <a:pt x="1086" y="4"/>
                  </a:lnTo>
                  <a:lnTo>
                    <a:pt x="1180" y="0"/>
                  </a:lnTo>
                  <a:close/>
                </a:path>
              </a:pathLst>
            </a:custGeom>
            <a:grpFill/>
            <a:ln w="0">
              <a:noFill/>
              <a:prstDash val="solid"/>
              <a:round/>
              <a:headEnd/>
              <a:tailEnd/>
            </a:ln>
          </p:spPr>
          <p:txBody>
            <a:bodyPr vert="horz" wrap="square" lIns="72574" tIns="36287" rIns="72574" bIns="36287" numCol="1" anchor="t" anchorCtr="0" compatLnSpc="1">
              <a:prstTxWarp prst="textNoShape">
                <a:avLst/>
              </a:prstTxWarp>
            </a:bodyPr>
            <a:lstStyle/>
            <a:p>
              <a:endParaRPr lang="en-US" sz="1429">
                <a:cs typeface="+mn-ea"/>
                <a:sym typeface="+mn-lt"/>
              </a:endParaRPr>
            </a:p>
          </p:txBody>
        </p:sp>
      </p:grpSp>
      <p:grpSp>
        <p:nvGrpSpPr>
          <p:cNvPr id="32" name="Group 61"/>
          <p:cNvGrpSpPr/>
          <p:nvPr/>
        </p:nvGrpSpPr>
        <p:grpSpPr>
          <a:xfrm>
            <a:off x="4138512" y="4610350"/>
            <a:ext cx="231012" cy="339793"/>
            <a:chOff x="9209088" y="5059363"/>
            <a:chExt cx="300038" cy="441324"/>
          </a:xfrm>
          <a:solidFill>
            <a:schemeClr val="bg1"/>
          </a:solidFill>
        </p:grpSpPr>
        <p:sp>
          <p:nvSpPr>
            <p:cNvPr id="33" name="Freeform 412"/>
            <p:cNvSpPr>
              <a:spLocks/>
            </p:cNvSpPr>
            <p:nvPr/>
          </p:nvSpPr>
          <p:spPr bwMode="auto">
            <a:xfrm>
              <a:off x="9313863" y="5059363"/>
              <a:ext cx="90488" cy="90487"/>
            </a:xfrm>
            <a:custGeom>
              <a:avLst/>
              <a:gdLst>
                <a:gd name="T0" fmla="*/ 343 w 686"/>
                <a:gd name="T1" fmla="*/ 0 h 686"/>
                <a:gd name="T2" fmla="*/ 390 w 686"/>
                <a:gd name="T3" fmla="*/ 3 h 686"/>
                <a:gd name="T4" fmla="*/ 435 w 686"/>
                <a:gd name="T5" fmla="*/ 12 h 686"/>
                <a:gd name="T6" fmla="*/ 477 w 686"/>
                <a:gd name="T7" fmla="*/ 27 h 686"/>
                <a:gd name="T8" fmla="*/ 517 w 686"/>
                <a:gd name="T9" fmla="*/ 46 h 686"/>
                <a:gd name="T10" fmla="*/ 553 w 686"/>
                <a:gd name="T11" fmla="*/ 71 h 686"/>
                <a:gd name="T12" fmla="*/ 586 w 686"/>
                <a:gd name="T13" fmla="*/ 100 h 686"/>
                <a:gd name="T14" fmla="*/ 615 w 686"/>
                <a:gd name="T15" fmla="*/ 133 h 686"/>
                <a:gd name="T16" fmla="*/ 640 w 686"/>
                <a:gd name="T17" fmla="*/ 169 h 686"/>
                <a:gd name="T18" fmla="*/ 659 w 686"/>
                <a:gd name="T19" fmla="*/ 209 h 686"/>
                <a:gd name="T20" fmla="*/ 674 w 686"/>
                <a:gd name="T21" fmla="*/ 251 h 686"/>
                <a:gd name="T22" fmla="*/ 683 w 686"/>
                <a:gd name="T23" fmla="*/ 296 h 686"/>
                <a:gd name="T24" fmla="*/ 686 w 686"/>
                <a:gd name="T25" fmla="*/ 342 h 686"/>
                <a:gd name="T26" fmla="*/ 683 w 686"/>
                <a:gd name="T27" fmla="*/ 389 h 686"/>
                <a:gd name="T28" fmla="*/ 674 w 686"/>
                <a:gd name="T29" fmla="*/ 434 h 686"/>
                <a:gd name="T30" fmla="*/ 659 w 686"/>
                <a:gd name="T31" fmla="*/ 476 h 686"/>
                <a:gd name="T32" fmla="*/ 640 w 686"/>
                <a:gd name="T33" fmla="*/ 516 h 686"/>
                <a:gd name="T34" fmla="*/ 615 w 686"/>
                <a:gd name="T35" fmla="*/ 552 h 686"/>
                <a:gd name="T36" fmla="*/ 586 w 686"/>
                <a:gd name="T37" fmla="*/ 585 h 686"/>
                <a:gd name="T38" fmla="*/ 553 w 686"/>
                <a:gd name="T39" fmla="*/ 614 h 686"/>
                <a:gd name="T40" fmla="*/ 517 w 686"/>
                <a:gd name="T41" fmla="*/ 639 h 686"/>
                <a:gd name="T42" fmla="*/ 477 w 686"/>
                <a:gd name="T43" fmla="*/ 659 h 686"/>
                <a:gd name="T44" fmla="*/ 435 w 686"/>
                <a:gd name="T45" fmla="*/ 674 h 686"/>
                <a:gd name="T46" fmla="*/ 390 w 686"/>
                <a:gd name="T47" fmla="*/ 682 h 686"/>
                <a:gd name="T48" fmla="*/ 343 w 686"/>
                <a:gd name="T49" fmla="*/ 686 h 686"/>
                <a:gd name="T50" fmla="*/ 296 w 686"/>
                <a:gd name="T51" fmla="*/ 682 h 686"/>
                <a:gd name="T52" fmla="*/ 252 w 686"/>
                <a:gd name="T53" fmla="*/ 674 h 686"/>
                <a:gd name="T54" fmla="*/ 210 w 686"/>
                <a:gd name="T55" fmla="*/ 659 h 686"/>
                <a:gd name="T56" fmla="*/ 170 w 686"/>
                <a:gd name="T57" fmla="*/ 639 h 686"/>
                <a:gd name="T58" fmla="*/ 134 w 686"/>
                <a:gd name="T59" fmla="*/ 614 h 686"/>
                <a:gd name="T60" fmla="*/ 101 w 686"/>
                <a:gd name="T61" fmla="*/ 585 h 686"/>
                <a:gd name="T62" fmla="*/ 72 w 686"/>
                <a:gd name="T63" fmla="*/ 552 h 686"/>
                <a:gd name="T64" fmla="*/ 48 w 686"/>
                <a:gd name="T65" fmla="*/ 516 h 686"/>
                <a:gd name="T66" fmla="*/ 27 w 686"/>
                <a:gd name="T67" fmla="*/ 476 h 686"/>
                <a:gd name="T68" fmla="*/ 13 w 686"/>
                <a:gd name="T69" fmla="*/ 434 h 686"/>
                <a:gd name="T70" fmla="*/ 4 w 686"/>
                <a:gd name="T71" fmla="*/ 389 h 686"/>
                <a:gd name="T72" fmla="*/ 0 w 686"/>
                <a:gd name="T73" fmla="*/ 342 h 686"/>
                <a:gd name="T74" fmla="*/ 4 w 686"/>
                <a:gd name="T75" fmla="*/ 296 h 686"/>
                <a:gd name="T76" fmla="*/ 13 w 686"/>
                <a:gd name="T77" fmla="*/ 251 h 686"/>
                <a:gd name="T78" fmla="*/ 27 w 686"/>
                <a:gd name="T79" fmla="*/ 209 h 686"/>
                <a:gd name="T80" fmla="*/ 48 w 686"/>
                <a:gd name="T81" fmla="*/ 169 h 686"/>
                <a:gd name="T82" fmla="*/ 72 w 686"/>
                <a:gd name="T83" fmla="*/ 133 h 686"/>
                <a:gd name="T84" fmla="*/ 101 w 686"/>
                <a:gd name="T85" fmla="*/ 100 h 686"/>
                <a:gd name="T86" fmla="*/ 134 w 686"/>
                <a:gd name="T87" fmla="*/ 71 h 686"/>
                <a:gd name="T88" fmla="*/ 170 w 686"/>
                <a:gd name="T89" fmla="*/ 46 h 686"/>
                <a:gd name="T90" fmla="*/ 210 w 686"/>
                <a:gd name="T91" fmla="*/ 27 h 686"/>
                <a:gd name="T92" fmla="*/ 252 w 686"/>
                <a:gd name="T93" fmla="*/ 12 h 686"/>
                <a:gd name="T94" fmla="*/ 296 w 686"/>
                <a:gd name="T95" fmla="*/ 3 h 686"/>
                <a:gd name="T96" fmla="*/ 343 w 686"/>
                <a:gd name="T9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86" h="686">
                  <a:moveTo>
                    <a:pt x="343" y="0"/>
                  </a:moveTo>
                  <a:lnTo>
                    <a:pt x="390" y="3"/>
                  </a:lnTo>
                  <a:lnTo>
                    <a:pt x="435" y="12"/>
                  </a:lnTo>
                  <a:lnTo>
                    <a:pt x="477" y="27"/>
                  </a:lnTo>
                  <a:lnTo>
                    <a:pt x="517" y="46"/>
                  </a:lnTo>
                  <a:lnTo>
                    <a:pt x="553" y="71"/>
                  </a:lnTo>
                  <a:lnTo>
                    <a:pt x="586" y="100"/>
                  </a:lnTo>
                  <a:lnTo>
                    <a:pt x="615" y="133"/>
                  </a:lnTo>
                  <a:lnTo>
                    <a:pt x="640" y="169"/>
                  </a:lnTo>
                  <a:lnTo>
                    <a:pt x="659" y="209"/>
                  </a:lnTo>
                  <a:lnTo>
                    <a:pt x="674" y="251"/>
                  </a:lnTo>
                  <a:lnTo>
                    <a:pt x="683" y="296"/>
                  </a:lnTo>
                  <a:lnTo>
                    <a:pt x="686" y="342"/>
                  </a:lnTo>
                  <a:lnTo>
                    <a:pt x="683" y="389"/>
                  </a:lnTo>
                  <a:lnTo>
                    <a:pt x="674" y="434"/>
                  </a:lnTo>
                  <a:lnTo>
                    <a:pt x="659" y="476"/>
                  </a:lnTo>
                  <a:lnTo>
                    <a:pt x="640" y="516"/>
                  </a:lnTo>
                  <a:lnTo>
                    <a:pt x="615" y="552"/>
                  </a:lnTo>
                  <a:lnTo>
                    <a:pt x="586" y="585"/>
                  </a:lnTo>
                  <a:lnTo>
                    <a:pt x="553" y="614"/>
                  </a:lnTo>
                  <a:lnTo>
                    <a:pt x="517" y="639"/>
                  </a:lnTo>
                  <a:lnTo>
                    <a:pt x="477" y="659"/>
                  </a:lnTo>
                  <a:lnTo>
                    <a:pt x="435" y="674"/>
                  </a:lnTo>
                  <a:lnTo>
                    <a:pt x="390" y="682"/>
                  </a:lnTo>
                  <a:lnTo>
                    <a:pt x="343" y="686"/>
                  </a:lnTo>
                  <a:lnTo>
                    <a:pt x="296" y="682"/>
                  </a:lnTo>
                  <a:lnTo>
                    <a:pt x="252" y="674"/>
                  </a:lnTo>
                  <a:lnTo>
                    <a:pt x="210" y="659"/>
                  </a:lnTo>
                  <a:lnTo>
                    <a:pt x="170" y="639"/>
                  </a:lnTo>
                  <a:lnTo>
                    <a:pt x="134" y="614"/>
                  </a:lnTo>
                  <a:lnTo>
                    <a:pt x="101" y="585"/>
                  </a:lnTo>
                  <a:lnTo>
                    <a:pt x="72" y="552"/>
                  </a:lnTo>
                  <a:lnTo>
                    <a:pt x="48" y="516"/>
                  </a:lnTo>
                  <a:lnTo>
                    <a:pt x="27" y="476"/>
                  </a:lnTo>
                  <a:lnTo>
                    <a:pt x="13" y="434"/>
                  </a:lnTo>
                  <a:lnTo>
                    <a:pt x="4" y="389"/>
                  </a:lnTo>
                  <a:lnTo>
                    <a:pt x="0" y="342"/>
                  </a:lnTo>
                  <a:lnTo>
                    <a:pt x="4" y="296"/>
                  </a:lnTo>
                  <a:lnTo>
                    <a:pt x="13" y="251"/>
                  </a:lnTo>
                  <a:lnTo>
                    <a:pt x="27" y="209"/>
                  </a:lnTo>
                  <a:lnTo>
                    <a:pt x="48" y="169"/>
                  </a:lnTo>
                  <a:lnTo>
                    <a:pt x="72" y="133"/>
                  </a:lnTo>
                  <a:lnTo>
                    <a:pt x="101" y="100"/>
                  </a:lnTo>
                  <a:lnTo>
                    <a:pt x="134" y="71"/>
                  </a:lnTo>
                  <a:lnTo>
                    <a:pt x="170" y="46"/>
                  </a:lnTo>
                  <a:lnTo>
                    <a:pt x="210" y="27"/>
                  </a:lnTo>
                  <a:lnTo>
                    <a:pt x="252" y="12"/>
                  </a:lnTo>
                  <a:lnTo>
                    <a:pt x="296" y="3"/>
                  </a:lnTo>
                  <a:lnTo>
                    <a:pt x="343" y="0"/>
                  </a:lnTo>
                  <a:close/>
                </a:path>
              </a:pathLst>
            </a:custGeom>
            <a:grpFill/>
            <a:ln w="0">
              <a:noFill/>
              <a:prstDash val="solid"/>
              <a:round/>
              <a:headEnd/>
              <a:tailEnd/>
            </a:ln>
          </p:spPr>
          <p:txBody>
            <a:bodyPr vert="horz" wrap="square" lIns="72574" tIns="36287" rIns="72574" bIns="36287" numCol="1" anchor="t" anchorCtr="0" compatLnSpc="1">
              <a:prstTxWarp prst="textNoShape">
                <a:avLst/>
              </a:prstTxWarp>
            </a:bodyPr>
            <a:lstStyle/>
            <a:p>
              <a:endParaRPr lang="en-US" sz="1429">
                <a:cs typeface="+mn-ea"/>
                <a:sym typeface="+mn-lt"/>
              </a:endParaRPr>
            </a:p>
          </p:txBody>
        </p:sp>
        <p:sp>
          <p:nvSpPr>
            <p:cNvPr id="34" name="Freeform 413"/>
            <p:cNvSpPr>
              <a:spLocks/>
            </p:cNvSpPr>
            <p:nvPr/>
          </p:nvSpPr>
          <p:spPr bwMode="auto">
            <a:xfrm>
              <a:off x="9288463" y="5156200"/>
              <a:ext cx="141288" cy="344487"/>
            </a:xfrm>
            <a:custGeom>
              <a:avLst/>
              <a:gdLst>
                <a:gd name="T0" fmla="*/ 925 w 1073"/>
                <a:gd name="T1" fmla="*/ 1 h 2605"/>
                <a:gd name="T2" fmla="*/ 982 w 1073"/>
                <a:gd name="T3" fmla="*/ 12 h 2605"/>
                <a:gd name="T4" fmla="*/ 1029 w 1073"/>
                <a:gd name="T5" fmla="*/ 45 h 2605"/>
                <a:gd name="T6" fmla="*/ 1061 w 1073"/>
                <a:gd name="T7" fmla="*/ 91 h 2605"/>
                <a:gd name="T8" fmla="*/ 1073 w 1073"/>
                <a:gd name="T9" fmla="*/ 149 h 2605"/>
                <a:gd name="T10" fmla="*/ 1069 w 1073"/>
                <a:gd name="T11" fmla="*/ 1419 h 2605"/>
                <a:gd name="T12" fmla="*/ 1048 w 1073"/>
                <a:gd name="T13" fmla="*/ 1472 h 2605"/>
                <a:gd name="T14" fmla="*/ 1007 w 1073"/>
                <a:gd name="T15" fmla="*/ 1512 h 2605"/>
                <a:gd name="T16" fmla="*/ 954 w 1073"/>
                <a:gd name="T17" fmla="*/ 1535 h 2605"/>
                <a:gd name="T18" fmla="*/ 900 w 1073"/>
                <a:gd name="T19" fmla="*/ 1536 h 2605"/>
                <a:gd name="T20" fmla="*/ 854 w 1073"/>
                <a:gd name="T21" fmla="*/ 1520 h 2605"/>
                <a:gd name="T22" fmla="*/ 835 w 1073"/>
                <a:gd name="T23" fmla="*/ 2456 h 2605"/>
                <a:gd name="T24" fmla="*/ 824 w 1073"/>
                <a:gd name="T25" fmla="*/ 2515 h 2605"/>
                <a:gd name="T26" fmla="*/ 792 w 1073"/>
                <a:gd name="T27" fmla="*/ 2561 h 2605"/>
                <a:gd name="T28" fmla="*/ 744 w 1073"/>
                <a:gd name="T29" fmla="*/ 2593 h 2605"/>
                <a:gd name="T30" fmla="*/ 687 w 1073"/>
                <a:gd name="T31" fmla="*/ 2605 h 2605"/>
                <a:gd name="T32" fmla="*/ 629 w 1073"/>
                <a:gd name="T33" fmla="*/ 2593 h 2605"/>
                <a:gd name="T34" fmla="*/ 582 w 1073"/>
                <a:gd name="T35" fmla="*/ 2561 h 2605"/>
                <a:gd name="T36" fmla="*/ 551 w 1073"/>
                <a:gd name="T37" fmla="*/ 2515 h 2605"/>
                <a:gd name="T38" fmla="*/ 539 w 1073"/>
                <a:gd name="T39" fmla="*/ 2456 h 2605"/>
                <a:gd name="T40" fmla="*/ 532 w 1073"/>
                <a:gd name="T41" fmla="*/ 2486 h 2605"/>
                <a:gd name="T42" fmla="*/ 509 w 1073"/>
                <a:gd name="T43" fmla="*/ 2539 h 2605"/>
                <a:gd name="T44" fmla="*/ 469 w 1073"/>
                <a:gd name="T45" fmla="*/ 2579 h 2605"/>
                <a:gd name="T46" fmla="*/ 416 w 1073"/>
                <a:gd name="T47" fmla="*/ 2602 h 2605"/>
                <a:gd name="T48" fmla="*/ 357 w 1073"/>
                <a:gd name="T49" fmla="*/ 2602 h 2605"/>
                <a:gd name="T50" fmla="*/ 304 w 1073"/>
                <a:gd name="T51" fmla="*/ 2579 h 2605"/>
                <a:gd name="T52" fmla="*/ 263 w 1073"/>
                <a:gd name="T53" fmla="*/ 2539 h 2605"/>
                <a:gd name="T54" fmla="*/ 241 w 1073"/>
                <a:gd name="T55" fmla="*/ 2486 h 2605"/>
                <a:gd name="T56" fmla="*/ 238 w 1073"/>
                <a:gd name="T57" fmla="*/ 1507 h 2605"/>
                <a:gd name="T58" fmla="*/ 197 w 1073"/>
                <a:gd name="T59" fmla="*/ 1530 h 2605"/>
                <a:gd name="T60" fmla="*/ 148 w 1073"/>
                <a:gd name="T61" fmla="*/ 1538 h 2605"/>
                <a:gd name="T62" fmla="*/ 91 w 1073"/>
                <a:gd name="T63" fmla="*/ 1526 h 2605"/>
                <a:gd name="T64" fmla="*/ 43 w 1073"/>
                <a:gd name="T65" fmla="*/ 1495 h 2605"/>
                <a:gd name="T66" fmla="*/ 12 w 1073"/>
                <a:gd name="T67" fmla="*/ 1447 h 2605"/>
                <a:gd name="T68" fmla="*/ 0 w 1073"/>
                <a:gd name="T69" fmla="*/ 1389 h 2605"/>
                <a:gd name="T70" fmla="*/ 3 w 1073"/>
                <a:gd name="T71" fmla="*/ 119 h 2605"/>
                <a:gd name="T72" fmla="*/ 25 w 1073"/>
                <a:gd name="T73" fmla="*/ 67 h 2605"/>
                <a:gd name="T74" fmla="*/ 64 w 1073"/>
                <a:gd name="T75" fmla="*/ 27 h 2605"/>
                <a:gd name="T76" fmla="*/ 116 w 1073"/>
                <a:gd name="T77" fmla="*/ 5 h 2605"/>
                <a:gd name="T78" fmla="*/ 145 w 1073"/>
                <a:gd name="T79" fmla="*/ 0 h 2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3" h="2605">
                  <a:moveTo>
                    <a:pt x="145" y="0"/>
                  </a:moveTo>
                  <a:lnTo>
                    <a:pt x="925" y="1"/>
                  </a:lnTo>
                  <a:lnTo>
                    <a:pt x="954" y="4"/>
                  </a:lnTo>
                  <a:lnTo>
                    <a:pt x="982" y="12"/>
                  </a:lnTo>
                  <a:lnTo>
                    <a:pt x="1007" y="26"/>
                  </a:lnTo>
                  <a:lnTo>
                    <a:pt x="1029" y="45"/>
                  </a:lnTo>
                  <a:lnTo>
                    <a:pt x="1048" y="66"/>
                  </a:lnTo>
                  <a:lnTo>
                    <a:pt x="1061" y="91"/>
                  </a:lnTo>
                  <a:lnTo>
                    <a:pt x="1069" y="119"/>
                  </a:lnTo>
                  <a:lnTo>
                    <a:pt x="1073" y="149"/>
                  </a:lnTo>
                  <a:lnTo>
                    <a:pt x="1073" y="1389"/>
                  </a:lnTo>
                  <a:lnTo>
                    <a:pt x="1069" y="1419"/>
                  </a:lnTo>
                  <a:lnTo>
                    <a:pt x="1061" y="1447"/>
                  </a:lnTo>
                  <a:lnTo>
                    <a:pt x="1048" y="1472"/>
                  </a:lnTo>
                  <a:lnTo>
                    <a:pt x="1029" y="1495"/>
                  </a:lnTo>
                  <a:lnTo>
                    <a:pt x="1007" y="1512"/>
                  </a:lnTo>
                  <a:lnTo>
                    <a:pt x="982" y="1526"/>
                  </a:lnTo>
                  <a:lnTo>
                    <a:pt x="954" y="1535"/>
                  </a:lnTo>
                  <a:lnTo>
                    <a:pt x="925" y="1538"/>
                  </a:lnTo>
                  <a:lnTo>
                    <a:pt x="900" y="1536"/>
                  </a:lnTo>
                  <a:lnTo>
                    <a:pt x="876" y="1530"/>
                  </a:lnTo>
                  <a:lnTo>
                    <a:pt x="854" y="1520"/>
                  </a:lnTo>
                  <a:lnTo>
                    <a:pt x="835" y="1508"/>
                  </a:lnTo>
                  <a:lnTo>
                    <a:pt x="835" y="2456"/>
                  </a:lnTo>
                  <a:lnTo>
                    <a:pt x="833" y="2486"/>
                  </a:lnTo>
                  <a:lnTo>
                    <a:pt x="824" y="2515"/>
                  </a:lnTo>
                  <a:lnTo>
                    <a:pt x="810" y="2539"/>
                  </a:lnTo>
                  <a:lnTo>
                    <a:pt x="792" y="2561"/>
                  </a:lnTo>
                  <a:lnTo>
                    <a:pt x="770" y="2579"/>
                  </a:lnTo>
                  <a:lnTo>
                    <a:pt x="744" y="2593"/>
                  </a:lnTo>
                  <a:lnTo>
                    <a:pt x="717" y="2602"/>
                  </a:lnTo>
                  <a:lnTo>
                    <a:pt x="687" y="2605"/>
                  </a:lnTo>
                  <a:lnTo>
                    <a:pt x="657" y="2602"/>
                  </a:lnTo>
                  <a:lnTo>
                    <a:pt x="629" y="2593"/>
                  </a:lnTo>
                  <a:lnTo>
                    <a:pt x="604" y="2579"/>
                  </a:lnTo>
                  <a:lnTo>
                    <a:pt x="582" y="2561"/>
                  </a:lnTo>
                  <a:lnTo>
                    <a:pt x="564" y="2539"/>
                  </a:lnTo>
                  <a:lnTo>
                    <a:pt x="551" y="2515"/>
                  </a:lnTo>
                  <a:lnTo>
                    <a:pt x="542" y="2486"/>
                  </a:lnTo>
                  <a:lnTo>
                    <a:pt x="539" y="2456"/>
                  </a:lnTo>
                  <a:lnTo>
                    <a:pt x="535" y="2456"/>
                  </a:lnTo>
                  <a:lnTo>
                    <a:pt x="532" y="2486"/>
                  </a:lnTo>
                  <a:lnTo>
                    <a:pt x="523" y="2515"/>
                  </a:lnTo>
                  <a:lnTo>
                    <a:pt x="509" y="2539"/>
                  </a:lnTo>
                  <a:lnTo>
                    <a:pt x="492" y="2561"/>
                  </a:lnTo>
                  <a:lnTo>
                    <a:pt x="469" y="2579"/>
                  </a:lnTo>
                  <a:lnTo>
                    <a:pt x="444" y="2593"/>
                  </a:lnTo>
                  <a:lnTo>
                    <a:pt x="416" y="2602"/>
                  </a:lnTo>
                  <a:lnTo>
                    <a:pt x="386" y="2605"/>
                  </a:lnTo>
                  <a:lnTo>
                    <a:pt x="357" y="2602"/>
                  </a:lnTo>
                  <a:lnTo>
                    <a:pt x="328" y="2593"/>
                  </a:lnTo>
                  <a:lnTo>
                    <a:pt x="304" y="2579"/>
                  </a:lnTo>
                  <a:lnTo>
                    <a:pt x="281" y="2561"/>
                  </a:lnTo>
                  <a:lnTo>
                    <a:pt x="263" y="2539"/>
                  </a:lnTo>
                  <a:lnTo>
                    <a:pt x="250" y="2515"/>
                  </a:lnTo>
                  <a:lnTo>
                    <a:pt x="241" y="2486"/>
                  </a:lnTo>
                  <a:lnTo>
                    <a:pt x="238" y="2456"/>
                  </a:lnTo>
                  <a:lnTo>
                    <a:pt x="238" y="1507"/>
                  </a:lnTo>
                  <a:lnTo>
                    <a:pt x="218" y="1520"/>
                  </a:lnTo>
                  <a:lnTo>
                    <a:pt x="197" y="1530"/>
                  </a:lnTo>
                  <a:lnTo>
                    <a:pt x="173" y="1536"/>
                  </a:lnTo>
                  <a:lnTo>
                    <a:pt x="148" y="1538"/>
                  </a:lnTo>
                  <a:lnTo>
                    <a:pt x="119" y="1535"/>
                  </a:lnTo>
                  <a:lnTo>
                    <a:pt x="91" y="1526"/>
                  </a:lnTo>
                  <a:lnTo>
                    <a:pt x="66" y="1512"/>
                  </a:lnTo>
                  <a:lnTo>
                    <a:pt x="43" y="1495"/>
                  </a:lnTo>
                  <a:lnTo>
                    <a:pt x="25" y="1472"/>
                  </a:lnTo>
                  <a:lnTo>
                    <a:pt x="12" y="1447"/>
                  </a:lnTo>
                  <a:lnTo>
                    <a:pt x="3" y="1419"/>
                  </a:lnTo>
                  <a:lnTo>
                    <a:pt x="0" y="1389"/>
                  </a:lnTo>
                  <a:lnTo>
                    <a:pt x="0" y="149"/>
                  </a:lnTo>
                  <a:lnTo>
                    <a:pt x="3" y="119"/>
                  </a:lnTo>
                  <a:lnTo>
                    <a:pt x="11" y="92"/>
                  </a:lnTo>
                  <a:lnTo>
                    <a:pt x="25" y="67"/>
                  </a:lnTo>
                  <a:lnTo>
                    <a:pt x="42" y="46"/>
                  </a:lnTo>
                  <a:lnTo>
                    <a:pt x="64" y="27"/>
                  </a:lnTo>
                  <a:lnTo>
                    <a:pt x="89" y="13"/>
                  </a:lnTo>
                  <a:lnTo>
                    <a:pt x="116" y="5"/>
                  </a:lnTo>
                  <a:lnTo>
                    <a:pt x="145" y="1"/>
                  </a:lnTo>
                  <a:lnTo>
                    <a:pt x="145" y="0"/>
                  </a:lnTo>
                  <a:close/>
                </a:path>
              </a:pathLst>
            </a:custGeom>
            <a:grpFill/>
            <a:ln w="0">
              <a:noFill/>
              <a:prstDash val="solid"/>
              <a:round/>
              <a:headEnd/>
              <a:tailEnd/>
            </a:ln>
          </p:spPr>
          <p:txBody>
            <a:bodyPr vert="horz" wrap="square" lIns="72574" tIns="36287" rIns="72574" bIns="36287" numCol="1" anchor="t" anchorCtr="0" compatLnSpc="1">
              <a:prstTxWarp prst="textNoShape">
                <a:avLst/>
              </a:prstTxWarp>
            </a:bodyPr>
            <a:lstStyle/>
            <a:p>
              <a:endParaRPr lang="en-US" sz="1429">
                <a:cs typeface="+mn-ea"/>
                <a:sym typeface="+mn-lt"/>
              </a:endParaRPr>
            </a:p>
          </p:txBody>
        </p:sp>
        <p:sp>
          <p:nvSpPr>
            <p:cNvPr id="35" name="Freeform 414"/>
            <p:cNvSpPr>
              <a:spLocks/>
            </p:cNvSpPr>
            <p:nvPr/>
          </p:nvSpPr>
          <p:spPr bwMode="auto">
            <a:xfrm>
              <a:off x="9232901" y="5059363"/>
              <a:ext cx="74613" cy="82550"/>
            </a:xfrm>
            <a:custGeom>
              <a:avLst/>
              <a:gdLst>
                <a:gd name="T0" fmla="*/ 314 w 565"/>
                <a:gd name="T1" fmla="*/ 0 h 629"/>
                <a:gd name="T2" fmla="*/ 358 w 565"/>
                <a:gd name="T3" fmla="*/ 3 h 629"/>
                <a:gd name="T4" fmla="*/ 400 w 565"/>
                <a:gd name="T5" fmla="*/ 12 h 629"/>
                <a:gd name="T6" fmla="*/ 439 w 565"/>
                <a:gd name="T7" fmla="*/ 25 h 629"/>
                <a:gd name="T8" fmla="*/ 474 w 565"/>
                <a:gd name="T9" fmla="*/ 44 h 629"/>
                <a:gd name="T10" fmla="*/ 508 w 565"/>
                <a:gd name="T11" fmla="*/ 67 h 629"/>
                <a:gd name="T12" fmla="*/ 538 w 565"/>
                <a:gd name="T13" fmla="*/ 94 h 629"/>
                <a:gd name="T14" fmla="*/ 565 w 565"/>
                <a:gd name="T15" fmla="*/ 125 h 629"/>
                <a:gd name="T16" fmla="*/ 545 w 565"/>
                <a:gd name="T17" fmla="*/ 165 h 629"/>
                <a:gd name="T18" fmla="*/ 528 w 565"/>
                <a:gd name="T19" fmla="*/ 206 h 629"/>
                <a:gd name="T20" fmla="*/ 516 w 565"/>
                <a:gd name="T21" fmla="*/ 250 h 629"/>
                <a:gd name="T22" fmla="*/ 509 w 565"/>
                <a:gd name="T23" fmla="*/ 296 h 629"/>
                <a:gd name="T24" fmla="*/ 507 w 565"/>
                <a:gd name="T25" fmla="*/ 342 h 629"/>
                <a:gd name="T26" fmla="*/ 509 w 565"/>
                <a:gd name="T27" fmla="*/ 391 h 629"/>
                <a:gd name="T28" fmla="*/ 518 w 565"/>
                <a:gd name="T29" fmla="*/ 437 h 629"/>
                <a:gd name="T30" fmla="*/ 530 w 565"/>
                <a:gd name="T31" fmla="*/ 483 h 629"/>
                <a:gd name="T32" fmla="*/ 548 w 565"/>
                <a:gd name="T33" fmla="*/ 525 h 629"/>
                <a:gd name="T34" fmla="*/ 518 w 565"/>
                <a:gd name="T35" fmla="*/ 555 h 629"/>
                <a:gd name="T36" fmla="*/ 483 w 565"/>
                <a:gd name="T37" fmla="*/ 581 h 629"/>
                <a:gd name="T38" fmla="*/ 445 w 565"/>
                <a:gd name="T39" fmla="*/ 601 h 629"/>
                <a:gd name="T40" fmla="*/ 404 w 565"/>
                <a:gd name="T41" fmla="*/ 616 h 629"/>
                <a:gd name="T42" fmla="*/ 361 w 565"/>
                <a:gd name="T43" fmla="*/ 626 h 629"/>
                <a:gd name="T44" fmla="*/ 314 w 565"/>
                <a:gd name="T45" fmla="*/ 629 h 629"/>
                <a:gd name="T46" fmla="*/ 272 w 565"/>
                <a:gd name="T47" fmla="*/ 627 h 629"/>
                <a:gd name="T48" fmla="*/ 231 w 565"/>
                <a:gd name="T49" fmla="*/ 619 h 629"/>
                <a:gd name="T50" fmla="*/ 192 w 565"/>
                <a:gd name="T51" fmla="*/ 605 h 629"/>
                <a:gd name="T52" fmla="*/ 156 w 565"/>
                <a:gd name="T53" fmla="*/ 587 h 629"/>
                <a:gd name="T54" fmla="*/ 122 w 565"/>
                <a:gd name="T55" fmla="*/ 565 h 629"/>
                <a:gd name="T56" fmla="*/ 92 w 565"/>
                <a:gd name="T57" fmla="*/ 538 h 629"/>
                <a:gd name="T58" fmla="*/ 66 w 565"/>
                <a:gd name="T59" fmla="*/ 507 h 629"/>
                <a:gd name="T60" fmla="*/ 43 w 565"/>
                <a:gd name="T61" fmla="*/ 474 h 629"/>
                <a:gd name="T62" fmla="*/ 25 w 565"/>
                <a:gd name="T63" fmla="*/ 437 h 629"/>
                <a:gd name="T64" fmla="*/ 11 w 565"/>
                <a:gd name="T65" fmla="*/ 398 h 629"/>
                <a:gd name="T66" fmla="*/ 2 w 565"/>
                <a:gd name="T67" fmla="*/ 357 h 629"/>
                <a:gd name="T68" fmla="*/ 0 w 565"/>
                <a:gd name="T69" fmla="*/ 315 h 629"/>
                <a:gd name="T70" fmla="*/ 3 w 565"/>
                <a:gd name="T71" fmla="*/ 269 h 629"/>
                <a:gd name="T72" fmla="*/ 13 w 565"/>
                <a:gd name="T73" fmla="*/ 223 h 629"/>
                <a:gd name="T74" fmla="*/ 29 w 565"/>
                <a:gd name="T75" fmla="*/ 182 h 629"/>
                <a:gd name="T76" fmla="*/ 51 w 565"/>
                <a:gd name="T77" fmla="*/ 143 h 629"/>
                <a:gd name="T78" fmla="*/ 77 w 565"/>
                <a:gd name="T79" fmla="*/ 108 h 629"/>
                <a:gd name="T80" fmla="*/ 108 w 565"/>
                <a:gd name="T81" fmla="*/ 76 h 629"/>
                <a:gd name="T82" fmla="*/ 144 w 565"/>
                <a:gd name="T83" fmla="*/ 51 h 629"/>
                <a:gd name="T84" fmla="*/ 183 w 565"/>
                <a:gd name="T85" fmla="*/ 29 h 629"/>
                <a:gd name="T86" fmla="*/ 224 w 565"/>
                <a:gd name="T87" fmla="*/ 13 h 629"/>
                <a:gd name="T88" fmla="*/ 268 w 565"/>
                <a:gd name="T89" fmla="*/ 3 h 629"/>
                <a:gd name="T90" fmla="*/ 314 w 565"/>
                <a:gd name="T91" fmla="*/ 0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5" h="629">
                  <a:moveTo>
                    <a:pt x="314" y="0"/>
                  </a:moveTo>
                  <a:lnTo>
                    <a:pt x="358" y="3"/>
                  </a:lnTo>
                  <a:lnTo>
                    <a:pt x="400" y="12"/>
                  </a:lnTo>
                  <a:lnTo>
                    <a:pt x="439" y="25"/>
                  </a:lnTo>
                  <a:lnTo>
                    <a:pt x="474" y="44"/>
                  </a:lnTo>
                  <a:lnTo>
                    <a:pt x="508" y="67"/>
                  </a:lnTo>
                  <a:lnTo>
                    <a:pt x="538" y="94"/>
                  </a:lnTo>
                  <a:lnTo>
                    <a:pt x="565" y="125"/>
                  </a:lnTo>
                  <a:lnTo>
                    <a:pt x="545" y="165"/>
                  </a:lnTo>
                  <a:lnTo>
                    <a:pt x="528" y="206"/>
                  </a:lnTo>
                  <a:lnTo>
                    <a:pt x="516" y="250"/>
                  </a:lnTo>
                  <a:lnTo>
                    <a:pt x="509" y="296"/>
                  </a:lnTo>
                  <a:lnTo>
                    <a:pt x="507" y="342"/>
                  </a:lnTo>
                  <a:lnTo>
                    <a:pt x="509" y="391"/>
                  </a:lnTo>
                  <a:lnTo>
                    <a:pt x="518" y="437"/>
                  </a:lnTo>
                  <a:lnTo>
                    <a:pt x="530" y="483"/>
                  </a:lnTo>
                  <a:lnTo>
                    <a:pt x="548" y="525"/>
                  </a:lnTo>
                  <a:lnTo>
                    <a:pt x="518" y="555"/>
                  </a:lnTo>
                  <a:lnTo>
                    <a:pt x="483" y="581"/>
                  </a:lnTo>
                  <a:lnTo>
                    <a:pt x="445" y="601"/>
                  </a:lnTo>
                  <a:lnTo>
                    <a:pt x="404" y="616"/>
                  </a:lnTo>
                  <a:lnTo>
                    <a:pt x="361" y="626"/>
                  </a:lnTo>
                  <a:lnTo>
                    <a:pt x="314" y="629"/>
                  </a:lnTo>
                  <a:lnTo>
                    <a:pt x="272" y="627"/>
                  </a:lnTo>
                  <a:lnTo>
                    <a:pt x="231" y="619"/>
                  </a:lnTo>
                  <a:lnTo>
                    <a:pt x="192" y="605"/>
                  </a:lnTo>
                  <a:lnTo>
                    <a:pt x="156" y="587"/>
                  </a:lnTo>
                  <a:lnTo>
                    <a:pt x="122" y="565"/>
                  </a:lnTo>
                  <a:lnTo>
                    <a:pt x="92" y="538"/>
                  </a:lnTo>
                  <a:lnTo>
                    <a:pt x="66" y="507"/>
                  </a:lnTo>
                  <a:lnTo>
                    <a:pt x="43" y="474"/>
                  </a:lnTo>
                  <a:lnTo>
                    <a:pt x="25" y="437"/>
                  </a:lnTo>
                  <a:lnTo>
                    <a:pt x="11" y="398"/>
                  </a:lnTo>
                  <a:lnTo>
                    <a:pt x="2" y="357"/>
                  </a:lnTo>
                  <a:lnTo>
                    <a:pt x="0" y="315"/>
                  </a:lnTo>
                  <a:lnTo>
                    <a:pt x="3" y="269"/>
                  </a:lnTo>
                  <a:lnTo>
                    <a:pt x="13" y="223"/>
                  </a:lnTo>
                  <a:lnTo>
                    <a:pt x="29" y="182"/>
                  </a:lnTo>
                  <a:lnTo>
                    <a:pt x="51" y="143"/>
                  </a:lnTo>
                  <a:lnTo>
                    <a:pt x="77" y="108"/>
                  </a:lnTo>
                  <a:lnTo>
                    <a:pt x="108" y="76"/>
                  </a:lnTo>
                  <a:lnTo>
                    <a:pt x="144" y="51"/>
                  </a:lnTo>
                  <a:lnTo>
                    <a:pt x="183" y="29"/>
                  </a:lnTo>
                  <a:lnTo>
                    <a:pt x="224" y="13"/>
                  </a:lnTo>
                  <a:lnTo>
                    <a:pt x="268" y="3"/>
                  </a:lnTo>
                  <a:lnTo>
                    <a:pt x="314" y="0"/>
                  </a:lnTo>
                  <a:close/>
                </a:path>
              </a:pathLst>
            </a:custGeom>
            <a:grpFill/>
            <a:ln w="0">
              <a:noFill/>
              <a:prstDash val="solid"/>
              <a:round/>
              <a:headEnd/>
              <a:tailEnd/>
            </a:ln>
          </p:spPr>
          <p:txBody>
            <a:bodyPr vert="horz" wrap="square" lIns="72574" tIns="36287" rIns="72574" bIns="36287" numCol="1" anchor="t" anchorCtr="0" compatLnSpc="1">
              <a:prstTxWarp prst="textNoShape">
                <a:avLst/>
              </a:prstTxWarp>
            </a:bodyPr>
            <a:lstStyle/>
            <a:p>
              <a:endParaRPr lang="en-US" sz="1429">
                <a:cs typeface="+mn-ea"/>
                <a:sym typeface="+mn-lt"/>
              </a:endParaRPr>
            </a:p>
          </p:txBody>
        </p:sp>
        <p:sp>
          <p:nvSpPr>
            <p:cNvPr id="36" name="Freeform 415"/>
            <p:cNvSpPr>
              <a:spLocks/>
            </p:cNvSpPr>
            <p:nvPr/>
          </p:nvSpPr>
          <p:spPr bwMode="auto">
            <a:xfrm>
              <a:off x="9209088" y="5148263"/>
              <a:ext cx="96838" cy="317500"/>
            </a:xfrm>
            <a:custGeom>
              <a:avLst/>
              <a:gdLst>
                <a:gd name="T0" fmla="*/ 373 w 729"/>
                <a:gd name="T1" fmla="*/ 0 h 2394"/>
                <a:gd name="T2" fmla="*/ 510 w 729"/>
                <a:gd name="T3" fmla="*/ 0 h 2394"/>
                <a:gd name="T4" fmla="*/ 600 w 729"/>
                <a:gd name="T5" fmla="*/ 0 h 2394"/>
                <a:gd name="T6" fmla="*/ 550 w 729"/>
                <a:gd name="T7" fmla="*/ 46 h 2394"/>
                <a:gd name="T8" fmla="*/ 513 w 729"/>
                <a:gd name="T9" fmla="*/ 105 h 2394"/>
                <a:gd name="T10" fmla="*/ 494 w 729"/>
                <a:gd name="T11" fmla="*/ 172 h 2394"/>
                <a:gd name="T12" fmla="*/ 490 w 729"/>
                <a:gd name="T13" fmla="*/ 1448 h 2394"/>
                <a:gd name="T14" fmla="*/ 502 w 729"/>
                <a:gd name="T15" fmla="*/ 1526 h 2394"/>
                <a:gd name="T16" fmla="*/ 536 w 729"/>
                <a:gd name="T17" fmla="*/ 1594 h 2394"/>
                <a:gd name="T18" fmla="*/ 588 w 729"/>
                <a:gd name="T19" fmla="*/ 1648 h 2394"/>
                <a:gd name="T20" fmla="*/ 652 w 729"/>
                <a:gd name="T21" fmla="*/ 1685 h 2394"/>
                <a:gd name="T22" fmla="*/ 729 w 729"/>
                <a:gd name="T23" fmla="*/ 1702 h 2394"/>
                <a:gd name="T24" fmla="*/ 708 w 729"/>
                <a:gd name="T25" fmla="*/ 2370 h 2394"/>
                <a:gd name="T26" fmla="*/ 659 w 729"/>
                <a:gd name="T27" fmla="*/ 2392 h 2394"/>
                <a:gd name="T28" fmla="*/ 604 w 729"/>
                <a:gd name="T29" fmla="*/ 2392 h 2394"/>
                <a:gd name="T30" fmla="*/ 555 w 729"/>
                <a:gd name="T31" fmla="*/ 2372 h 2394"/>
                <a:gd name="T32" fmla="*/ 518 w 729"/>
                <a:gd name="T33" fmla="*/ 2335 h 2394"/>
                <a:gd name="T34" fmla="*/ 498 w 729"/>
                <a:gd name="T35" fmla="*/ 2285 h 2394"/>
                <a:gd name="T36" fmla="*/ 491 w 729"/>
                <a:gd name="T37" fmla="*/ 2258 h 2394"/>
                <a:gd name="T38" fmla="*/ 481 w 729"/>
                <a:gd name="T39" fmla="*/ 2311 h 2394"/>
                <a:gd name="T40" fmla="*/ 451 w 729"/>
                <a:gd name="T41" fmla="*/ 2354 h 2394"/>
                <a:gd name="T42" fmla="*/ 408 w 729"/>
                <a:gd name="T43" fmla="*/ 2383 h 2394"/>
                <a:gd name="T44" fmla="*/ 355 w 729"/>
                <a:gd name="T45" fmla="*/ 2394 h 2394"/>
                <a:gd name="T46" fmla="*/ 301 w 729"/>
                <a:gd name="T47" fmla="*/ 2383 h 2394"/>
                <a:gd name="T48" fmla="*/ 258 w 729"/>
                <a:gd name="T49" fmla="*/ 2354 h 2394"/>
                <a:gd name="T50" fmla="*/ 229 w 729"/>
                <a:gd name="T51" fmla="*/ 2311 h 2394"/>
                <a:gd name="T52" fmla="*/ 218 w 729"/>
                <a:gd name="T53" fmla="*/ 2258 h 2394"/>
                <a:gd name="T54" fmla="*/ 201 w 729"/>
                <a:gd name="T55" fmla="*/ 1397 h 2394"/>
                <a:gd name="T56" fmla="*/ 159 w 729"/>
                <a:gd name="T57" fmla="*/ 1411 h 2394"/>
                <a:gd name="T58" fmla="*/ 109 w 729"/>
                <a:gd name="T59" fmla="*/ 1410 h 2394"/>
                <a:gd name="T60" fmla="*/ 60 w 729"/>
                <a:gd name="T61" fmla="*/ 1390 h 2394"/>
                <a:gd name="T62" fmla="*/ 24 w 729"/>
                <a:gd name="T63" fmla="*/ 1353 h 2394"/>
                <a:gd name="T64" fmla="*/ 3 w 729"/>
                <a:gd name="T65" fmla="*/ 1305 h 2394"/>
                <a:gd name="T66" fmla="*/ 0 w 729"/>
                <a:gd name="T67" fmla="*/ 137 h 2394"/>
                <a:gd name="T68" fmla="*/ 11 w 729"/>
                <a:gd name="T69" fmla="*/ 84 h 2394"/>
                <a:gd name="T70" fmla="*/ 39 w 729"/>
                <a:gd name="T71" fmla="*/ 42 h 2394"/>
                <a:gd name="T72" fmla="*/ 81 w 729"/>
                <a:gd name="T73" fmla="*/ 12 h 2394"/>
                <a:gd name="T74" fmla="*/ 133 w 729"/>
                <a:gd name="T75" fmla="*/ 1 h 2394"/>
                <a:gd name="T76" fmla="*/ 289 w 729"/>
                <a:gd name="T77" fmla="*/ 0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9" h="2394">
                  <a:moveTo>
                    <a:pt x="329" y="0"/>
                  </a:moveTo>
                  <a:lnTo>
                    <a:pt x="373" y="0"/>
                  </a:lnTo>
                  <a:lnTo>
                    <a:pt x="463" y="0"/>
                  </a:lnTo>
                  <a:lnTo>
                    <a:pt x="510" y="0"/>
                  </a:lnTo>
                  <a:lnTo>
                    <a:pt x="556" y="0"/>
                  </a:lnTo>
                  <a:lnTo>
                    <a:pt x="600" y="0"/>
                  </a:lnTo>
                  <a:lnTo>
                    <a:pt x="573" y="21"/>
                  </a:lnTo>
                  <a:lnTo>
                    <a:pt x="550" y="46"/>
                  </a:lnTo>
                  <a:lnTo>
                    <a:pt x="529" y="74"/>
                  </a:lnTo>
                  <a:lnTo>
                    <a:pt x="513" y="105"/>
                  </a:lnTo>
                  <a:lnTo>
                    <a:pt x="501" y="137"/>
                  </a:lnTo>
                  <a:lnTo>
                    <a:pt x="494" y="172"/>
                  </a:lnTo>
                  <a:lnTo>
                    <a:pt x="490" y="208"/>
                  </a:lnTo>
                  <a:lnTo>
                    <a:pt x="490" y="1448"/>
                  </a:lnTo>
                  <a:lnTo>
                    <a:pt x="494" y="1488"/>
                  </a:lnTo>
                  <a:lnTo>
                    <a:pt x="502" y="1526"/>
                  </a:lnTo>
                  <a:lnTo>
                    <a:pt x="516" y="1562"/>
                  </a:lnTo>
                  <a:lnTo>
                    <a:pt x="536" y="1594"/>
                  </a:lnTo>
                  <a:lnTo>
                    <a:pt x="559" y="1622"/>
                  </a:lnTo>
                  <a:lnTo>
                    <a:pt x="588" y="1648"/>
                  </a:lnTo>
                  <a:lnTo>
                    <a:pt x="619" y="1668"/>
                  </a:lnTo>
                  <a:lnTo>
                    <a:pt x="652" y="1685"/>
                  </a:lnTo>
                  <a:lnTo>
                    <a:pt x="690" y="1697"/>
                  </a:lnTo>
                  <a:lnTo>
                    <a:pt x="729" y="1702"/>
                  </a:lnTo>
                  <a:lnTo>
                    <a:pt x="729" y="2354"/>
                  </a:lnTo>
                  <a:lnTo>
                    <a:pt x="708" y="2370"/>
                  </a:lnTo>
                  <a:lnTo>
                    <a:pt x="685" y="2383"/>
                  </a:lnTo>
                  <a:lnTo>
                    <a:pt x="659" y="2392"/>
                  </a:lnTo>
                  <a:lnTo>
                    <a:pt x="632" y="2394"/>
                  </a:lnTo>
                  <a:lnTo>
                    <a:pt x="604" y="2392"/>
                  </a:lnTo>
                  <a:lnTo>
                    <a:pt x="579" y="2383"/>
                  </a:lnTo>
                  <a:lnTo>
                    <a:pt x="555" y="2372"/>
                  </a:lnTo>
                  <a:lnTo>
                    <a:pt x="535" y="2354"/>
                  </a:lnTo>
                  <a:lnTo>
                    <a:pt x="518" y="2335"/>
                  </a:lnTo>
                  <a:lnTo>
                    <a:pt x="505" y="2311"/>
                  </a:lnTo>
                  <a:lnTo>
                    <a:pt x="498" y="2285"/>
                  </a:lnTo>
                  <a:lnTo>
                    <a:pt x="495" y="2258"/>
                  </a:lnTo>
                  <a:lnTo>
                    <a:pt x="491" y="2258"/>
                  </a:lnTo>
                  <a:lnTo>
                    <a:pt x="488" y="2285"/>
                  </a:lnTo>
                  <a:lnTo>
                    <a:pt x="481" y="2311"/>
                  </a:lnTo>
                  <a:lnTo>
                    <a:pt x="469" y="2335"/>
                  </a:lnTo>
                  <a:lnTo>
                    <a:pt x="451" y="2354"/>
                  </a:lnTo>
                  <a:lnTo>
                    <a:pt x="431" y="2372"/>
                  </a:lnTo>
                  <a:lnTo>
                    <a:pt x="408" y="2383"/>
                  </a:lnTo>
                  <a:lnTo>
                    <a:pt x="382" y="2392"/>
                  </a:lnTo>
                  <a:lnTo>
                    <a:pt x="355" y="2394"/>
                  </a:lnTo>
                  <a:lnTo>
                    <a:pt x="327" y="2392"/>
                  </a:lnTo>
                  <a:lnTo>
                    <a:pt x="301" y="2383"/>
                  </a:lnTo>
                  <a:lnTo>
                    <a:pt x="279" y="2372"/>
                  </a:lnTo>
                  <a:lnTo>
                    <a:pt x="258" y="2354"/>
                  </a:lnTo>
                  <a:lnTo>
                    <a:pt x="242" y="2335"/>
                  </a:lnTo>
                  <a:lnTo>
                    <a:pt x="229" y="2311"/>
                  </a:lnTo>
                  <a:lnTo>
                    <a:pt x="221" y="2285"/>
                  </a:lnTo>
                  <a:lnTo>
                    <a:pt x="218" y="2258"/>
                  </a:lnTo>
                  <a:lnTo>
                    <a:pt x="218" y="1386"/>
                  </a:lnTo>
                  <a:lnTo>
                    <a:pt x="201" y="1397"/>
                  </a:lnTo>
                  <a:lnTo>
                    <a:pt x="180" y="1406"/>
                  </a:lnTo>
                  <a:lnTo>
                    <a:pt x="159" y="1411"/>
                  </a:lnTo>
                  <a:lnTo>
                    <a:pt x="137" y="1414"/>
                  </a:lnTo>
                  <a:lnTo>
                    <a:pt x="109" y="1410"/>
                  </a:lnTo>
                  <a:lnTo>
                    <a:pt x="83" y="1403"/>
                  </a:lnTo>
                  <a:lnTo>
                    <a:pt x="60" y="1390"/>
                  </a:lnTo>
                  <a:lnTo>
                    <a:pt x="40" y="1374"/>
                  </a:lnTo>
                  <a:lnTo>
                    <a:pt x="24" y="1353"/>
                  </a:lnTo>
                  <a:lnTo>
                    <a:pt x="11" y="1330"/>
                  </a:lnTo>
                  <a:lnTo>
                    <a:pt x="3" y="1305"/>
                  </a:lnTo>
                  <a:lnTo>
                    <a:pt x="0" y="1276"/>
                  </a:lnTo>
                  <a:lnTo>
                    <a:pt x="0" y="137"/>
                  </a:lnTo>
                  <a:lnTo>
                    <a:pt x="2" y="110"/>
                  </a:lnTo>
                  <a:lnTo>
                    <a:pt x="11" y="84"/>
                  </a:lnTo>
                  <a:lnTo>
                    <a:pt x="23" y="61"/>
                  </a:lnTo>
                  <a:lnTo>
                    <a:pt x="39" y="42"/>
                  </a:lnTo>
                  <a:lnTo>
                    <a:pt x="58" y="25"/>
                  </a:lnTo>
                  <a:lnTo>
                    <a:pt x="81" y="12"/>
                  </a:lnTo>
                  <a:lnTo>
                    <a:pt x="106" y="4"/>
                  </a:lnTo>
                  <a:lnTo>
                    <a:pt x="133" y="1"/>
                  </a:lnTo>
                  <a:lnTo>
                    <a:pt x="133" y="0"/>
                  </a:lnTo>
                  <a:lnTo>
                    <a:pt x="289" y="0"/>
                  </a:lnTo>
                  <a:lnTo>
                    <a:pt x="329" y="0"/>
                  </a:lnTo>
                  <a:close/>
                </a:path>
              </a:pathLst>
            </a:custGeom>
            <a:grpFill/>
            <a:ln w="0">
              <a:noFill/>
              <a:prstDash val="solid"/>
              <a:round/>
              <a:headEnd/>
              <a:tailEnd/>
            </a:ln>
          </p:spPr>
          <p:txBody>
            <a:bodyPr vert="horz" wrap="square" lIns="72574" tIns="36287" rIns="72574" bIns="36287" numCol="1" anchor="t" anchorCtr="0" compatLnSpc="1">
              <a:prstTxWarp prst="textNoShape">
                <a:avLst/>
              </a:prstTxWarp>
            </a:bodyPr>
            <a:lstStyle/>
            <a:p>
              <a:endParaRPr lang="en-US" sz="1429">
                <a:cs typeface="+mn-ea"/>
                <a:sym typeface="+mn-lt"/>
              </a:endParaRPr>
            </a:p>
          </p:txBody>
        </p:sp>
        <p:sp>
          <p:nvSpPr>
            <p:cNvPr id="37" name="Freeform 416"/>
            <p:cNvSpPr>
              <a:spLocks/>
            </p:cNvSpPr>
            <p:nvPr/>
          </p:nvSpPr>
          <p:spPr bwMode="auto">
            <a:xfrm>
              <a:off x="9410701" y="5059363"/>
              <a:ext cx="74613" cy="82550"/>
            </a:xfrm>
            <a:custGeom>
              <a:avLst/>
              <a:gdLst>
                <a:gd name="T0" fmla="*/ 249 w 565"/>
                <a:gd name="T1" fmla="*/ 0 h 629"/>
                <a:gd name="T2" fmla="*/ 297 w 565"/>
                <a:gd name="T3" fmla="*/ 3 h 629"/>
                <a:gd name="T4" fmla="*/ 341 w 565"/>
                <a:gd name="T5" fmla="*/ 13 h 629"/>
                <a:gd name="T6" fmla="*/ 382 w 565"/>
                <a:gd name="T7" fmla="*/ 29 h 629"/>
                <a:gd name="T8" fmla="*/ 421 w 565"/>
                <a:gd name="T9" fmla="*/ 51 h 629"/>
                <a:gd name="T10" fmla="*/ 457 w 565"/>
                <a:gd name="T11" fmla="*/ 76 h 629"/>
                <a:gd name="T12" fmla="*/ 488 w 565"/>
                <a:gd name="T13" fmla="*/ 108 h 629"/>
                <a:gd name="T14" fmla="*/ 514 w 565"/>
                <a:gd name="T15" fmla="*/ 143 h 629"/>
                <a:gd name="T16" fmla="*/ 535 w 565"/>
                <a:gd name="T17" fmla="*/ 182 h 629"/>
                <a:gd name="T18" fmla="*/ 552 w 565"/>
                <a:gd name="T19" fmla="*/ 223 h 629"/>
                <a:gd name="T20" fmla="*/ 561 w 565"/>
                <a:gd name="T21" fmla="*/ 269 h 629"/>
                <a:gd name="T22" fmla="*/ 565 w 565"/>
                <a:gd name="T23" fmla="*/ 315 h 629"/>
                <a:gd name="T24" fmla="*/ 562 w 565"/>
                <a:gd name="T25" fmla="*/ 357 h 629"/>
                <a:gd name="T26" fmla="*/ 554 w 565"/>
                <a:gd name="T27" fmla="*/ 398 h 629"/>
                <a:gd name="T28" fmla="*/ 540 w 565"/>
                <a:gd name="T29" fmla="*/ 437 h 629"/>
                <a:gd name="T30" fmla="*/ 521 w 565"/>
                <a:gd name="T31" fmla="*/ 474 h 629"/>
                <a:gd name="T32" fmla="*/ 499 w 565"/>
                <a:gd name="T33" fmla="*/ 507 h 629"/>
                <a:gd name="T34" fmla="*/ 473 w 565"/>
                <a:gd name="T35" fmla="*/ 538 h 629"/>
                <a:gd name="T36" fmla="*/ 443 w 565"/>
                <a:gd name="T37" fmla="*/ 565 h 629"/>
                <a:gd name="T38" fmla="*/ 409 w 565"/>
                <a:gd name="T39" fmla="*/ 587 h 629"/>
                <a:gd name="T40" fmla="*/ 372 w 565"/>
                <a:gd name="T41" fmla="*/ 605 h 629"/>
                <a:gd name="T42" fmla="*/ 333 w 565"/>
                <a:gd name="T43" fmla="*/ 619 h 629"/>
                <a:gd name="T44" fmla="*/ 292 w 565"/>
                <a:gd name="T45" fmla="*/ 627 h 629"/>
                <a:gd name="T46" fmla="*/ 249 w 565"/>
                <a:gd name="T47" fmla="*/ 629 h 629"/>
                <a:gd name="T48" fmla="*/ 204 w 565"/>
                <a:gd name="T49" fmla="*/ 626 h 629"/>
                <a:gd name="T50" fmla="*/ 161 w 565"/>
                <a:gd name="T51" fmla="*/ 616 h 629"/>
                <a:gd name="T52" fmla="*/ 120 w 565"/>
                <a:gd name="T53" fmla="*/ 601 h 629"/>
                <a:gd name="T54" fmla="*/ 82 w 565"/>
                <a:gd name="T55" fmla="*/ 581 h 629"/>
                <a:gd name="T56" fmla="*/ 47 w 565"/>
                <a:gd name="T57" fmla="*/ 555 h 629"/>
                <a:gd name="T58" fmla="*/ 17 w 565"/>
                <a:gd name="T59" fmla="*/ 526 h 629"/>
                <a:gd name="T60" fmla="*/ 34 w 565"/>
                <a:gd name="T61" fmla="*/ 483 h 629"/>
                <a:gd name="T62" fmla="*/ 47 w 565"/>
                <a:gd name="T63" fmla="*/ 438 h 629"/>
                <a:gd name="T64" fmla="*/ 56 w 565"/>
                <a:gd name="T65" fmla="*/ 391 h 629"/>
                <a:gd name="T66" fmla="*/ 59 w 565"/>
                <a:gd name="T67" fmla="*/ 342 h 629"/>
                <a:gd name="T68" fmla="*/ 56 w 565"/>
                <a:gd name="T69" fmla="*/ 296 h 629"/>
                <a:gd name="T70" fmla="*/ 48 w 565"/>
                <a:gd name="T71" fmla="*/ 250 h 629"/>
                <a:gd name="T72" fmla="*/ 36 w 565"/>
                <a:gd name="T73" fmla="*/ 206 h 629"/>
                <a:gd name="T74" fmla="*/ 20 w 565"/>
                <a:gd name="T75" fmla="*/ 164 h 629"/>
                <a:gd name="T76" fmla="*/ 0 w 565"/>
                <a:gd name="T77" fmla="*/ 124 h 629"/>
                <a:gd name="T78" fmla="*/ 27 w 565"/>
                <a:gd name="T79" fmla="*/ 94 h 629"/>
                <a:gd name="T80" fmla="*/ 57 w 565"/>
                <a:gd name="T81" fmla="*/ 67 h 629"/>
                <a:gd name="T82" fmla="*/ 90 w 565"/>
                <a:gd name="T83" fmla="*/ 44 h 629"/>
                <a:gd name="T84" fmla="*/ 126 w 565"/>
                <a:gd name="T85" fmla="*/ 25 h 629"/>
                <a:gd name="T86" fmla="*/ 165 w 565"/>
                <a:gd name="T87" fmla="*/ 12 h 629"/>
                <a:gd name="T88" fmla="*/ 207 w 565"/>
                <a:gd name="T89" fmla="*/ 3 h 629"/>
                <a:gd name="T90" fmla="*/ 249 w 565"/>
                <a:gd name="T91" fmla="*/ 0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5" h="629">
                  <a:moveTo>
                    <a:pt x="249" y="0"/>
                  </a:moveTo>
                  <a:lnTo>
                    <a:pt x="297" y="3"/>
                  </a:lnTo>
                  <a:lnTo>
                    <a:pt x="341" y="13"/>
                  </a:lnTo>
                  <a:lnTo>
                    <a:pt x="382" y="29"/>
                  </a:lnTo>
                  <a:lnTo>
                    <a:pt x="421" y="51"/>
                  </a:lnTo>
                  <a:lnTo>
                    <a:pt x="457" y="76"/>
                  </a:lnTo>
                  <a:lnTo>
                    <a:pt x="488" y="108"/>
                  </a:lnTo>
                  <a:lnTo>
                    <a:pt x="514" y="143"/>
                  </a:lnTo>
                  <a:lnTo>
                    <a:pt x="535" y="182"/>
                  </a:lnTo>
                  <a:lnTo>
                    <a:pt x="552" y="223"/>
                  </a:lnTo>
                  <a:lnTo>
                    <a:pt x="561" y="269"/>
                  </a:lnTo>
                  <a:lnTo>
                    <a:pt x="565" y="315"/>
                  </a:lnTo>
                  <a:lnTo>
                    <a:pt x="562" y="357"/>
                  </a:lnTo>
                  <a:lnTo>
                    <a:pt x="554" y="398"/>
                  </a:lnTo>
                  <a:lnTo>
                    <a:pt x="540" y="437"/>
                  </a:lnTo>
                  <a:lnTo>
                    <a:pt x="521" y="474"/>
                  </a:lnTo>
                  <a:lnTo>
                    <a:pt x="499" y="507"/>
                  </a:lnTo>
                  <a:lnTo>
                    <a:pt x="473" y="538"/>
                  </a:lnTo>
                  <a:lnTo>
                    <a:pt x="443" y="565"/>
                  </a:lnTo>
                  <a:lnTo>
                    <a:pt x="409" y="587"/>
                  </a:lnTo>
                  <a:lnTo>
                    <a:pt x="372" y="605"/>
                  </a:lnTo>
                  <a:lnTo>
                    <a:pt x="333" y="619"/>
                  </a:lnTo>
                  <a:lnTo>
                    <a:pt x="292" y="627"/>
                  </a:lnTo>
                  <a:lnTo>
                    <a:pt x="249" y="629"/>
                  </a:lnTo>
                  <a:lnTo>
                    <a:pt x="204" y="626"/>
                  </a:lnTo>
                  <a:lnTo>
                    <a:pt x="161" y="616"/>
                  </a:lnTo>
                  <a:lnTo>
                    <a:pt x="120" y="601"/>
                  </a:lnTo>
                  <a:lnTo>
                    <a:pt x="82" y="581"/>
                  </a:lnTo>
                  <a:lnTo>
                    <a:pt x="47" y="555"/>
                  </a:lnTo>
                  <a:lnTo>
                    <a:pt x="17" y="526"/>
                  </a:lnTo>
                  <a:lnTo>
                    <a:pt x="34" y="483"/>
                  </a:lnTo>
                  <a:lnTo>
                    <a:pt x="47" y="438"/>
                  </a:lnTo>
                  <a:lnTo>
                    <a:pt x="56" y="391"/>
                  </a:lnTo>
                  <a:lnTo>
                    <a:pt x="59" y="342"/>
                  </a:lnTo>
                  <a:lnTo>
                    <a:pt x="56" y="296"/>
                  </a:lnTo>
                  <a:lnTo>
                    <a:pt x="48" y="250"/>
                  </a:lnTo>
                  <a:lnTo>
                    <a:pt x="36" y="206"/>
                  </a:lnTo>
                  <a:lnTo>
                    <a:pt x="20" y="164"/>
                  </a:lnTo>
                  <a:lnTo>
                    <a:pt x="0" y="124"/>
                  </a:lnTo>
                  <a:lnTo>
                    <a:pt x="27" y="94"/>
                  </a:lnTo>
                  <a:lnTo>
                    <a:pt x="57" y="67"/>
                  </a:lnTo>
                  <a:lnTo>
                    <a:pt x="90" y="44"/>
                  </a:lnTo>
                  <a:lnTo>
                    <a:pt x="126" y="25"/>
                  </a:lnTo>
                  <a:lnTo>
                    <a:pt x="165" y="12"/>
                  </a:lnTo>
                  <a:lnTo>
                    <a:pt x="207" y="3"/>
                  </a:lnTo>
                  <a:lnTo>
                    <a:pt x="249" y="0"/>
                  </a:lnTo>
                  <a:close/>
                </a:path>
              </a:pathLst>
            </a:custGeom>
            <a:grpFill/>
            <a:ln w="0">
              <a:noFill/>
              <a:prstDash val="solid"/>
              <a:round/>
              <a:headEnd/>
              <a:tailEnd/>
            </a:ln>
          </p:spPr>
          <p:txBody>
            <a:bodyPr vert="horz" wrap="square" lIns="72574" tIns="36287" rIns="72574" bIns="36287" numCol="1" anchor="t" anchorCtr="0" compatLnSpc="1">
              <a:prstTxWarp prst="textNoShape">
                <a:avLst/>
              </a:prstTxWarp>
            </a:bodyPr>
            <a:lstStyle/>
            <a:p>
              <a:endParaRPr lang="en-US" sz="1429">
                <a:cs typeface="+mn-ea"/>
                <a:sym typeface="+mn-lt"/>
              </a:endParaRPr>
            </a:p>
          </p:txBody>
        </p:sp>
        <p:sp>
          <p:nvSpPr>
            <p:cNvPr id="38" name="Freeform 417"/>
            <p:cNvSpPr>
              <a:spLocks/>
            </p:cNvSpPr>
            <p:nvPr/>
          </p:nvSpPr>
          <p:spPr bwMode="auto">
            <a:xfrm>
              <a:off x="9412288" y="5148263"/>
              <a:ext cx="96838" cy="317500"/>
            </a:xfrm>
            <a:custGeom>
              <a:avLst/>
              <a:gdLst>
                <a:gd name="T0" fmla="*/ 510 w 728"/>
                <a:gd name="T1" fmla="*/ 0 h 2394"/>
                <a:gd name="T2" fmla="*/ 579 w 728"/>
                <a:gd name="T3" fmla="*/ 0 h 2394"/>
                <a:gd name="T4" fmla="*/ 594 w 728"/>
                <a:gd name="T5" fmla="*/ 0 h 2394"/>
                <a:gd name="T6" fmla="*/ 621 w 728"/>
                <a:gd name="T7" fmla="*/ 4 h 2394"/>
                <a:gd name="T8" fmla="*/ 669 w 728"/>
                <a:gd name="T9" fmla="*/ 25 h 2394"/>
                <a:gd name="T10" fmla="*/ 705 w 728"/>
                <a:gd name="T11" fmla="*/ 61 h 2394"/>
                <a:gd name="T12" fmla="*/ 725 w 728"/>
                <a:gd name="T13" fmla="*/ 110 h 2394"/>
                <a:gd name="T14" fmla="*/ 728 w 728"/>
                <a:gd name="T15" fmla="*/ 1276 h 2394"/>
                <a:gd name="T16" fmla="*/ 717 w 728"/>
                <a:gd name="T17" fmla="*/ 1330 h 2394"/>
                <a:gd name="T18" fmla="*/ 688 w 728"/>
                <a:gd name="T19" fmla="*/ 1374 h 2394"/>
                <a:gd name="T20" fmla="*/ 645 w 728"/>
                <a:gd name="T21" fmla="*/ 1403 h 2394"/>
                <a:gd name="T22" fmla="*/ 592 w 728"/>
                <a:gd name="T23" fmla="*/ 1414 h 2394"/>
                <a:gd name="T24" fmla="*/ 547 w 728"/>
                <a:gd name="T25" fmla="*/ 1406 h 2394"/>
                <a:gd name="T26" fmla="*/ 509 w 728"/>
                <a:gd name="T27" fmla="*/ 1386 h 2394"/>
                <a:gd name="T28" fmla="*/ 506 w 728"/>
                <a:gd name="T29" fmla="*/ 2285 h 2394"/>
                <a:gd name="T30" fmla="*/ 486 w 728"/>
                <a:gd name="T31" fmla="*/ 2335 h 2394"/>
                <a:gd name="T32" fmla="*/ 449 w 728"/>
                <a:gd name="T33" fmla="*/ 2372 h 2394"/>
                <a:gd name="T34" fmla="*/ 401 w 728"/>
                <a:gd name="T35" fmla="*/ 2392 h 2394"/>
                <a:gd name="T36" fmla="*/ 345 w 728"/>
                <a:gd name="T37" fmla="*/ 2392 h 2394"/>
                <a:gd name="T38" fmla="*/ 297 w 728"/>
                <a:gd name="T39" fmla="*/ 2372 h 2394"/>
                <a:gd name="T40" fmla="*/ 260 w 728"/>
                <a:gd name="T41" fmla="*/ 2335 h 2394"/>
                <a:gd name="T42" fmla="*/ 240 w 728"/>
                <a:gd name="T43" fmla="*/ 2285 h 2394"/>
                <a:gd name="T44" fmla="*/ 233 w 728"/>
                <a:gd name="T45" fmla="*/ 2258 h 2394"/>
                <a:gd name="T46" fmla="*/ 222 w 728"/>
                <a:gd name="T47" fmla="*/ 2311 h 2394"/>
                <a:gd name="T48" fmla="*/ 192 w 728"/>
                <a:gd name="T49" fmla="*/ 2354 h 2394"/>
                <a:gd name="T50" fmla="*/ 149 w 728"/>
                <a:gd name="T51" fmla="*/ 2383 h 2394"/>
                <a:gd name="T52" fmla="*/ 96 w 728"/>
                <a:gd name="T53" fmla="*/ 2394 h 2394"/>
                <a:gd name="T54" fmla="*/ 43 w 728"/>
                <a:gd name="T55" fmla="*/ 2383 h 2394"/>
                <a:gd name="T56" fmla="*/ 0 w 728"/>
                <a:gd name="T57" fmla="*/ 2354 h 2394"/>
                <a:gd name="T58" fmla="*/ 39 w 728"/>
                <a:gd name="T59" fmla="*/ 1697 h 2394"/>
                <a:gd name="T60" fmla="*/ 109 w 728"/>
                <a:gd name="T61" fmla="*/ 1668 h 2394"/>
                <a:gd name="T62" fmla="*/ 168 w 728"/>
                <a:gd name="T63" fmla="*/ 1622 h 2394"/>
                <a:gd name="T64" fmla="*/ 210 w 728"/>
                <a:gd name="T65" fmla="*/ 1560 h 2394"/>
                <a:gd name="T66" fmla="*/ 234 w 728"/>
                <a:gd name="T67" fmla="*/ 1488 h 2394"/>
                <a:gd name="T68" fmla="*/ 236 w 728"/>
                <a:gd name="T69" fmla="*/ 208 h 2394"/>
                <a:gd name="T70" fmla="*/ 227 w 728"/>
                <a:gd name="T71" fmla="*/ 137 h 2394"/>
                <a:gd name="T72" fmla="*/ 199 w 728"/>
                <a:gd name="T73" fmla="*/ 74 h 2394"/>
                <a:gd name="T74" fmla="*/ 155 w 728"/>
                <a:gd name="T75" fmla="*/ 21 h 2394"/>
                <a:gd name="T76" fmla="*/ 438 w 728"/>
                <a:gd name="T77" fmla="*/ 0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8" h="2394">
                  <a:moveTo>
                    <a:pt x="476" y="0"/>
                  </a:moveTo>
                  <a:lnTo>
                    <a:pt x="510" y="0"/>
                  </a:lnTo>
                  <a:lnTo>
                    <a:pt x="561" y="0"/>
                  </a:lnTo>
                  <a:lnTo>
                    <a:pt x="579" y="0"/>
                  </a:lnTo>
                  <a:lnTo>
                    <a:pt x="591" y="0"/>
                  </a:lnTo>
                  <a:lnTo>
                    <a:pt x="594" y="0"/>
                  </a:lnTo>
                  <a:lnTo>
                    <a:pt x="594" y="1"/>
                  </a:lnTo>
                  <a:lnTo>
                    <a:pt x="621" y="4"/>
                  </a:lnTo>
                  <a:lnTo>
                    <a:pt x="647" y="12"/>
                  </a:lnTo>
                  <a:lnTo>
                    <a:pt x="669" y="25"/>
                  </a:lnTo>
                  <a:lnTo>
                    <a:pt x="689" y="42"/>
                  </a:lnTo>
                  <a:lnTo>
                    <a:pt x="705" y="61"/>
                  </a:lnTo>
                  <a:lnTo>
                    <a:pt x="717" y="84"/>
                  </a:lnTo>
                  <a:lnTo>
                    <a:pt x="725" y="110"/>
                  </a:lnTo>
                  <a:lnTo>
                    <a:pt x="728" y="137"/>
                  </a:lnTo>
                  <a:lnTo>
                    <a:pt x="728" y="1276"/>
                  </a:lnTo>
                  <a:lnTo>
                    <a:pt x="725" y="1305"/>
                  </a:lnTo>
                  <a:lnTo>
                    <a:pt x="717" y="1330"/>
                  </a:lnTo>
                  <a:lnTo>
                    <a:pt x="704" y="1353"/>
                  </a:lnTo>
                  <a:lnTo>
                    <a:pt x="688" y="1374"/>
                  </a:lnTo>
                  <a:lnTo>
                    <a:pt x="667" y="1390"/>
                  </a:lnTo>
                  <a:lnTo>
                    <a:pt x="645" y="1403"/>
                  </a:lnTo>
                  <a:lnTo>
                    <a:pt x="619" y="1410"/>
                  </a:lnTo>
                  <a:lnTo>
                    <a:pt x="592" y="1414"/>
                  </a:lnTo>
                  <a:lnTo>
                    <a:pt x="569" y="1411"/>
                  </a:lnTo>
                  <a:lnTo>
                    <a:pt x="547" y="1406"/>
                  </a:lnTo>
                  <a:lnTo>
                    <a:pt x="527" y="1397"/>
                  </a:lnTo>
                  <a:lnTo>
                    <a:pt x="509" y="1386"/>
                  </a:lnTo>
                  <a:lnTo>
                    <a:pt x="509" y="2258"/>
                  </a:lnTo>
                  <a:lnTo>
                    <a:pt x="506" y="2285"/>
                  </a:lnTo>
                  <a:lnTo>
                    <a:pt x="499" y="2311"/>
                  </a:lnTo>
                  <a:lnTo>
                    <a:pt x="486" y="2335"/>
                  </a:lnTo>
                  <a:lnTo>
                    <a:pt x="470" y="2354"/>
                  </a:lnTo>
                  <a:lnTo>
                    <a:pt x="449" y="2372"/>
                  </a:lnTo>
                  <a:lnTo>
                    <a:pt x="426" y="2383"/>
                  </a:lnTo>
                  <a:lnTo>
                    <a:pt x="401" y="2392"/>
                  </a:lnTo>
                  <a:lnTo>
                    <a:pt x="372" y="2394"/>
                  </a:lnTo>
                  <a:lnTo>
                    <a:pt x="345" y="2392"/>
                  </a:lnTo>
                  <a:lnTo>
                    <a:pt x="320" y="2383"/>
                  </a:lnTo>
                  <a:lnTo>
                    <a:pt x="297" y="2372"/>
                  </a:lnTo>
                  <a:lnTo>
                    <a:pt x="276" y="2354"/>
                  </a:lnTo>
                  <a:lnTo>
                    <a:pt x="260" y="2335"/>
                  </a:lnTo>
                  <a:lnTo>
                    <a:pt x="247" y="2311"/>
                  </a:lnTo>
                  <a:lnTo>
                    <a:pt x="240" y="2285"/>
                  </a:lnTo>
                  <a:lnTo>
                    <a:pt x="236" y="2258"/>
                  </a:lnTo>
                  <a:lnTo>
                    <a:pt x="233" y="2258"/>
                  </a:lnTo>
                  <a:lnTo>
                    <a:pt x="230" y="2285"/>
                  </a:lnTo>
                  <a:lnTo>
                    <a:pt x="222" y="2311"/>
                  </a:lnTo>
                  <a:lnTo>
                    <a:pt x="209" y="2335"/>
                  </a:lnTo>
                  <a:lnTo>
                    <a:pt x="192" y="2354"/>
                  </a:lnTo>
                  <a:lnTo>
                    <a:pt x="173" y="2372"/>
                  </a:lnTo>
                  <a:lnTo>
                    <a:pt x="149" y="2383"/>
                  </a:lnTo>
                  <a:lnTo>
                    <a:pt x="123" y="2392"/>
                  </a:lnTo>
                  <a:lnTo>
                    <a:pt x="96" y="2394"/>
                  </a:lnTo>
                  <a:lnTo>
                    <a:pt x="69" y="2392"/>
                  </a:lnTo>
                  <a:lnTo>
                    <a:pt x="43" y="2383"/>
                  </a:lnTo>
                  <a:lnTo>
                    <a:pt x="19" y="2372"/>
                  </a:lnTo>
                  <a:lnTo>
                    <a:pt x="0" y="2354"/>
                  </a:lnTo>
                  <a:lnTo>
                    <a:pt x="0" y="1702"/>
                  </a:lnTo>
                  <a:lnTo>
                    <a:pt x="39" y="1697"/>
                  </a:lnTo>
                  <a:lnTo>
                    <a:pt x="75" y="1685"/>
                  </a:lnTo>
                  <a:lnTo>
                    <a:pt x="109" y="1668"/>
                  </a:lnTo>
                  <a:lnTo>
                    <a:pt x="140" y="1648"/>
                  </a:lnTo>
                  <a:lnTo>
                    <a:pt x="168" y="1622"/>
                  </a:lnTo>
                  <a:lnTo>
                    <a:pt x="191" y="1593"/>
                  </a:lnTo>
                  <a:lnTo>
                    <a:pt x="210" y="1560"/>
                  </a:lnTo>
                  <a:lnTo>
                    <a:pt x="224" y="1526"/>
                  </a:lnTo>
                  <a:lnTo>
                    <a:pt x="234" y="1488"/>
                  </a:lnTo>
                  <a:lnTo>
                    <a:pt x="236" y="1448"/>
                  </a:lnTo>
                  <a:lnTo>
                    <a:pt x="236" y="208"/>
                  </a:lnTo>
                  <a:lnTo>
                    <a:pt x="234" y="172"/>
                  </a:lnTo>
                  <a:lnTo>
                    <a:pt x="227" y="137"/>
                  </a:lnTo>
                  <a:lnTo>
                    <a:pt x="215" y="105"/>
                  </a:lnTo>
                  <a:lnTo>
                    <a:pt x="199" y="74"/>
                  </a:lnTo>
                  <a:lnTo>
                    <a:pt x="178" y="46"/>
                  </a:lnTo>
                  <a:lnTo>
                    <a:pt x="155" y="21"/>
                  </a:lnTo>
                  <a:lnTo>
                    <a:pt x="128" y="0"/>
                  </a:lnTo>
                  <a:lnTo>
                    <a:pt x="438" y="0"/>
                  </a:lnTo>
                  <a:lnTo>
                    <a:pt x="476" y="0"/>
                  </a:lnTo>
                  <a:close/>
                </a:path>
              </a:pathLst>
            </a:custGeom>
            <a:grpFill/>
            <a:ln w="0">
              <a:noFill/>
              <a:prstDash val="solid"/>
              <a:round/>
              <a:headEnd/>
              <a:tailEnd/>
            </a:ln>
          </p:spPr>
          <p:txBody>
            <a:bodyPr vert="horz" wrap="square" lIns="72574" tIns="36287" rIns="72574" bIns="36287" numCol="1" anchor="t" anchorCtr="0" compatLnSpc="1">
              <a:prstTxWarp prst="textNoShape">
                <a:avLst/>
              </a:prstTxWarp>
            </a:bodyPr>
            <a:lstStyle/>
            <a:p>
              <a:endParaRPr lang="en-US" sz="1429">
                <a:cs typeface="+mn-ea"/>
                <a:sym typeface="+mn-lt"/>
              </a:endParaRPr>
            </a:p>
          </p:txBody>
        </p:sp>
      </p:grpSp>
      <p:grpSp>
        <p:nvGrpSpPr>
          <p:cNvPr id="39" name="Group 68"/>
          <p:cNvGrpSpPr/>
          <p:nvPr/>
        </p:nvGrpSpPr>
        <p:grpSpPr>
          <a:xfrm>
            <a:off x="7361974" y="3414769"/>
            <a:ext cx="247913" cy="288027"/>
            <a:chOff x="2593975" y="4225925"/>
            <a:chExt cx="490538" cy="569912"/>
          </a:xfrm>
          <a:solidFill>
            <a:schemeClr val="bg1"/>
          </a:solidFill>
        </p:grpSpPr>
        <p:sp>
          <p:nvSpPr>
            <p:cNvPr id="40" name="Freeform 18"/>
            <p:cNvSpPr>
              <a:spLocks/>
            </p:cNvSpPr>
            <p:nvPr/>
          </p:nvSpPr>
          <p:spPr bwMode="auto">
            <a:xfrm>
              <a:off x="2773363" y="4384675"/>
              <a:ext cx="131763" cy="252412"/>
            </a:xfrm>
            <a:custGeom>
              <a:avLst/>
              <a:gdLst>
                <a:gd name="T0" fmla="*/ 445 w 827"/>
                <a:gd name="T1" fmla="*/ 0 h 1593"/>
                <a:gd name="T2" fmla="*/ 498 w 827"/>
                <a:gd name="T3" fmla="*/ 8 h 1593"/>
                <a:gd name="T4" fmla="*/ 515 w 827"/>
                <a:gd name="T5" fmla="*/ 47 h 1593"/>
                <a:gd name="T6" fmla="*/ 516 w 827"/>
                <a:gd name="T7" fmla="*/ 123 h 1593"/>
                <a:gd name="T8" fmla="*/ 525 w 827"/>
                <a:gd name="T9" fmla="*/ 163 h 1593"/>
                <a:gd name="T10" fmla="*/ 563 w 827"/>
                <a:gd name="T11" fmla="*/ 178 h 1593"/>
                <a:gd name="T12" fmla="*/ 691 w 827"/>
                <a:gd name="T13" fmla="*/ 207 h 1593"/>
                <a:gd name="T14" fmla="*/ 767 w 827"/>
                <a:gd name="T15" fmla="*/ 246 h 1593"/>
                <a:gd name="T16" fmla="*/ 771 w 827"/>
                <a:gd name="T17" fmla="*/ 287 h 1593"/>
                <a:gd name="T18" fmla="*/ 726 w 827"/>
                <a:gd name="T19" fmla="*/ 434 h 1593"/>
                <a:gd name="T20" fmla="*/ 700 w 827"/>
                <a:gd name="T21" fmla="*/ 455 h 1593"/>
                <a:gd name="T22" fmla="*/ 621 w 827"/>
                <a:gd name="T23" fmla="*/ 425 h 1593"/>
                <a:gd name="T24" fmla="*/ 473 w 827"/>
                <a:gd name="T25" fmla="*/ 396 h 1593"/>
                <a:gd name="T26" fmla="*/ 377 w 827"/>
                <a:gd name="T27" fmla="*/ 402 h 1593"/>
                <a:gd name="T28" fmla="*/ 315 w 827"/>
                <a:gd name="T29" fmla="*/ 437 h 1593"/>
                <a:gd name="T30" fmla="*/ 291 w 827"/>
                <a:gd name="T31" fmla="*/ 496 h 1593"/>
                <a:gd name="T32" fmla="*/ 314 w 827"/>
                <a:gd name="T33" fmla="*/ 557 h 1593"/>
                <a:gd name="T34" fmla="*/ 402 w 827"/>
                <a:gd name="T35" fmla="*/ 618 h 1593"/>
                <a:gd name="T36" fmla="*/ 572 w 827"/>
                <a:gd name="T37" fmla="*/ 691 h 1593"/>
                <a:gd name="T38" fmla="*/ 712 w 827"/>
                <a:gd name="T39" fmla="*/ 778 h 1593"/>
                <a:gd name="T40" fmla="*/ 791 w 827"/>
                <a:gd name="T41" fmla="*/ 886 h 1593"/>
                <a:gd name="T42" fmla="*/ 826 w 827"/>
                <a:gd name="T43" fmla="*/ 1009 h 1593"/>
                <a:gd name="T44" fmla="*/ 812 w 827"/>
                <a:gd name="T45" fmla="*/ 1137 h 1593"/>
                <a:gd name="T46" fmla="*/ 747 w 827"/>
                <a:gd name="T47" fmla="*/ 1256 h 1593"/>
                <a:gd name="T48" fmla="*/ 640 w 827"/>
                <a:gd name="T49" fmla="*/ 1345 h 1593"/>
                <a:gd name="T50" fmla="*/ 535 w 827"/>
                <a:gd name="T51" fmla="*/ 1387 h 1593"/>
                <a:gd name="T52" fmla="*/ 506 w 827"/>
                <a:gd name="T53" fmla="*/ 1423 h 1593"/>
                <a:gd name="T54" fmla="*/ 505 w 827"/>
                <a:gd name="T55" fmla="*/ 1545 h 1593"/>
                <a:gd name="T56" fmla="*/ 489 w 827"/>
                <a:gd name="T57" fmla="*/ 1585 h 1593"/>
                <a:gd name="T58" fmla="*/ 404 w 827"/>
                <a:gd name="T59" fmla="*/ 1593 h 1593"/>
                <a:gd name="T60" fmla="*/ 318 w 827"/>
                <a:gd name="T61" fmla="*/ 1584 h 1593"/>
                <a:gd name="T62" fmla="*/ 300 w 827"/>
                <a:gd name="T63" fmla="*/ 1542 h 1593"/>
                <a:gd name="T64" fmla="*/ 299 w 827"/>
                <a:gd name="T65" fmla="*/ 1446 h 1593"/>
                <a:gd name="T66" fmla="*/ 288 w 827"/>
                <a:gd name="T67" fmla="*/ 1413 h 1593"/>
                <a:gd name="T68" fmla="*/ 244 w 827"/>
                <a:gd name="T69" fmla="*/ 1401 h 1593"/>
                <a:gd name="T70" fmla="*/ 94 w 827"/>
                <a:gd name="T71" fmla="*/ 1365 h 1593"/>
                <a:gd name="T72" fmla="*/ 14 w 827"/>
                <a:gd name="T73" fmla="*/ 1325 h 1593"/>
                <a:gd name="T74" fmla="*/ 0 w 827"/>
                <a:gd name="T75" fmla="*/ 1293 h 1593"/>
                <a:gd name="T76" fmla="*/ 23 w 827"/>
                <a:gd name="T77" fmla="*/ 1198 h 1593"/>
                <a:gd name="T78" fmla="*/ 51 w 827"/>
                <a:gd name="T79" fmla="*/ 1113 h 1593"/>
                <a:gd name="T80" fmla="*/ 78 w 827"/>
                <a:gd name="T81" fmla="*/ 1102 h 1593"/>
                <a:gd name="T82" fmla="*/ 159 w 827"/>
                <a:gd name="T83" fmla="*/ 1137 h 1593"/>
                <a:gd name="T84" fmla="*/ 325 w 827"/>
                <a:gd name="T85" fmla="*/ 1180 h 1593"/>
                <a:gd name="T86" fmla="*/ 435 w 827"/>
                <a:gd name="T87" fmla="*/ 1173 h 1593"/>
                <a:gd name="T88" fmla="*/ 512 w 827"/>
                <a:gd name="T89" fmla="*/ 1132 h 1593"/>
                <a:gd name="T90" fmla="*/ 542 w 827"/>
                <a:gd name="T91" fmla="*/ 1070 h 1593"/>
                <a:gd name="T92" fmla="*/ 529 w 827"/>
                <a:gd name="T93" fmla="*/ 1004 h 1593"/>
                <a:gd name="T94" fmla="*/ 471 w 827"/>
                <a:gd name="T95" fmla="*/ 946 h 1593"/>
                <a:gd name="T96" fmla="*/ 369 w 827"/>
                <a:gd name="T97" fmla="*/ 898 h 1593"/>
                <a:gd name="T98" fmla="*/ 233 w 827"/>
                <a:gd name="T99" fmla="*/ 840 h 1593"/>
                <a:gd name="T100" fmla="*/ 126 w 827"/>
                <a:gd name="T101" fmla="*/ 772 h 1593"/>
                <a:gd name="T102" fmla="*/ 54 w 827"/>
                <a:gd name="T103" fmla="*/ 691 h 1593"/>
                <a:gd name="T104" fmla="*/ 15 w 827"/>
                <a:gd name="T105" fmla="*/ 591 h 1593"/>
                <a:gd name="T106" fmla="*/ 15 w 827"/>
                <a:gd name="T107" fmla="*/ 467 h 1593"/>
                <a:gd name="T108" fmla="*/ 58 w 827"/>
                <a:gd name="T109" fmla="*/ 351 h 1593"/>
                <a:gd name="T110" fmla="*/ 139 w 827"/>
                <a:gd name="T111" fmla="*/ 263 h 1593"/>
                <a:gd name="T112" fmla="*/ 254 w 827"/>
                <a:gd name="T113" fmla="*/ 203 h 1593"/>
                <a:gd name="T114" fmla="*/ 300 w 827"/>
                <a:gd name="T115" fmla="*/ 183 h 1593"/>
                <a:gd name="T116" fmla="*/ 314 w 827"/>
                <a:gd name="T117" fmla="*/ 156 h 1593"/>
                <a:gd name="T118" fmla="*/ 315 w 827"/>
                <a:gd name="T119" fmla="*/ 87 h 1593"/>
                <a:gd name="T120" fmla="*/ 320 w 827"/>
                <a:gd name="T121" fmla="*/ 21 h 1593"/>
                <a:gd name="T122" fmla="*/ 352 w 827"/>
                <a:gd name="T123" fmla="*/ 1 h 1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27" h="1593">
                  <a:moveTo>
                    <a:pt x="371" y="0"/>
                  </a:moveTo>
                  <a:lnTo>
                    <a:pt x="415" y="0"/>
                  </a:lnTo>
                  <a:lnTo>
                    <a:pt x="445" y="0"/>
                  </a:lnTo>
                  <a:lnTo>
                    <a:pt x="468" y="1"/>
                  </a:lnTo>
                  <a:lnTo>
                    <a:pt x="485" y="3"/>
                  </a:lnTo>
                  <a:lnTo>
                    <a:pt x="498" y="8"/>
                  </a:lnTo>
                  <a:lnTo>
                    <a:pt x="506" y="17"/>
                  </a:lnTo>
                  <a:lnTo>
                    <a:pt x="512" y="29"/>
                  </a:lnTo>
                  <a:lnTo>
                    <a:pt x="515" y="47"/>
                  </a:lnTo>
                  <a:lnTo>
                    <a:pt x="516" y="70"/>
                  </a:lnTo>
                  <a:lnTo>
                    <a:pt x="516" y="99"/>
                  </a:lnTo>
                  <a:lnTo>
                    <a:pt x="516" y="123"/>
                  </a:lnTo>
                  <a:lnTo>
                    <a:pt x="517" y="141"/>
                  </a:lnTo>
                  <a:lnTo>
                    <a:pt x="519" y="154"/>
                  </a:lnTo>
                  <a:lnTo>
                    <a:pt x="525" y="163"/>
                  </a:lnTo>
                  <a:lnTo>
                    <a:pt x="533" y="169"/>
                  </a:lnTo>
                  <a:lnTo>
                    <a:pt x="545" y="173"/>
                  </a:lnTo>
                  <a:lnTo>
                    <a:pt x="563" y="178"/>
                  </a:lnTo>
                  <a:lnTo>
                    <a:pt x="586" y="181"/>
                  </a:lnTo>
                  <a:lnTo>
                    <a:pt x="640" y="192"/>
                  </a:lnTo>
                  <a:lnTo>
                    <a:pt x="691" y="207"/>
                  </a:lnTo>
                  <a:lnTo>
                    <a:pt x="742" y="228"/>
                  </a:lnTo>
                  <a:lnTo>
                    <a:pt x="756" y="236"/>
                  </a:lnTo>
                  <a:lnTo>
                    <a:pt x="767" y="246"/>
                  </a:lnTo>
                  <a:lnTo>
                    <a:pt x="772" y="258"/>
                  </a:lnTo>
                  <a:lnTo>
                    <a:pt x="775" y="271"/>
                  </a:lnTo>
                  <a:lnTo>
                    <a:pt x="771" y="287"/>
                  </a:lnTo>
                  <a:lnTo>
                    <a:pt x="753" y="352"/>
                  </a:lnTo>
                  <a:lnTo>
                    <a:pt x="733" y="416"/>
                  </a:lnTo>
                  <a:lnTo>
                    <a:pt x="726" y="434"/>
                  </a:lnTo>
                  <a:lnTo>
                    <a:pt x="720" y="446"/>
                  </a:lnTo>
                  <a:lnTo>
                    <a:pt x="711" y="452"/>
                  </a:lnTo>
                  <a:lnTo>
                    <a:pt x="700" y="455"/>
                  </a:lnTo>
                  <a:lnTo>
                    <a:pt x="686" y="451"/>
                  </a:lnTo>
                  <a:lnTo>
                    <a:pt x="668" y="445"/>
                  </a:lnTo>
                  <a:lnTo>
                    <a:pt x="621" y="425"/>
                  </a:lnTo>
                  <a:lnTo>
                    <a:pt x="573" y="410"/>
                  </a:lnTo>
                  <a:lnTo>
                    <a:pt x="524" y="400"/>
                  </a:lnTo>
                  <a:lnTo>
                    <a:pt x="473" y="396"/>
                  </a:lnTo>
                  <a:lnTo>
                    <a:pt x="422" y="396"/>
                  </a:lnTo>
                  <a:lnTo>
                    <a:pt x="399" y="398"/>
                  </a:lnTo>
                  <a:lnTo>
                    <a:pt x="377" y="402"/>
                  </a:lnTo>
                  <a:lnTo>
                    <a:pt x="356" y="409"/>
                  </a:lnTo>
                  <a:lnTo>
                    <a:pt x="333" y="422"/>
                  </a:lnTo>
                  <a:lnTo>
                    <a:pt x="315" y="437"/>
                  </a:lnTo>
                  <a:lnTo>
                    <a:pt x="302" y="456"/>
                  </a:lnTo>
                  <a:lnTo>
                    <a:pt x="295" y="475"/>
                  </a:lnTo>
                  <a:lnTo>
                    <a:pt x="291" y="496"/>
                  </a:lnTo>
                  <a:lnTo>
                    <a:pt x="293" y="517"/>
                  </a:lnTo>
                  <a:lnTo>
                    <a:pt x="301" y="538"/>
                  </a:lnTo>
                  <a:lnTo>
                    <a:pt x="314" y="557"/>
                  </a:lnTo>
                  <a:lnTo>
                    <a:pt x="333" y="575"/>
                  </a:lnTo>
                  <a:lnTo>
                    <a:pt x="366" y="598"/>
                  </a:lnTo>
                  <a:lnTo>
                    <a:pt x="402" y="618"/>
                  </a:lnTo>
                  <a:lnTo>
                    <a:pt x="440" y="635"/>
                  </a:lnTo>
                  <a:lnTo>
                    <a:pt x="506" y="662"/>
                  </a:lnTo>
                  <a:lnTo>
                    <a:pt x="572" y="691"/>
                  </a:lnTo>
                  <a:lnTo>
                    <a:pt x="635" y="724"/>
                  </a:lnTo>
                  <a:lnTo>
                    <a:pt x="676" y="749"/>
                  </a:lnTo>
                  <a:lnTo>
                    <a:pt x="712" y="778"/>
                  </a:lnTo>
                  <a:lnTo>
                    <a:pt x="743" y="811"/>
                  </a:lnTo>
                  <a:lnTo>
                    <a:pt x="770" y="847"/>
                  </a:lnTo>
                  <a:lnTo>
                    <a:pt x="791" y="886"/>
                  </a:lnTo>
                  <a:lnTo>
                    <a:pt x="808" y="925"/>
                  </a:lnTo>
                  <a:lnTo>
                    <a:pt x="819" y="967"/>
                  </a:lnTo>
                  <a:lnTo>
                    <a:pt x="826" y="1009"/>
                  </a:lnTo>
                  <a:lnTo>
                    <a:pt x="827" y="1052"/>
                  </a:lnTo>
                  <a:lnTo>
                    <a:pt x="822" y="1095"/>
                  </a:lnTo>
                  <a:lnTo>
                    <a:pt x="812" y="1137"/>
                  </a:lnTo>
                  <a:lnTo>
                    <a:pt x="796" y="1179"/>
                  </a:lnTo>
                  <a:lnTo>
                    <a:pt x="775" y="1218"/>
                  </a:lnTo>
                  <a:lnTo>
                    <a:pt x="747" y="1256"/>
                  </a:lnTo>
                  <a:lnTo>
                    <a:pt x="715" y="1290"/>
                  </a:lnTo>
                  <a:lnTo>
                    <a:pt x="679" y="1320"/>
                  </a:lnTo>
                  <a:lnTo>
                    <a:pt x="640" y="1345"/>
                  </a:lnTo>
                  <a:lnTo>
                    <a:pt x="598" y="1366"/>
                  </a:lnTo>
                  <a:lnTo>
                    <a:pt x="553" y="1380"/>
                  </a:lnTo>
                  <a:lnTo>
                    <a:pt x="535" y="1387"/>
                  </a:lnTo>
                  <a:lnTo>
                    <a:pt x="521" y="1396"/>
                  </a:lnTo>
                  <a:lnTo>
                    <a:pt x="512" y="1407"/>
                  </a:lnTo>
                  <a:lnTo>
                    <a:pt x="506" y="1423"/>
                  </a:lnTo>
                  <a:lnTo>
                    <a:pt x="505" y="1442"/>
                  </a:lnTo>
                  <a:lnTo>
                    <a:pt x="506" y="1493"/>
                  </a:lnTo>
                  <a:lnTo>
                    <a:pt x="505" y="1545"/>
                  </a:lnTo>
                  <a:lnTo>
                    <a:pt x="504" y="1562"/>
                  </a:lnTo>
                  <a:lnTo>
                    <a:pt x="497" y="1575"/>
                  </a:lnTo>
                  <a:lnTo>
                    <a:pt x="489" y="1585"/>
                  </a:lnTo>
                  <a:lnTo>
                    <a:pt x="475" y="1590"/>
                  </a:lnTo>
                  <a:lnTo>
                    <a:pt x="459" y="1593"/>
                  </a:lnTo>
                  <a:lnTo>
                    <a:pt x="404" y="1593"/>
                  </a:lnTo>
                  <a:lnTo>
                    <a:pt x="348" y="1593"/>
                  </a:lnTo>
                  <a:lnTo>
                    <a:pt x="331" y="1590"/>
                  </a:lnTo>
                  <a:lnTo>
                    <a:pt x="318" y="1584"/>
                  </a:lnTo>
                  <a:lnTo>
                    <a:pt x="308" y="1574"/>
                  </a:lnTo>
                  <a:lnTo>
                    <a:pt x="302" y="1559"/>
                  </a:lnTo>
                  <a:lnTo>
                    <a:pt x="300" y="1542"/>
                  </a:lnTo>
                  <a:lnTo>
                    <a:pt x="300" y="1505"/>
                  </a:lnTo>
                  <a:lnTo>
                    <a:pt x="299" y="1466"/>
                  </a:lnTo>
                  <a:lnTo>
                    <a:pt x="299" y="1446"/>
                  </a:lnTo>
                  <a:lnTo>
                    <a:pt x="298" y="1431"/>
                  </a:lnTo>
                  <a:lnTo>
                    <a:pt x="293" y="1421"/>
                  </a:lnTo>
                  <a:lnTo>
                    <a:pt x="288" y="1413"/>
                  </a:lnTo>
                  <a:lnTo>
                    <a:pt x="278" y="1407"/>
                  </a:lnTo>
                  <a:lnTo>
                    <a:pt x="264" y="1404"/>
                  </a:lnTo>
                  <a:lnTo>
                    <a:pt x="244" y="1401"/>
                  </a:lnTo>
                  <a:lnTo>
                    <a:pt x="193" y="1392"/>
                  </a:lnTo>
                  <a:lnTo>
                    <a:pt x="142" y="1380"/>
                  </a:lnTo>
                  <a:lnTo>
                    <a:pt x="94" y="1365"/>
                  </a:lnTo>
                  <a:lnTo>
                    <a:pt x="46" y="1345"/>
                  </a:lnTo>
                  <a:lnTo>
                    <a:pt x="28" y="1335"/>
                  </a:lnTo>
                  <a:lnTo>
                    <a:pt x="14" y="1325"/>
                  </a:lnTo>
                  <a:lnTo>
                    <a:pt x="5" y="1317"/>
                  </a:lnTo>
                  <a:lnTo>
                    <a:pt x="1" y="1306"/>
                  </a:lnTo>
                  <a:lnTo>
                    <a:pt x="0" y="1293"/>
                  </a:lnTo>
                  <a:lnTo>
                    <a:pt x="2" y="1277"/>
                  </a:lnTo>
                  <a:lnTo>
                    <a:pt x="6" y="1256"/>
                  </a:lnTo>
                  <a:lnTo>
                    <a:pt x="23" y="1198"/>
                  </a:lnTo>
                  <a:lnTo>
                    <a:pt x="39" y="1142"/>
                  </a:lnTo>
                  <a:lnTo>
                    <a:pt x="45" y="1125"/>
                  </a:lnTo>
                  <a:lnTo>
                    <a:pt x="51" y="1113"/>
                  </a:lnTo>
                  <a:lnTo>
                    <a:pt x="58" y="1105"/>
                  </a:lnTo>
                  <a:lnTo>
                    <a:pt x="67" y="1102"/>
                  </a:lnTo>
                  <a:lnTo>
                    <a:pt x="78" y="1102"/>
                  </a:lnTo>
                  <a:lnTo>
                    <a:pt x="90" y="1107"/>
                  </a:lnTo>
                  <a:lnTo>
                    <a:pt x="106" y="1113"/>
                  </a:lnTo>
                  <a:lnTo>
                    <a:pt x="159" y="1137"/>
                  </a:lnTo>
                  <a:lnTo>
                    <a:pt x="212" y="1157"/>
                  </a:lnTo>
                  <a:lnTo>
                    <a:pt x="268" y="1170"/>
                  </a:lnTo>
                  <a:lnTo>
                    <a:pt x="325" y="1180"/>
                  </a:lnTo>
                  <a:lnTo>
                    <a:pt x="363" y="1182"/>
                  </a:lnTo>
                  <a:lnTo>
                    <a:pt x="399" y="1180"/>
                  </a:lnTo>
                  <a:lnTo>
                    <a:pt x="435" y="1173"/>
                  </a:lnTo>
                  <a:lnTo>
                    <a:pt x="469" y="1161"/>
                  </a:lnTo>
                  <a:lnTo>
                    <a:pt x="493" y="1148"/>
                  </a:lnTo>
                  <a:lnTo>
                    <a:pt x="512" y="1132"/>
                  </a:lnTo>
                  <a:lnTo>
                    <a:pt x="527" y="1113"/>
                  </a:lnTo>
                  <a:lnTo>
                    <a:pt x="537" y="1092"/>
                  </a:lnTo>
                  <a:lnTo>
                    <a:pt x="542" y="1070"/>
                  </a:lnTo>
                  <a:lnTo>
                    <a:pt x="542" y="1049"/>
                  </a:lnTo>
                  <a:lnTo>
                    <a:pt x="539" y="1026"/>
                  </a:lnTo>
                  <a:lnTo>
                    <a:pt x="529" y="1004"/>
                  </a:lnTo>
                  <a:lnTo>
                    <a:pt x="516" y="983"/>
                  </a:lnTo>
                  <a:lnTo>
                    <a:pt x="496" y="964"/>
                  </a:lnTo>
                  <a:lnTo>
                    <a:pt x="471" y="946"/>
                  </a:lnTo>
                  <a:lnTo>
                    <a:pt x="444" y="929"/>
                  </a:lnTo>
                  <a:lnTo>
                    <a:pt x="414" y="916"/>
                  </a:lnTo>
                  <a:lnTo>
                    <a:pt x="369" y="898"/>
                  </a:lnTo>
                  <a:lnTo>
                    <a:pt x="323" y="879"/>
                  </a:lnTo>
                  <a:lnTo>
                    <a:pt x="278" y="860"/>
                  </a:lnTo>
                  <a:lnTo>
                    <a:pt x="233" y="840"/>
                  </a:lnTo>
                  <a:lnTo>
                    <a:pt x="189" y="816"/>
                  </a:lnTo>
                  <a:lnTo>
                    <a:pt x="157" y="795"/>
                  </a:lnTo>
                  <a:lnTo>
                    <a:pt x="126" y="772"/>
                  </a:lnTo>
                  <a:lnTo>
                    <a:pt x="98" y="747"/>
                  </a:lnTo>
                  <a:lnTo>
                    <a:pt x="74" y="720"/>
                  </a:lnTo>
                  <a:lnTo>
                    <a:pt x="54" y="691"/>
                  </a:lnTo>
                  <a:lnTo>
                    <a:pt x="37" y="660"/>
                  </a:lnTo>
                  <a:lnTo>
                    <a:pt x="24" y="627"/>
                  </a:lnTo>
                  <a:lnTo>
                    <a:pt x="15" y="591"/>
                  </a:lnTo>
                  <a:lnTo>
                    <a:pt x="10" y="553"/>
                  </a:lnTo>
                  <a:lnTo>
                    <a:pt x="10" y="513"/>
                  </a:lnTo>
                  <a:lnTo>
                    <a:pt x="15" y="467"/>
                  </a:lnTo>
                  <a:lnTo>
                    <a:pt x="25" y="425"/>
                  </a:lnTo>
                  <a:lnTo>
                    <a:pt x="39" y="386"/>
                  </a:lnTo>
                  <a:lnTo>
                    <a:pt x="58" y="351"/>
                  </a:lnTo>
                  <a:lnTo>
                    <a:pt x="81" y="318"/>
                  </a:lnTo>
                  <a:lnTo>
                    <a:pt x="108" y="289"/>
                  </a:lnTo>
                  <a:lnTo>
                    <a:pt x="139" y="263"/>
                  </a:lnTo>
                  <a:lnTo>
                    <a:pt x="174" y="240"/>
                  </a:lnTo>
                  <a:lnTo>
                    <a:pt x="212" y="220"/>
                  </a:lnTo>
                  <a:lnTo>
                    <a:pt x="254" y="203"/>
                  </a:lnTo>
                  <a:lnTo>
                    <a:pt x="274" y="195"/>
                  </a:lnTo>
                  <a:lnTo>
                    <a:pt x="289" y="190"/>
                  </a:lnTo>
                  <a:lnTo>
                    <a:pt x="300" y="183"/>
                  </a:lnTo>
                  <a:lnTo>
                    <a:pt x="308" y="177"/>
                  </a:lnTo>
                  <a:lnTo>
                    <a:pt x="312" y="168"/>
                  </a:lnTo>
                  <a:lnTo>
                    <a:pt x="314" y="156"/>
                  </a:lnTo>
                  <a:lnTo>
                    <a:pt x="315" y="141"/>
                  </a:lnTo>
                  <a:lnTo>
                    <a:pt x="315" y="120"/>
                  </a:lnTo>
                  <a:lnTo>
                    <a:pt x="315" y="87"/>
                  </a:lnTo>
                  <a:lnTo>
                    <a:pt x="315" y="56"/>
                  </a:lnTo>
                  <a:lnTo>
                    <a:pt x="316" y="36"/>
                  </a:lnTo>
                  <a:lnTo>
                    <a:pt x="320" y="21"/>
                  </a:lnTo>
                  <a:lnTo>
                    <a:pt x="326" y="10"/>
                  </a:lnTo>
                  <a:lnTo>
                    <a:pt x="336" y="5"/>
                  </a:lnTo>
                  <a:lnTo>
                    <a:pt x="352" y="1"/>
                  </a:lnTo>
                  <a:lnTo>
                    <a:pt x="371" y="0"/>
                  </a:lnTo>
                  <a:close/>
                </a:path>
              </a:pathLst>
            </a:custGeom>
            <a:grpFill/>
            <a:ln w="0">
              <a:noFill/>
              <a:prstDash val="solid"/>
              <a:round/>
              <a:headEnd/>
              <a:tailEnd/>
            </a:ln>
          </p:spPr>
          <p:txBody>
            <a:bodyPr vert="horz" wrap="square" lIns="72574" tIns="36287" rIns="72574" bIns="36287" numCol="1" anchor="t" anchorCtr="0" compatLnSpc="1">
              <a:prstTxWarp prst="textNoShape">
                <a:avLst/>
              </a:prstTxWarp>
            </a:bodyPr>
            <a:lstStyle/>
            <a:p>
              <a:endParaRPr lang="en-US" sz="1429">
                <a:cs typeface="+mn-ea"/>
                <a:sym typeface="+mn-lt"/>
              </a:endParaRPr>
            </a:p>
          </p:txBody>
        </p:sp>
        <p:sp>
          <p:nvSpPr>
            <p:cNvPr id="41" name="Freeform 19"/>
            <p:cNvSpPr>
              <a:spLocks noEditPoints="1"/>
            </p:cNvSpPr>
            <p:nvPr/>
          </p:nvSpPr>
          <p:spPr bwMode="auto">
            <a:xfrm>
              <a:off x="2593975" y="4225925"/>
              <a:ext cx="490538" cy="569912"/>
            </a:xfrm>
            <a:custGeom>
              <a:avLst/>
              <a:gdLst>
                <a:gd name="T0" fmla="*/ 1277 w 3088"/>
                <a:gd name="T1" fmla="*/ 663 h 3592"/>
                <a:gd name="T2" fmla="*/ 955 w 3088"/>
                <a:gd name="T3" fmla="*/ 791 h 3592"/>
                <a:gd name="T4" fmla="*/ 689 w 3088"/>
                <a:gd name="T5" fmla="*/ 1004 h 3592"/>
                <a:gd name="T6" fmla="*/ 496 w 3088"/>
                <a:gd name="T7" fmla="*/ 1284 h 3592"/>
                <a:gd name="T8" fmla="*/ 391 w 3088"/>
                <a:gd name="T9" fmla="*/ 1617 h 3592"/>
                <a:gd name="T10" fmla="*/ 391 w 3088"/>
                <a:gd name="T11" fmla="*/ 1976 h 3592"/>
                <a:gd name="T12" fmla="*/ 496 w 3088"/>
                <a:gd name="T13" fmla="*/ 2308 h 3592"/>
                <a:gd name="T14" fmla="*/ 689 w 3088"/>
                <a:gd name="T15" fmla="*/ 2589 h 3592"/>
                <a:gd name="T16" fmla="*/ 955 w 3088"/>
                <a:gd name="T17" fmla="*/ 2801 h 3592"/>
                <a:gd name="T18" fmla="*/ 1277 w 3088"/>
                <a:gd name="T19" fmla="*/ 2929 h 3592"/>
                <a:gd name="T20" fmla="*/ 1630 w 3088"/>
                <a:gd name="T21" fmla="*/ 2958 h 3592"/>
                <a:gd name="T22" fmla="*/ 1959 w 3088"/>
                <a:gd name="T23" fmla="*/ 2884 h 3592"/>
                <a:gd name="T24" fmla="*/ 2246 w 3088"/>
                <a:gd name="T25" fmla="*/ 2726 h 3592"/>
                <a:gd name="T26" fmla="*/ 2475 w 3088"/>
                <a:gd name="T27" fmla="*/ 2497 h 3592"/>
                <a:gd name="T28" fmla="*/ 2634 w 3088"/>
                <a:gd name="T29" fmla="*/ 2211 h 3592"/>
                <a:gd name="T30" fmla="*/ 2706 w 3088"/>
                <a:gd name="T31" fmla="*/ 1883 h 3592"/>
                <a:gd name="T32" fmla="*/ 2679 w 3088"/>
                <a:gd name="T33" fmla="*/ 1529 h 3592"/>
                <a:gd name="T34" fmla="*/ 2551 w 3088"/>
                <a:gd name="T35" fmla="*/ 1208 h 3592"/>
                <a:gd name="T36" fmla="*/ 2337 w 3088"/>
                <a:gd name="T37" fmla="*/ 944 h 3592"/>
                <a:gd name="T38" fmla="*/ 2057 w 3088"/>
                <a:gd name="T39" fmla="*/ 750 h 3592"/>
                <a:gd name="T40" fmla="*/ 1725 w 3088"/>
                <a:gd name="T41" fmla="*/ 646 h 3592"/>
                <a:gd name="T42" fmla="*/ 1557 w 3088"/>
                <a:gd name="T43" fmla="*/ 1 h 3592"/>
                <a:gd name="T44" fmla="*/ 1621 w 3088"/>
                <a:gd name="T45" fmla="*/ 39 h 3592"/>
                <a:gd name="T46" fmla="*/ 2010 w 3088"/>
                <a:gd name="T47" fmla="*/ 278 h 3592"/>
                <a:gd name="T48" fmla="*/ 2427 w 3088"/>
                <a:gd name="T49" fmla="*/ 456 h 3592"/>
                <a:gd name="T50" fmla="*/ 2828 w 3088"/>
                <a:gd name="T51" fmla="*/ 546 h 3592"/>
                <a:gd name="T52" fmla="*/ 3051 w 3088"/>
                <a:gd name="T53" fmla="*/ 577 h 3592"/>
                <a:gd name="T54" fmla="*/ 3087 w 3088"/>
                <a:gd name="T55" fmla="*/ 630 h 3592"/>
                <a:gd name="T56" fmla="*/ 3086 w 3088"/>
                <a:gd name="T57" fmla="*/ 1810 h 3592"/>
                <a:gd name="T58" fmla="*/ 3046 w 3088"/>
                <a:gd name="T59" fmla="*/ 2262 h 3592"/>
                <a:gd name="T60" fmla="*/ 2938 w 3088"/>
                <a:gd name="T61" fmla="*/ 2537 h 3592"/>
                <a:gd name="T62" fmla="*/ 2757 w 3088"/>
                <a:gd name="T63" fmla="*/ 2805 h 3592"/>
                <a:gd name="T64" fmla="*/ 2484 w 3088"/>
                <a:gd name="T65" fmla="*/ 3078 h 3592"/>
                <a:gd name="T66" fmla="*/ 2171 w 3088"/>
                <a:gd name="T67" fmla="*/ 3300 h 3592"/>
                <a:gd name="T68" fmla="*/ 1796 w 3088"/>
                <a:gd name="T69" fmla="*/ 3494 h 3592"/>
                <a:gd name="T70" fmla="*/ 1549 w 3088"/>
                <a:gd name="T71" fmla="*/ 3592 h 3592"/>
                <a:gd name="T72" fmla="*/ 1296 w 3088"/>
                <a:gd name="T73" fmla="*/ 3499 h 3592"/>
                <a:gd name="T74" fmla="*/ 891 w 3088"/>
                <a:gd name="T75" fmla="*/ 3284 h 3592"/>
                <a:gd name="T76" fmla="*/ 525 w 3088"/>
                <a:gd name="T77" fmla="*/ 3005 h 3592"/>
                <a:gd name="T78" fmla="*/ 282 w 3088"/>
                <a:gd name="T79" fmla="*/ 2741 h 3592"/>
                <a:gd name="T80" fmla="*/ 118 w 3088"/>
                <a:gd name="T81" fmla="*/ 2469 h 3592"/>
                <a:gd name="T82" fmla="*/ 25 w 3088"/>
                <a:gd name="T83" fmla="*/ 2161 h 3592"/>
                <a:gd name="T84" fmla="*/ 0 w 3088"/>
                <a:gd name="T85" fmla="*/ 1506 h 3592"/>
                <a:gd name="T86" fmla="*/ 3 w 3088"/>
                <a:gd name="T87" fmla="*/ 621 h 3592"/>
                <a:gd name="T88" fmla="*/ 44 w 3088"/>
                <a:gd name="T89" fmla="*/ 575 h 3592"/>
                <a:gd name="T90" fmla="*/ 324 w 3088"/>
                <a:gd name="T91" fmla="*/ 541 h 3592"/>
                <a:gd name="T92" fmla="*/ 764 w 3088"/>
                <a:gd name="T93" fmla="*/ 420 h 3592"/>
                <a:gd name="T94" fmla="*/ 1176 w 3088"/>
                <a:gd name="T95" fmla="*/ 224 h 3592"/>
                <a:gd name="T96" fmla="*/ 1489 w 3088"/>
                <a:gd name="T97" fmla="*/ 24 h 3592"/>
                <a:gd name="T98" fmla="*/ 1545 w 3088"/>
                <a:gd name="T99" fmla="*/ 0 h 3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88" h="3592">
                  <a:moveTo>
                    <a:pt x="1544" y="632"/>
                  </a:moveTo>
                  <a:lnTo>
                    <a:pt x="1453" y="635"/>
                  </a:lnTo>
                  <a:lnTo>
                    <a:pt x="1363" y="646"/>
                  </a:lnTo>
                  <a:lnTo>
                    <a:pt x="1277" y="663"/>
                  </a:lnTo>
                  <a:lnTo>
                    <a:pt x="1192" y="686"/>
                  </a:lnTo>
                  <a:lnTo>
                    <a:pt x="1110" y="715"/>
                  </a:lnTo>
                  <a:lnTo>
                    <a:pt x="1031" y="750"/>
                  </a:lnTo>
                  <a:lnTo>
                    <a:pt x="955" y="791"/>
                  </a:lnTo>
                  <a:lnTo>
                    <a:pt x="883" y="837"/>
                  </a:lnTo>
                  <a:lnTo>
                    <a:pt x="814" y="888"/>
                  </a:lnTo>
                  <a:lnTo>
                    <a:pt x="749" y="944"/>
                  </a:lnTo>
                  <a:lnTo>
                    <a:pt x="689" y="1004"/>
                  </a:lnTo>
                  <a:lnTo>
                    <a:pt x="634" y="1068"/>
                  </a:lnTo>
                  <a:lnTo>
                    <a:pt x="583" y="1136"/>
                  </a:lnTo>
                  <a:lnTo>
                    <a:pt x="537" y="1208"/>
                  </a:lnTo>
                  <a:lnTo>
                    <a:pt x="496" y="1284"/>
                  </a:lnTo>
                  <a:lnTo>
                    <a:pt x="461" y="1363"/>
                  </a:lnTo>
                  <a:lnTo>
                    <a:pt x="432" y="1445"/>
                  </a:lnTo>
                  <a:lnTo>
                    <a:pt x="409" y="1529"/>
                  </a:lnTo>
                  <a:lnTo>
                    <a:pt x="391" y="1617"/>
                  </a:lnTo>
                  <a:lnTo>
                    <a:pt x="381" y="1705"/>
                  </a:lnTo>
                  <a:lnTo>
                    <a:pt x="378" y="1796"/>
                  </a:lnTo>
                  <a:lnTo>
                    <a:pt x="381" y="1887"/>
                  </a:lnTo>
                  <a:lnTo>
                    <a:pt x="391" y="1976"/>
                  </a:lnTo>
                  <a:lnTo>
                    <a:pt x="409" y="2063"/>
                  </a:lnTo>
                  <a:lnTo>
                    <a:pt x="432" y="2148"/>
                  </a:lnTo>
                  <a:lnTo>
                    <a:pt x="461" y="2229"/>
                  </a:lnTo>
                  <a:lnTo>
                    <a:pt x="496" y="2308"/>
                  </a:lnTo>
                  <a:lnTo>
                    <a:pt x="537" y="2383"/>
                  </a:lnTo>
                  <a:lnTo>
                    <a:pt x="583" y="2456"/>
                  </a:lnTo>
                  <a:lnTo>
                    <a:pt x="634" y="2524"/>
                  </a:lnTo>
                  <a:lnTo>
                    <a:pt x="689" y="2589"/>
                  </a:lnTo>
                  <a:lnTo>
                    <a:pt x="749" y="2649"/>
                  </a:lnTo>
                  <a:lnTo>
                    <a:pt x="814" y="2705"/>
                  </a:lnTo>
                  <a:lnTo>
                    <a:pt x="883" y="2755"/>
                  </a:lnTo>
                  <a:lnTo>
                    <a:pt x="955" y="2801"/>
                  </a:lnTo>
                  <a:lnTo>
                    <a:pt x="1031" y="2842"/>
                  </a:lnTo>
                  <a:lnTo>
                    <a:pt x="1110" y="2877"/>
                  </a:lnTo>
                  <a:lnTo>
                    <a:pt x="1192" y="2906"/>
                  </a:lnTo>
                  <a:lnTo>
                    <a:pt x="1277" y="2929"/>
                  </a:lnTo>
                  <a:lnTo>
                    <a:pt x="1363" y="2947"/>
                  </a:lnTo>
                  <a:lnTo>
                    <a:pt x="1453" y="2957"/>
                  </a:lnTo>
                  <a:lnTo>
                    <a:pt x="1544" y="2961"/>
                  </a:lnTo>
                  <a:lnTo>
                    <a:pt x="1630" y="2958"/>
                  </a:lnTo>
                  <a:lnTo>
                    <a:pt x="1716" y="2948"/>
                  </a:lnTo>
                  <a:lnTo>
                    <a:pt x="1799" y="2933"/>
                  </a:lnTo>
                  <a:lnTo>
                    <a:pt x="1881" y="2911"/>
                  </a:lnTo>
                  <a:lnTo>
                    <a:pt x="1959" y="2884"/>
                  </a:lnTo>
                  <a:lnTo>
                    <a:pt x="2036" y="2853"/>
                  </a:lnTo>
                  <a:lnTo>
                    <a:pt x="2109" y="2815"/>
                  </a:lnTo>
                  <a:lnTo>
                    <a:pt x="2179" y="2773"/>
                  </a:lnTo>
                  <a:lnTo>
                    <a:pt x="2246" y="2726"/>
                  </a:lnTo>
                  <a:lnTo>
                    <a:pt x="2309" y="2674"/>
                  </a:lnTo>
                  <a:lnTo>
                    <a:pt x="2369" y="2620"/>
                  </a:lnTo>
                  <a:lnTo>
                    <a:pt x="2424" y="2559"/>
                  </a:lnTo>
                  <a:lnTo>
                    <a:pt x="2475" y="2497"/>
                  </a:lnTo>
                  <a:lnTo>
                    <a:pt x="2522" y="2430"/>
                  </a:lnTo>
                  <a:lnTo>
                    <a:pt x="2564" y="2360"/>
                  </a:lnTo>
                  <a:lnTo>
                    <a:pt x="2601" y="2287"/>
                  </a:lnTo>
                  <a:lnTo>
                    <a:pt x="2634" y="2211"/>
                  </a:lnTo>
                  <a:lnTo>
                    <a:pt x="2660" y="2133"/>
                  </a:lnTo>
                  <a:lnTo>
                    <a:pt x="2682" y="2052"/>
                  </a:lnTo>
                  <a:lnTo>
                    <a:pt x="2698" y="1969"/>
                  </a:lnTo>
                  <a:lnTo>
                    <a:pt x="2706" y="1883"/>
                  </a:lnTo>
                  <a:lnTo>
                    <a:pt x="2710" y="1796"/>
                  </a:lnTo>
                  <a:lnTo>
                    <a:pt x="2706" y="1705"/>
                  </a:lnTo>
                  <a:lnTo>
                    <a:pt x="2697" y="1617"/>
                  </a:lnTo>
                  <a:lnTo>
                    <a:pt x="2679" y="1529"/>
                  </a:lnTo>
                  <a:lnTo>
                    <a:pt x="2656" y="1445"/>
                  </a:lnTo>
                  <a:lnTo>
                    <a:pt x="2627" y="1363"/>
                  </a:lnTo>
                  <a:lnTo>
                    <a:pt x="2591" y="1284"/>
                  </a:lnTo>
                  <a:lnTo>
                    <a:pt x="2551" y="1208"/>
                  </a:lnTo>
                  <a:lnTo>
                    <a:pt x="2505" y="1136"/>
                  </a:lnTo>
                  <a:lnTo>
                    <a:pt x="2453" y="1068"/>
                  </a:lnTo>
                  <a:lnTo>
                    <a:pt x="2397" y="1004"/>
                  </a:lnTo>
                  <a:lnTo>
                    <a:pt x="2337" y="944"/>
                  </a:lnTo>
                  <a:lnTo>
                    <a:pt x="2274" y="888"/>
                  </a:lnTo>
                  <a:lnTo>
                    <a:pt x="2205" y="837"/>
                  </a:lnTo>
                  <a:lnTo>
                    <a:pt x="2132" y="791"/>
                  </a:lnTo>
                  <a:lnTo>
                    <a:pt x="2057" y="750"/>
                  </a:lnTo>
                  <a:lnTo>
                    <a:pt x="1978" y="715"/>
                  </a:lnTo>
                  <a:lnTo>
                    <a:pt x="1896" y="686"/>
                  </a:lnTo>
                  <a:lnTo>
                    <a:pt x="1811" y="663"/>
                  </a:lnTo>
                  <a:lnTo>
                    <a:pt x="1725" y="646"/>
                  </a:lnTo>
                  <a:lnTo>
                    <a:pt x="1635" y="635"/>
                  </a:lnTo>
                  <a:lnTo>
                    <a:pt x="1544" y="632"/>
                  </a:lnTo>
                  <a:close/>
                  <a:moveTo>
                    <a:pt x="1545" y="0"/>
                  </a:moveTo>
                  <a:lnTo>
                    <a:pt x="1557" y="1"/>
                  </a:lnTo>
                  <a:lnTo>
                    <a:pt x="1569" y="6"/>
                  </a:lnTo>
                  <a:lnTo>
                    <a:pt x="1583" y="14"/>
                  </a:lnTo>
                  <a:lnTo>
                    <a:pt x="1600" y="25"/>
                  </a:lnTo>
                  <a:lnTo>
                    <a:pt x="1621" y="39"/>
                  </a:lnTo>
                  <a:lnTo>
                    <a:pt x="1716" y="104"/>
                  </a:lnTo>
                  <a:lnTo>
                    <a:pt x="1812" y="165"/>
                  </a:lnTo>
                  <a:lnTo>
                    <a:pt x="1910" y="223"/>
                  </a:lnTo>
                  <a:lnTo>
                    <a:pt x="2010" y="278"/>
                  </a:lnTo>
                  <a:lnTo>
                    <a:pt x="2112" y="329"/>
                  </a:lnTo>
                  <a:lnTo>
                    <a:pt x="2215" y="375"/>
                  </a:lnTo>
                  <a:lnTo>
                    <a:pt x="2320" y="418"/>
                  </a:lnTo>
                  <a:lnTo>
                    <a:pt x="2427" y="456"/>
                  </a:lnTo>
                  <a:lnTo>
                    <a:pt x="2537" y="489"/>
                  </a:lnTo>
                  <a:lnTo>
                    <a:pt x="2648" y="516"/>
                  </a:lnTo>
                  <a:lnTo>
                    <a:pt x="2738" y="532"/>
                  </a:lnTo>
                  <a:lnTo>
                    <a:pt x="2828" y="546"/>
                  </a:lnTo>
                  <a:lnTo>
                    <a:pt x="2919" y="556"/>
                  </a:lnTo>
                  <a:lnTo>
                    <a:pt x="3010" y="567"/>
                  </a:lnTo>
                  <a:lnTo>
                    <a:pt x="3032" y="572"/>
                  </a:lnTo>
                  <a:lnTo>
                    <a:pt x="3051" y="577"/>
                  </a:lnTo>
                  <a:lnTo>
                    <a:pt x="3065" y="586"/>
                  </a:lnTo>
                  <a:lnTo>
                    <a:pt x="3075" y="597"/>
                  </a:lnTo>
                  <a:lnTo>
                    <a:pt x="3082" y="611"/>
                  </a:lnTo>
                  <a:lnTo>
                    <a:pt x="3087" y="630"/>
                  </a:lnTo>
                  <a:lnTo>
                    <a:pt x="3088" y="653"/>
                  </a:lnTo>
                  <a:lnTo>
                    <a:pt x="3088" y="1352"/>
                  </a:lnTo>
                  <a:lnTo>
                    <a:pt x="3088" y="1580"/>
                  </a:lnTo>
                  <a:lnTo>
                    <a:pt x="3086" y="1810"/>
                  </a:lnTo>
                  <a:lnTo>
                    <a:pt x="3080" y="2039"/>
                  </a:lnTo>
                  <a:lnTo>
                    <a:pt x="3074" y="2115"/>
                  </a:lnTo>
                  <a:lnTo>
                    <a:pt x="3063" y="2190"/>
                  </a:lnTo>
                  <a:lnTo>
                    <a:pt x="3046" y="2262"/>
                  </a:lnTo>
                  <a:lnTo>
                    <a:pt x="3025" y="2333"/>
                  </a:lnTo>
                  <a:lnTo>
                    <a:pt x="3000" y="2402"/>
                  </a:lnTo>
                  <a:lnTo>
                    <a:pt x="2972" y="2470"/>
                  </a:lnTo>
                  <a:lnTo>
                    <a:pt x="2938" y="2537"/>
                  </a:lnTo>
                  <a:lnTo>
                    <a:pt x="2900" y="2601"/>
                  </a:lnTo>
                  <a:lnTo>
                    <a:pt x="2860" y="2664"/>
                  </a:lnTo>
                  <a:lnTo>
                    <a:pt x="2817" y="2727"/>
                  </a:lnTo>
                  <a:lnTo>
                    <a:pt x="2757" y="2805"/>
                  </a:lnTo>
                  <a:lnTo>
                    <a:pt x="2693" y="2878"/>
                  </a:lnTo>
                  <a:lnTo>
                    <a:pt x="2627" y="2948"/>
                  </a:lnTo>
                  <a:lnTo>
                    <a:pt x="2556" y="3015"/>
                  </a:lnTo>
                  <a:lnTo>
                    <a:pt x="2484" y="3078"/>
                  </a:lnTo>
                  <a:lnTo>
                    <a:pt x="2410" y="3138"/>
                  </a:lnTo>
                  <a:lnTo>
                    <a:pt x="2332" y="3195"/>
                  </a:lnTo>
                  <a:lnTo>
                    <a:pt x="2252" y="3249"/>
                  </a:lnTo>
                  <a:lnTo>
                    <a:pt x="2171" y="3300"/>
                  </a:lnTo>
                  <a:lnTo>
                    <a:pt x="2086" y="3349"/>
                  </a:lnTo>
                  <a:lnTo>
                    <a:pt x="2001" y="3396"/>
                  </a:lnTo>
                  <a:lnTo>
                    <a:pt x="1900" y="3447"/>
                  </a:lnTo>
                  <a:lnTo>
                    <a:pt x="1796" y="3494"/>
                  </a:lnTo>
                  <a:lnTo>
                    <a:pt x="1692" y="3540"/>
                  </a:lnTo>
                  <a:lnTo>
                    <a:pt x="1588" y="3583"/>
                  </a:lnTo>
                  <a:lnTo>
                    <a:pt x="1570" y="3590"/>
                  </a:lnTo>
                  <a:lnTo>
                    <a:pt x="1549" y="3592"/>
                  </a:lnTo>
                  <a:lnTo>
                    <a:pt x="1530" y="3592"/>
                  </a:lnTo>
                  <a:lnTo>
                    <a:pt x="1511" y="3588"/>
                  </a:lnTo>
                  <a:lnTo>
                    <a:pt x="1404" y="3545"/>
                  </a:lnTo>
                  <a:lnTo>
                    <a:pt x="1296" y="3499"/>
                  </a:lnTo>
                  <a:lnTo>
                    <a:pt x="1192" y="3451"/>
                  </a:lnTo>
                  <a:lnTo>
                    <a:pt x="1089" y="3399"/>
                  </a:lnTo>
                  <a:lnTo>
                    <a:pt x="989" y="3343"/>
                  </a:lnTo>
                  <a:lnTo>
                    <a:pt x="891" y="3284"/>
                  </a:lnTo>
                  <a:lnTo>
                    <a:pt x="796" y="3220"/>
                  </a:lnTo>
                  <a:lnTo>
                    <a:pt x="702" y="3152"/>
                  </a:lnTo>
                  <a:lnTo>
                    <a:pt x="613" y="3081"/>
                  </a:lnTo>
                  <a:lnTo>
                    <a:pt x="525" y="3005"/>
                  </a:lnTo>
                  <a:lnTo>
                    <a:pt x="440" y="2924"/>
                  </a:lnTo>
                  <a:lnTo>
                    <a:pt x="385" y="2865"/>
                  </a:lnTo>
                  <a:lnTo>
                    <a:pt x="331" y="2803"/>
                  </a:lnTo>
                  <a:lnTo>
                    <a:pt x="282" y="2741"/>
                  </a:lnTo>
                  <a:lnTo>
                    <a:pt x="234" y="2677"/>
                  </a:lnTo>
                  <a:lnTo>
                    <a:pt x="192" y="2610"/>
                  </a:lnTo>
                  <a:lnTo>
                    <a:pt x="153" y="2540"/>
                  </a:lnTo>
                  <a:lnTo>
                    <a:pt x="118" y="2469"/>
                  </a:lnTo>
                  <a:lnTo>
                    <a:pt x="88" y="2394"/>
                  </a:lnTo>
                  <a:lnTo>
                    <a:pt x="62" y="2318"/>
                  </a:lnTo>
                  <a:lnTo>
                    <a:pt x="42" y="2239"/>
                  </a:lnTo>
                  <a:lnTo>
                    <a:pt x="25" y="2161"/>
                  </a:lnTo>
                  <a:lnTo>
                    <a:pt x="13" y="2084"/>
                  </a:lnTo>
                  <a:lnTo>
                    <a:pt x="5" y="2004"/>
                  </a:lnTo>
                  <a:lnTo>
                    <a:pt x="3" y="1925"/>
                  </a:lnTo>
                  <a:lnTo>
                    <a:pt x="0" y="1506"/>
                  </a:lnTo>
                  <a:lnTo>
                    <a:pt x="0" y="1087"/>
                  </a:lnTo>
                  <a:lnTo>
                    <a:pt x="1" y="668"/>
                  </a:lnTo>
                  <a:lnTo>
                    <a:pt x="1" y="642"/>
                  </a:lnTo>
                  <a:lnTo>
                    <a:pt x="3" y="621"/>
                  </a:lnTo>
                  <a:lnTo>
                    <a:pt x="9" y="604"/>
                  </a:lnTo>
                  <a:lnTo>
                    <a:pt x="16" y="591"/>
                  </a:lnTo>
                  <a:lnTo>
                    <a:pt x="28" y="582"/>
                  </a:lnTo>
                  <a:lnTo>
                    <a:pt x="44" y="575"/>
                  </a:lnTo>
                  <a:lnTo>
                    <a:pt x="65" y="571"/>
                  </a:lnTo>
                  <a:lnTo>
                    <a:pt x="91" y="569"/>
                  </a:lnTo>
                  <a:lnTo>
                    <a:pt x="209" y="558"/>
                  </a:lnTo>
                  <a:lnTo>
                    <a:pt x="324" y="541"/>
                  </a:lnTo>
                  <a:lnTo>
                    <a:pt x="437" y="518"/>
                  </a:lnTo>
                  <a:lnTo>
                    <a:pt x="548" y="491"/>
                  </a:lnTo>
                  <a:lnTo>
                    <a:pt x="657" y="458"/>
                  </a:lnTo>
                  <a:lnTo>
                    <a:pt x="764" y="420"/>
                  </a:lnTo>
                  <a:lnTo>
                    <a:pt x="869" y="377"/>
                  </a:lnTo>
                  <a:lnTo>
                    <a:pt x="973" y="330"/>
                  </a:lnTo>
                  <a:lnTo>
                    <a:pt x="1075" y="279"/>
                  </a:lnTo>
                  <a:lnTo>
                    <a:pt x="1176" y="224"/>
                  </a:lnTo>
                  <a:lnTo>
                    <a:pt x="1274" y="165"/>
                  </a:lnTo>
                  <a:lnTo>
                    <a:pt x="1372" y="102"/>
                  </a:lnTo>
                  <a:lnTo>
                    <a:pt x="1468" y="38"/>
                  </a:lnTo>
                  <a:lnTo>
                    <a:pt x="1489" y="24"/>
                  </a:lnTo>
                  <a:lnTo>
                    <a:pt x="1507" y="13"/>
                  </a:lnTo>
                  <a:lnTo>
                    <a:pt x="1521" y="5"/>
                  </a:lnTo>
                  <a:lnTo>
                    <a:pt x="1534" y="1"/>
                  </a:lnTo>
                  <a:lnTo>
                    <a:pt x="1545" y="0"/>
                  </a:lnTo>
                  <a:close/>
                </a:path>
              </a:pathLst>
            </a:custGeom>
            <a:grpFill/>
            <a:ln w="0">
              <a:noFill/>
              <a:prstDash val="solid"/>
              <a:round/>
              <a:headEnd/>
              <a:tailEnd/>
            </a:ln>
          </p:spPr>
          <p:txBody>
            <a:bodyPr vert="horz" wrap="square" lIns="72574" tIns="36287" rIns="72574" bIns="36287" numCol="1" anchor="t" anchorCtr="0" compatLnSpc="1">
              <a:prstTxWarp prst="textNoShape">
                <a:avLst/>
              </a:prstTxWarp>
            </a:bodyPr>
            <a:lstStyle/>
            <a:p>
              <a:endParaRPr lang="en-US" sz="1429">
                <a:cs typeface="+mn-ea"/>
                <a:sym typeface="+mn-lt"/>
              </a:endParaRPr>
            </a:p>
          </p:txBody>
        </p:sp>
      </p:grpSp>
      <p:sp>
        <p:nvSpPr>
          <p:cNvPr id="42" name="Inhaltsplatzhalter 4"/>
          <p:cNvSpPr txBox="1">
            <a:spLocks/>
          </p:cNvSpPr>
          <p:nvPr/>
        </p:nvSpPr>
        <p:spPr>
          <a:xfrm>
            <a:off x="5251678" y="4467263"/>
            <a:ext cx="1699134" cy="1113831"/>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spcAft>
                <a:spcPts val="952"/>
              </a:spcAft>
              <a:buNone/>
            </a:pPr>
            <a:r>
              <a:rPr lang="zh-CN" altLang="en-US" sz="1800" b="1" dirty="0">
                <a:solidFill>
                  <a:schemeClr val="tx1">
                    <a:lumMod val="75000"/>
                    <a:lumOff val="25000"/>
                  </a:schemeClr>
                </a:solidFill>
                <a:latin typeface="+mn-lt"/>
                <a:cs typeface="+mn-ea"/>
                <a:sym typeface="+mn-lt"/>
              </a:rPr>
              <a:t>核心技术壁垒</a:t>
            </a:r>
            <a:br>
              <a:rPr lang="en-US" sz="1600" b="1" dirty="0">
                <a:solidFill>
                  <a:schemeClr val="tx1">
                    <a:lumMod val="75000"/>
                    <a:lumOff val="25000"/>
                  </a:schemeClr>
                </a:solidFill>
                <a:latin typeface="+mn-lt"/>
                <a:cs typeface="+mn-ea"/>
                <a:sym typeface="+mn-lt"/>
              </a:rPr>
            </a:br>
            <a:r>
              <a:rPr lang="zh-CN" altLang="en-US" sz="1050" dirty="0">
                <a:solidFill>
                  <a:schemeClr val="tx1">
                    <a:lumMod val="75000"/>
                    <a:lumOff val="25000"/>
                  </a:schemeClr>
                </a:solidFill>
                <a:latin typeface="+mn-lt"/>
                <a:cs typeface="+mn-ea"/>
                <a:sym typeface="+mn-lt"/>
              </a:rPr>
              <a:t>高度专业领域的体育科研软件，具有极高的专业和技术壁垒</a:t>
            </a:r>
            <a:endParaRPr lang="en-US" sz="1050" dirty="0">
              <a:solidFill>
                <a:schemeClr val="tx1">
                  <a:lumMod val="75000"/>
                  <a:lumOff val="25000"/>
                </a:schemeClr>
              </a:solidFill>
              <a:latin typeface="+mn-lt"/>
              <a:cs typeface="+mn-ea"/>
              <a:sym typeface="+mn-lt"/>
            </a:endParaRPr>
          </a:p>
        </p:txBody>
      </p:sp>
      <p:sp>
        <p:nvSpPr>
          <p:cNvPr id="11" name="文本框 10"/>
          <p:cNvSpPr txBox="1"/>
          <p:nvPr/>
        </p:nvSpPr>
        <p:spPr>
          <a:xfrm>
            <a:off x="8508741" y="857192"/>
            <a:ext cx="2102213" cy="312265"/>
          </a:xfrm>
          <a:prstGeom prst="rect">
            <a:avLst/>
          </a:prstGeom>
          <a:noFill/>
        </p:spPr>
        <p:txBody>
          <a:bodyPr wrap="square" rtlCol="0">
            <a:spAutoFit/>
          </a:bodyPr>
          <a:lstStyle/>
          <a:p>
            <a:r>
              <a:rPr lang="en-US" altLang="zh-CN" sz="1429" dirty="0">
                <a:solidFill>
                  <a:srgbClr val="FFFFFF"/>
                </a:solidFill>
              </a:rPr>
              <a:t>https://www.ypppt.com/</a:t>
            </a:r>
            <a:endParaRPr lang="zh-CN" altLang="en-US" sz="1429" dirty="0">
              <a:solidFill>
                <a:srgbClr val="FFFFFF"/>
              </a:solidFill>
            </a:endParaRPr>
          </a:p>
        </p:txBody>
      </p:sp>
      <p:sp>
        <p:nvSpPr>
          <p:cNvPr id="58" name="Freeform 65">
            <a:extLst>
              <a:ext uri="{FF2B5EF4-FFF2-40B4-BE49-F238E27FC236}">
                <a16:creationId xmlns:a16="http://schemas.microsoft.com/office/drawing/2014/main" id="{69A5A3EE-38C4-4DA8-8555-B52B6CD35C09}"/>
              </a:ext>
            </a:extLst>
          </p:cNvPr>
          <p:cNvSpPr>
            <a:spLocks noEditPoints="1"/>
          </p:cNvSpPr>
          <p:nvPr/>
        </p:nvSpPr>
        <p:spPr bwMode="auto">
          <a:xfrm>
            <a:off x="5807834" y="3853146"/>
            <a:ext cx="467059" cy="448363"/>
          </a:xfrm>
          <a:custGeom>
            <a:avLst/>
            <a:gdLst>
              <a:gd name="T0" fmla="*/ 197 w 197"/>
              <a:gd name="T1" fmla="*/ 95 h 194"/>
              <a:gd name="T2" fmla="*/ 138 w 197"/>
              <a:gd name="T3" fmla="*/ 89 h 194"/>
              <a:gd name="T4" fmla="*/ 100 w 197"/>
              <a:gd name="T5" fmla="*/ 76 h 194"/>
              <a:gd name="T6" fmla="*/ 100 w 197"/>
              <a:gd name="T7" fmla="*/ 172 h 194"/>
              <a:gd name="T8" fmla="*/ 84 w 197"/>
              <a:gd name="T9" fmla="*/ 172 h 194"/>
              <a:gd name="T10" fmla="*/ 84 w 197"/>
              <a:gd name="T11" fmla="*/ 0 h 194"/>
              <a:gd name="T12" fmla="*/ 100 w 197"/>
              <a:gd name="T13" fmla="*/ 0 h 194"/>
              <a:gd name="T14" fmla="*/ 100 w 197"/>
              <a:gd name="T15" fmla="*/ 10 h 194"/>
              <a:gd name="T16" fmla="*/ 138 w 197"/>
              <a:gd name="T17" fmla="*/ 23 h 194"/>
              <a:gd name="T18" fmla="*/ 197 w 197"/>
              <a:gd name="T19" fmla="*/ 30 h 194"/>
              <a:gd name="T20" fmla="*/ 178 w 197"/>
              <a:gd name="T21" fmla="*/ 63 h 194"/>
              <a:gd name="T22" fmla="*/ 197 w 197"/>
              <a:gd name="T23" fmla="*/ 95 h 194"/>
              <a:gd name="T24" fmla="*/ 25 w 197"/>
              <a:gd name="T25" fmla="*/ 164 h 194"/>
              <a:gd name="T26" fmla="*/ 92 w 197"/>
              <a:gd name="T27" fmla="*/ 184 h 194"/>
              <a:gd name="T28" fmla="*/ 160 w 197"/>
              <a:gd name="T29" fmla="*/ 164 h 194"/>
              <a:gd name="T30" fmla="*/ 120 w 197"/>
              <a:gd name="T31" fmla="*/ 147 h 194"/>
              <a:gd name="T32" fmla="*/ 121 w 197"/>
              <a:gd name="T33" fmla="*/ 136 h 194"/>
              <a:gd name="T34" fmla="*/ 185 w 197"/>
              <a:gd name="T35" fmla="*/ 164 h 194"/>
              <a:gd name="T36" fmla="*/ 92 w 197"/>
              <a:gd name="T37" fmla="*/ 194 h 194"/>
              <a:gd name="T38" fmla="*/ 0 w 197"/>
              <a:gd name="T39" fmla="*/ 164 h 194"/>
              <a:gd name="T40" fmla="*/ 63 w 197"/>
              <a:gd name="T41" fmla="*/ 136 h 194"/>
              <a:gd name="T42" fmla="*/ 64 w 197"/>
              <a:gd name="T43" fmla="*/ 147 h 194"/>
              <a:gd name="T44" fmla="*/ 25 w 197"/>
              <a:gd name="T45" fmla="*/ 16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7" h="194">
                <a:moveTo>
                  <a:pt x="197" y="95"/>
                </a:moveTo>
                <a:cubicBezTo>
                  <a:pt x="197" y="95"/>
                  <a:pt x="164" y="89"/>
                  <a:pt x="138" y="89"/>
                </a:cubicBezTo>
                <a:cubicBezTo>
                  <a:pt x="112" y="89"/>
                  <a:pt x="100" y="76"/>
                  <a:pt x="100" y="76"/>
                </a:cubicBezTo>
                <a:cubicBezTo>
                  <a:pt x="100" y="172"/>
                  <a:pt x="100" y="172"/>
                  <a:pt x="100" y="172"/>
                </a:cubicBezTo>
                <a:cubicBezTo>
                  <a:pt x="84" y="172"/>
                  <a:pt x="84" y="172"/>
                  <a:pt x="84" y="172"/>
                </a:cubicBezTo>
                <a:cubicBezTo>
                  <a:pt x="84" y="0"/>
                  <a:pt x="84" y="0"/>
                  <a:pt x="84" y="0"/>
                </a:cubicBezTo>
                <a:cubicBezTo>
                  <a:pt x="100" y="0"/>
                  <a:pt x="100" y="0"/>
                  <a:pt x="100" y="0"/>
                </a:cubicBezTo>
                <a:cubicBezTo>
                  <a:pt x="100" y="10"/>
                  <a:pt x="100" y="10"/>
                  <a:pt x="100" y="10"/>
                </a:cubicBezTo>
                <a:cubicBezTo>
                  <a:pt x="100" y="10"/>
                  <a:pt x="112" y="23"/>
                  <a:pt x="138" y="23"/>
                </a:cubicBezTo>
                <a:cubicBezTo>
                  <a:pt x="164" y="23"/>
                  <a:pt x="197" y="30"/>
                  <a:pt x="197" y="30"/>
                </a:cubicBezTo>
                <a:cubicBezTo>
                  <a:pt x="178" y="63"/>
                  <a:pt x="178" y="63"/>
                  <a:pt x="178" y="63"/>
                </a:cubicBezTo>
                <a:lnTo>
                  <a:pt x="197" y="95"/>
                </a:lnTo>
                <a:close/>
                <a:moveTo>
                  <a:pt x="25" y="164"/>
                </a:moveTo>
                <a:cubicBezTo>
                  <a:pt x="25" y="175"/>
                  <a:pt x="59" y="184"/>
                  <a:pt x="92" y="184"/>
                </a:cubicBezTo>
                <a:cubicBezTo>
                  <a:pt x="126" y="184"/>
                  <a:pt x="160" y="175"/>
                  <a:pt x="160" y="164"/>
                </a:cubicBezTo>
                <a:cubicBezTo>
                  <a:pt x="160" y="157"/>
                  <a:pt x="142" y="150"/>
                  <a:pt x="120" y="147"/>
                </a:cubicBezTo>
                <a:cubicBezTo>
                  <a:pt x="121" y="136"/>
                  <a:pt x="121" y="136"/>
                  <a:pt x="121" y="136"/>
                </a:cubicBezTo>
                <a:cubicBezTo>
                  <a:pt x="158" y="140"/>
                  <a:pt x="185" y="151"/>
                  <a:pt x="185" y="164"/>
                </a:cubicBezTo>
                <a:cubicBezTo>
                  <a:pt x="185" y="181"/>
                  <a:pt x="144" y="194"/>
                  <a:pt x="92" y="194"/>
                </a:cubicBezTo>
                <a:cubicBezTo>
                  <a:pt x="41" y="194"/>
                  <a:pt x="0" y="181"/>
                  <a:pt x="0" y="164"/>
                </a:cubicBezTo>
                <a:cubicBezTo>
                  <a:pt x="0" y="151"/>
                  <a:pt x="26" y="140"/>
                  <a:pt x="63" y="136"/>
                </a:cubicBezTo>
                <a:cubicBezTo>
                  <a:pt x="64" y="147"/>
                  <a:pt x="64" y="147"/>
                  <a:pt x="64" y="147"/>
                </a:cubicBezTo>
                <a:cubicBezTo>
                  <a:pt x="42" y="150"/>
                  <a:pt x="25" y="157"/>
                  <a:pt x="25" y="164"/>
                </a:cubicBezTo>
                <a:close/>
              </a:path>
            </a:pathLst>
          </a:custGeom>
          <a:solidFill>
            <a:srgbClr val="3372C9"/>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9" name="Inhaltsplatzhalter 4">
            <a:extLst>
              <a:ext uri="{FF2B5EF4-FFF2-40B4-BE49-F238E27FC236}">
                <a16:creationId xmlns:a16="http://schemas.microsoft.com/office/drawing/2014/main" id="{A0762DCC-CB1E-4C67-B8EB-95DA16D45184}"/>
              </a:ext>
            </a:extLst>
          </p:cNvPr>
          <p:cNvSpPr txBox="1">
            <a:spLocks/>
          </p:cNvSpPr>
          <p:nvPr/>
        </p:nvSpPr>
        <p:spPr>
          <a:xfrm>
            <a:off x="8646653" y="4294026"/>
            <a:ext cx="2901143" cy="991490"/>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Aft>
                <a:spcPts val="952"/>
              </a:spcAft>
              <a:buNone/>
            </a:pPr>
            <a:r>
              <a:rPr lang="zh-CN" altLang="en-US" sz="1270" b="1" dirty="0">
                <a:solidFill>
                  <a:schemeClr val="accent5"/>
                </a:solidFill>
                <a:latin typeface="+mn-lt"/>
                <a:cs typeface="+mn-ea"/>
                <a:sym typeface="+mn-lt"/>
              </a:rPr>
              <a:t>与中国顶尖体育科研机构战略合作</a:t>
            </a:r>
            <a:br>
              <a:rPr lang="en-US" sz="1111" b="1" dirty="0">
                <a:solidFill>
                  <a:schemeClr val="bg1">
                    <a:lumMod val="50000"/>
                  </a:schemeClr>
                </a:solidFill>
                <a:latin typeface="+mn-lt"/>
                <a:cs typeface="+mn-ea"/>
                <a:sym typeface="+mn-lt"/>
              </a:rPr>
            </a:br>
            <a:r>
              <a:rPr lang="zh-CN" altLang="en-US" sz="1050" dirty="0">
                <a:solidFill>
                  <a:schemeClr val="bg1">
                    <a:lumMod val="50000"/>
                  </a:schemeClr>
                </a:solidFill>
                <a:latin typeface="+mn-lt"/>
                <a:cs typeface="+mn-ea"/>
                <a:sym typeface="+mn-lt"/>
              </a:rPr>
              <a:t>长期数字体育行业深耕，与</a:t>
            </a:r>
            <a:r>
              <a:rPr lang="zh-CN" altLang="en-US" sz="1050" dirty="0">
                <a:solidFill>
                  <a:srgbClr val="298CC5"/>
                </a:solidFill>
                <a:latin typeface="+mn-lt"/>
                <a:cs typeface="+mn-ea"/>
                <a:sym typeface="+mn-lt"/>
              </a:rPr>
              <a:t>国家体育总局体科所、北京体育大学、上海体育学院</a:t>
            </a:r>
            <a:r>
              <a:rPr lang="zh-CN" altLang="en-US" sz="1050" dirty="0">
                <a:solidFill>
                  <a:schemeClr val="bg1">
                    <a:lumMod val="50000"/>
                  </a:schemeClr>
                </a:solidFill>
                <a:latin typeface="+mn-lt"/>
                <a:cs typeface="+mn-ea"/>
                <a:sym typeface="+mn-lt"/>
              </a:rPr>
              <a:t>等中国最顶尖的体育科研机构建立常态化项目和战略合作</a:t>
            </a:r>
            <a:endParaRPr lang="en-US" sz="1050" dirty="0">
              <a:solidFill>
                <a:schemeClr val="bg1">
                  <a:lumMod val="50000"/>
                </a:schemeClr>
              </a:solidFill>
              <a:latin typeface="+mn-lt"/>
              <a:cs typeface="+mn-ea"/>
              <a:sym typeface="+mn-lt"/>
            </a:endParaRPr>
          </a:p>
        </p:txBody>
      </p:sp>
      <p:cxnSp>
        <p:nvCxnSpPr>
          <p:cNvPr id="60" name="直接连接符 59">
            <a:extLst>
              <a:ext uri="{FF2B5EF4-FFF2-40B4-BE49-F238E27FC236}">
                <a16:creationId xmlns:a16="http://schemas.microsoft.com/office/drawing/2014/main" id="{70A35CA5-77BF-4B71-8AC8-28FEBA657A1C}"/>
              </a:ext>
            </a:extLst>
          </p:cNvPr>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3683FEC-C6E8-4D5B-A4C6-F70A2F1ED529}"/>
              </a:ext>
            </a:extLst>
          </p:cNvPr>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62" name="文本框 61">
            <a:extLst>
              <a:ext uri="{FF2B5EF4-FFF2-40B4-BE49-F238E27FC236}">
                <a16:creationId xmlns:a16="http://schemas.microsoft.com/office/drawing/2014/main" id="{D590B7E0-972D-426B-AB7E-DA509ACD2F7F}"/>
              </a:ext>
            </a:extLst>
          </p:cNvPr>
          <p:cNvSpPr txBox="1"/>
          <p:nvPr/>
        </p:nvSpPr>
        <p:spPr>
          <a:xfrm>
            <a:off x="5080338" y="404167"/>
            <a:ext cx="2031326" cy="461665"/>
          </a:xfrm>
          <a:prstGeom prst="rect">
            <a:avLst/>
          </a:prstGeom>
          <a:noFill/>
        </p:spPr>
        <p:txBody>
          <a:bodyPr wrap="none" rtlCol="0">
            <a:spAutoFit/>
            <a:scene3d>
              <a:camera prst="orthographicFront"/>
              <a:lightRig rig="threePt" dir="t"/>
            </a:scene3d>
            <a:sp3d contourW="12700"/>
          </a:bodyPr>
          <a:lstStyle/>
          <a:p>
            <a:pPr algn="ctr"/>
            <a:r>
              <a:rPr lang="zh-CN" altLang="en-US" sz="2400" dirty="0">
                <a:latin typeface="Agency FB" panose="020B0503020202020204" pitchFamily="34" charset="0"/>
              </a:rPr>
              <a:t>为什么是我们</a:t>
            </a:r>
          </a:p>
        </p:txBody>
      </p:sp>
    </p:spTree>
    <p:extLst>
      <p:ext uri="{BB962C8B-B14F-4D97-AF65-F5344CB8AC3E}">
        <p14:creationId xmlns:p14="http://schemas.microsoft.com/office/powerpoint/2010/main" val="16275450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直接连接符 59">
            <a:extLst>
              <a:ext uri="{FF2B5EF4-FFF2-40B4-BE49-F238E27FC236}">
                <a16:creationId xmlns:a16="http://schemas.microsoft.com/office/drawing/2014/main" id="{70A35CA5-77BF-4B71-8AC8-28FEBA657A1C}"/>
              </a:ext>
            </a:extLst>
          </p:cNvPr>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3683FEC-C6E8-4D5B-A4C6-F70A2F1ED529}"/>
              </a:ext>
            </a:extLst>
          </p:cNvPr>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62" name="文本框 61">
            <a:extLst>
              <a:ext uri="{FF2B5EF4-FFF2-40B4-BE49-F238E27FC236}">
                <a16:creationId xmlns:a16="http://schemas.microsoft.com/office/drawing/2014/main" id="{D590B7E0-972D-426B-AB7E-DA509ACD2F7F}"/>
              </a:ext>
            </a:extLst>
          </p:cNvPr>
          <p:cNvSpPr txBox="1"/>
          <p:nvPr/>
        </p:nvSpPr>
        <p:spPr>
          <a:xfrm>
            <a:off x="5080338" y="404167"/>
            <a:ext cx="2031326" cy="461665"/>
          </a:xfrm>
          <a:prstGeom prst="rect">
            <a:avLst/>
          </a:prstGeom>
          <a:noFill/>
        </p:spPr>
        <p:txBody>
          <a:bodyPr wrap="none" rtlCol="0">
            <a:spAutoFit/>
            <a:scene3d>
              <a:camera prst="orthographicFront"/>
              <a:lightRig rig="threePt" dir="t"/>
            </a:scene3d>
            <a:sp3d contourW="12700"/>
          </a:bodyPr>
          <a:lstStyle/>
          <a:p>
            <a:pPr algn="ctr"/>
            <a:r>
              <a:rPr lang="zh-CN" altLang="en-US" sz="2400" dirty="0">
                <a:latin typeface="Agency FB" panose="020B0503020202020204" pitchFamily="34" charset="0"/>
              </a:rPr>
              <a:t>为什么是我们</a:t>
            </a:r>
          </a:p>
        </p:txBody>
      </p:sp>
      <p:pic>
        <p:nvPicPr>
          <p:cNvPr id="44" name="图片 43">
            <a:extLst>
              <a:ext uri="{FF2B5EF4-FFF2-40B4-BE49-F238E27FC236}">
                <a16:creationId xmlns:a16="http://schemas.microsoft.com/office/drawing/2014/main" id="{B7E4554C-C841-49C6-3AA6-925F152229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7596" y="1218749"/>
            <a:ext cx="2717801" cy="3621131"/>
          </a:xfrm>
          <a:prstGeom prst="rect">
            <a:avLst/>
          </a:prstGeom>
        </p:spPr>
      </p:pic>
      <p:pic>
        <p:nvPicPr>
          <p:cNvPr id="46" name="图片 45">
            <a:extLst>
              <a:ext uri="{FF2B5EF4-FFF2-40B4-BE49-F238E27FC236}">
                <a16:creationId xmlns:a16="http://schemas.microsoft.com/office/drawing/2014/main" id="{287E3104-B2CE-2604-1202-FFB890A16F0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36996" y="1451287"/>
            <a:ext cx="2717802" cy="3619424"/>
          </a:xfrm>
          <a:prstGeom prst="rect">
            <a:avLst/>
          </a:prstGeom>
        </p:spPr>
      </p:pic>
      <p:pic>
        <p:nvPicPr>
          <p:cNvPr id="50" name="图片 49">
            <a:extLst>
              <a:ext uri="{FF2B5EF4-FFF2-40B4-BE49-F238E27FC236}">
                <a16:creationId xmlns:a16="http://schemas.microsoft.com/office/drawing/2014/main" id="{73313885-B6D3-9BA8-13EB-DE7C591E973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8765" y="1759532"/>
            <a:ext cx="2725433" cy="3740150"/>
          </a:xfrm>
          <a:prstGeom prst="rect">
            <a:avLst/>
          </a:prstGeom>
        </p:spPr>
      </p:pic>
      <p:pic>
        <p:nvPicPr>
          <p:cNvPr id="52" name="图片 51">
            <a:extLst>
              <a:ext uri="{FF2B5EF4-FFF2-40B4-BE49-F238E27FC236}">
                <a16:creationId xmlns:a16="http://schemas.microsoft.com/office/drawing/2014/main" id="{7FEDD653-2093-4267-EE2E-CF03432A6ED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5817" y="1965816"/>
            <a:ext cx="2933256" cy="3962837"/>
          </a:xfrm>
          <a:prstGeom prst="rect">
            <a:avLst/>
          </a:prstGeom>
        </p:spPr>
      </p:pic>
      <p:pic>
        <p:nvPicPr>
          <p:cNvPr id="54" name="图片 53">
            <a:extLst>
              <a:ext uri="{FF2B5EF4-FFF2-40B4-BE49-F238E27FC236}">
                <a16:creationId xmlns:a16="http://schemas.microsoft.com/office/drawing/2014/main" id="{89010C68-4003-D954-1EA6-F6D52F5BAC3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34455" y="2321598"/>
            <a:ext cx="2860970" cy="3860619"/>
          </a:xfrm>
          <a:prstGeom prst="rect">
            <a:avLst/>
          </a:prstGeom>
        </p:spPr>
      </p:pic>
      <p:pic>
        <p:nvPicPr>
          <p:cNvPr id="56" name="图片 55">
            <a:extLst>
              <a:ext uri="{FF2B5EF4-FFF2-40B4-BE49-F238E27FC236}">
                <a16:creationId xmlns:a16="http://schemas.microsoft.com/office/drawing/2014/main" id="{7BC09E05-F402-B64A-D665-C0730466758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44426" y="2581767"/>
            <a:ext cx="3059265" cy="4191000"/>
          </a:xfrm>
          <a:prstGeom prst="rect">
            <a:avLst/>
          </a:prstGeom>
        </p:spPr>
      </p:pic>
      <p:pic>
        <p:nvPicPr>
          <p:cNvPr id="63" name="图片 62">
            <a:extLst>
              <a:ext uri="{FF2B5EF4-FFF2-40B4-BE49-F238E27FC236}">
                <a16:creationId xmlns:a16="http://schemas.microsoft.com/office/drawing/2014/main" id="{D2940C9B-37E7-47E5-9174-F3E8F21C4D3D}"/>
              </a:ext>
            </a:extLst>
          </p:cNvPr>
          <p:cNvPicPr>
            <a:picLocks noChangeAspect="1"/>
          </p:cNvPicPr>
          <p:nvPr/>
        </p:nvPicPr>
        <p:blipFill>
          <a:blip r:embed="rId9"/>
          <a:stretch>
            <a:fillRect/>
          </a:stretch>
        </p:blipFill>
        <p:spPr>
          <a:xfrm>
            <a:off x="8332875" y="1366241"/>
            <a:ext cx="2798952" cy="3568461"/>
          </a:xfrm>
          <a:prstGeom prst="rect">
            <a:avLst/>
          </a:prstGeom>
        </p:spPr>
      </p:pic>
      <p:pic>
        <p:nvPicPr>
          <p:cNvPr id="65" name="图片 64">
            <a:extLst>
              <a:ext uri="{FF2B5EF4-FFF2-40B4-BE49-F238E27FC236}">
                <a16:creationId xmlns:a16="http://schemas.microsoft.com/office/drawing/2014/main" id="{9CCE90BC-6B55-9941-E01A-E6AE4D949700}"/>
              </a:ext>
            </a:extLst>
          </p:cNvPr>
          <p:cNvPicPr>
            <a:picLocks noChangeAspect="1"/>
          </p:cNvPicPr>
          <p:nvPr/>
        </p:nvPicPr>
        <p:blipFill>
          <a:blip r:embed="rId10"/>
          <a:stretch>
            <a:fillRect/>
          </a:stretch>
        </p:blipFill>
        <p:spPr>
          <a:xfrm>
            <a:off x="8529227" y="1597517"/>
            <a:ext cx="2602601" cy="3753118"/>
          </a:xfrm>
          <a:prstGeom prst="rect">
            <a:avLst/>
          </a:prstGeom>
        </p:spPr>
      </p:pic>
      <p:pic>
        <p:nvPicPr>
          <p:cNvPr id="67" name="图片 66">
            <a:extLst>
              <a:ext uri="{FF2B5EF4-FFF2-40B4-BE49-F238E27FC236}">
                <a16:creationId xmlns:a16="http://schemas.microsoft.com/office/drawing/2014/main" id="{4FFB6012-A1CA-602E-669F-E9D63DC0E2E4}"/>
              </a:ext>
            </a:extLst>
          </p:cNvPr>
          <p:cNvPicPr>
            <a:picLocks noChangeAspect="1"/>
          </p:cNvPicPr>
          <p:nvPr/>
        </p:nvPicPr>
        <p:blipFill>
          <a:blip r:embed="rId11"/>
          <a:stretch>
            <a:fillRect/>
          </a:stretch>
        </p:blipFill>
        <p:spPr>
          <a:xfrm>
            <a:off x="8936186" y="1800717"/>
            <a:ext cx="2695310" cy="3886199"/>
          </a:xfrm>
          <a:prstGeom prst="rect">
            <a:avLst/>
          </a:prstGeom>
        </p:spPr>
      </p:pic>
      <p:pic>
        <p:nvPicPr>
          <p:cNvPr id="69" name="图片 68">
            <a:extLst>
              <a:ext uri="{FF2B5EF4-FFF2-40B4-BE49-F238E27FC236}">
                <a16:creationId xmlns:a16="http://schemas.microsoft.com/office/drawing/2014/main" id="{DD4BD8C4-B36B-0702-39B0-374A4CDF8A35}"/>
              </a:ext>
            </a:extLst>
          </p:cNvPr>
          <p:cNvPicPr>
            <a:picLocks noChangeAspect="1"/>
          </p:cNvPicPr>
          <p:nvPr/>
        </p:nvPicPr>
        <p:blipFill>
          <a:blip r:embed="rId12"/>
          <a:stretch>
            <a:fillRect/>
          </a:stretch>
        </p:blipFill>
        <p:spPr>
          <a:xfrm>
            <a:off x="8805803" y="1953435"/>
            <a:ext cx="3106740" cy="4330699"/>
          </a:xfrm>
          <a:prstGeom prst="rect">
            <a:avLst/>
          </a:prstGeom>
        </p:spPr>
      </p:pic>
      <p:pic>
        <p:nvPicPr>
          <p:cNvPr id="71" name="图片 70">
            <a:extLst>
              <a:ext uri="{FF2B5EF4-FFF2-40B4-BE49-F238E27FC236}">
                <a16:creationId xmlns:a16="http://schemas.microsoft.com/office/drawing/2014/main" id="{715F48D0-DE76-D9D5-6DF8-3E72B18D8F59}"/>
              </a:ext>
            </a:extLst>
          </p:cNvPr>
          <p:cNvPicPr>
            <a:picLocks noChangeAspect="1"/>
          </p:cNvPicPr>
          <p:nvPr/>
        </p:nvPicPr>
        <p:blipFill>
          <a:blip r:embed="rId13"/>
          <a:stretch>
            <a:fillRect/>
          </a:stretch>
        </p:blipFill>
        <p:spPr>
          <a:xfrm>
            <a:off x="9037493" y="2184266"/>
            <a:ext cx="3102743" cy="4244120"/>
          </a:xfrm>
          <a:prstGeom prst="rect">
            <a:avLst/>
          </a:prstGeom>
        </p:spPr>
      </p:pic>
      <p:sp>
        <p:nvSpPr>
          <p:cNvPr id="73" name="文本框 72">
            <a:extLst>
              <a:ext uri="{FF2B5EF4-FFF2-40B4-BE49-F238E27FC236}">
                <a16:creationId xmlns:a16="http://schemas.microsoft.com/office/drawing/2014/main" id="{12221EAF-CF71-F905-A3A4-F3D924429141}"/>
              </a:ext>
            </a:extLst>
          </p:cNvPr>
          <p:cNvSpPr txBox="1"/>
          <p:nvPr/>
        </p:nvSpPr>
        <p:spPr>
          <a:xfrm>
            <a:off x="264545" y="2566474"/>
            <a:ext cx="3391404" cy="1670329"/>
          </a:xfrm>
          <a:prstGeom prst="rect">
            <a:avLst/>
          </a:prstGeom>
          <a:noFill/>
        </p:spPr>
        <p:txBody>
          <a:bodyPr wrap="square">
            <a:spAutoFit/>
          </a:bodyPr>
          <a:lstStyle/>
          <a:p>
            <a:pPr>
              <a:lnSpc>
                <a:spcPct val="200000"/>
              </a:lnSpc>
            </a:pPr>
            <a:r>
              <a:rPr lang="zh-CN" altLang="en-US" b="1" dirty="0">
                <a:solidFill>
                  <a:schemeClr val="accent4"/>
                </a:solidFill>
                <a:latin typeface="+mn-lt"/>
                <a:cs typeface="+mn-ea"/>
                <a:sym typeface="+mn-lt"/>
              </a:rPr>
              <a:t>超 </a:t>
            </a:r>
            <a:r>
              <a:rPr lang="en-US" altLang="zh-CN" b="1" dirty="0">
                <a:solidFill>
                  <a:srgbClr val="298CC5"/>
                </a:solidFill>
                <a:latin typeface="+mn-lt"/>
                <a:cs typeface="+mn-ea"/>
                <a:sym typeface="+mn-lt"/>
              </a:rPr>
              <a:t>20</a:t>
            </a:r>
            <a:r>
              <a:rPr lang="zh-CN" altLang="en-US" b="1" dirty="0">
                <a:solidFill>
                  <a:srgbClr val="298CC5"/>
                </a:solidFill>
                <a:latin typeface="+mn-lt"/>
                <a:cs typeface="+mn-ea"/>
                <a:sym typeface="+mn-lt"/>
              </a:rPr>
              <a:t>项 </a:t>
            </a:r>
            <a:r>
              <a:rPr lang="zh-CN" altLang="en-US" b="1" dirty="0">
                <a:solidFill>
                  <a:schemeClr val="accent4"/>
                </a:solidFill>
                <a:latin typeface="+mn-lt"/>
                <a:cs typeface="+mn-ea"/>
                <a:sym typeface="+mn-lt"/>
              </a:rPr>
              <a:t>核心软件著作权、专业论文、</a:t>
            </a:r>
            <a:r>
              <a:rPr lang="en-US" altLang="zh-CN" b="1" dirty="0">
                <a:solidFill>
                  <a:schemeClr val="accent4"/>
                </a:solidFill>
                <a:latin typeface="+mn-lt"/>
                <a:cs typeface="+mn-ea"/>
                <a:sym typeface="+mn-lt"/>
              </a:rPr>
              <a:t>AI</a:t>
            </a:r>
            <a:r>
              <a:rPr lang="zh-CN" altLang="en-US" b="1" dirty="0">
                <a:solidFill>
                  <a:schemeClr val="accent4"/>
                </a:solidFill>
                <a:latin typeface="+mn-lt"/>
                <a:cs typeface="+mn-ea"/>
                <a:sym typeface="+mn-lt"/>
              </a:rPr>
              <a:t>训练模型和核心算法</a:t>
            </a:r>
            <a:endParaRPr lang="en-US" altLang="zh-CN" b="1" dirty="0">
              <a:solidFill>
                <a:schemeClr val="accent4"/>
              </a:solidFill>
              <a:latin typeface="+mn-lt"/>
              <a:cs typeface="+mn-ea"/>
              <a:sym typeface="+mn-lt"/>
            </a:endParaRPr>
          </a:p>
          <a:p>
            <a:pPr>
              <a:lnSpc>
                <a:spcPct val="200000"/>
              </a:lnSpc>
            </a:pPr>
            <a:r>
              <a:rPr lang="zh-CN" altLang="en-US" b="1" dirty="0">
                <a:solidFill>
                  <a:schemeClr val="accent4"/>
                </a:solidFill>
                <a:latin typeface="+mn-lt"/>
                <a:cs typeface="+mn-ea"/>
                <a:sym typeface="+mn-lt"/>
              </a:rPr>
              <a:t>构成坚固的知识产权壁垒</a:t>
            </a:r>
            <a:endParaRPr lang="zh-CN" altLang="en-US" dirty="0"/>
          </a:p>
        </p:txBody>
      </p:sp>
      <p:sp>
        <p:nvSpPr>
          <p:cNvPr id="2" name="文本框 1">
            <a:extLst>
              <a:ext uri="{FF2B5EF4-FFF2-40B4-BE49-F238E27FC236}">
                <a16:creationId xmlns:a16="http://schemas.microsoft.com/office/drawing/2014/main" id="{581F0742-C174-D84D-30AB-D280525F20CC}"/>
              </a:ext>
            </a:extLst>
          </p:cNvPr>
          <p:cNvSpPr txBox="1"/>
          <p:nvPr/>
        </p:nvSpPr>
        <p:spPr>
          <a:xfrm>
            <a:off x="11674104" y="6374533"/>
            <a:ext cx="486146" cy="336695"/>
          </a:xfrm>
          <a:prstGeom prst="rect">
            <a:avLst/>
          </a:prstGeom>
          <a:noFill/>
        </p:spPr>
        <p:txBody>
          <a:bodyPr wrap="square">
            <a:spAutoFit/>
          </a:bodyPr>
          <a:lstStyle/>
          <a:p>
            <a:pPr algn="ctr">
              <a:lnSpc>
                <a:spcPct val="150000"/>
              </a:lnSpc>
            </a:pPr>
            <a:r>
              <a:rPr lang="en-US" altLang="zh-CN" sz="1200" b="1" dirty="0">
                <a:latin typeface="+mn-ea"/>
              </a:rPr>
              <a:t>21</a:t>
            </a:r>
          </a:p>
        </p:txBody>
      </p:sp>
    </p:spTree>
    <p:extLst>
      <p:ext uri="{BB962C8B-B14F-4D97-AF65-F5344CB8AC3E}">
        <p14:creationId xmlns:p14="http://schemas.microsoft.com/office/powerpoint/2010/main" val="39560516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直接连接符 31"/>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5234225" y="404167"/>
            <a:ext cx="1723550" cy="461665"/>
          </a:xfrm>
          <a:prstGeom prst="rect">
            <a:avLst/>
          </a:prstGeom>
          <a:noFill/>
        </p:spPr>
        <p:txBody>
          <a:bodyPr wrap="none" rtlCol="0">
            <a:spAutoFit/>
            <a:scene3d>
              <a:camera prst="orthographicFront"/>
              <a:lightRig rig="threePt" dir="t"/>
            </a:scene3d>
            <a:sp3d contourW="12700"/>
          </a:bodyPr>
          <a:lstStyle/>
          <a:p>
            <a:pPr algn="ctr"/>
            <a:r>
              <a:rPr lang="zh-CN" altLang="en-US" sz="2400" dirty="0">
                <a:latin typeface="Agency FB" panose="020B0503020202020204" pitchFamily="34" charset="0"/>
              </a:rPr>
              <a:t>创始人简介</a:t>
            </a:r>
          </a:p>
        </p:txBody>
      </p:sp>
      <p:sp>
        <p:nvSpPr>
          <p:cNvPr id="10" name="矩形 9">
            <a:extLst>
              <a:ext uri="{FF2B5EF4-FFF2-40B4-BE49-F238E27FC236}">
                <a16:creationId xmlns:a16="http://schemas.microsoft.com/office/drawing/2014/main" id="{7ED38763-C814-4CA0-9AE6-E919EC5AC4F2}"/>
              </a:ext>
            </a:extLst>
          </p:cNvPr>
          <p:cNvSpPr/>
          <p:nvPr/>
        </p:nvSpPr>
        <p:spPr>
          <a:xfrm>
            <a:off x="5304652" y="1087383"/>
            <a:ext cx="5782448" cy="3049681"/>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b="1" i="0" u="none" strike="noStrike" kern="100" cap="none" spc="0" normalizeH="0" baseline="0" noProof="0" dirty="0">
                <a:ln>
                  <a:noFill/>
                </a:ln>
                <a:solidFill>
                  <a:srgbClr val="4C4676"/>
                </a:solidFill>
                <a:effectLst/>
                <a:uLnTx/>
                <a:uFillTx/>
                <a:latin typeface="+mn-ea"/>
                <a:cs typeface="Times New Roman" panose="02020603050405020304" pitchFamily="18" charset="0"/>
              </a:rPr>
              <a:t>个人简介</a:t>
            </a:r>
            <a:endParaRPr kumimoji="0" lang="en-US" altLang="zh-CN" b="1" i="0" u="none" strike="noStrike" kern="100" cap="none" spc="0" normalizeH="0" baseline="0" noProof="0" dirty="0">
              <a:ln>
                <a:noFill/>
              </a:ln>
              <a:solidFill>
                <a:srgbClr val="4C4676"/>
              </a:solidFill>
              <a:effectLst/>
              <a:uLnTx/>
              <a:uFillTx/>
              <a:latin typeface="+mn-ea"/>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600" dirty="0">
                <a:solidFill>
                  <a:schemeClr val="tx1">
                    <a:lumMod val="50000"/>
                    <a:lumOff val="50000"/>
                  </a:schemeClr>
                </a:solidFill>
                <a:latin typeface="华文中宋" panose="02010600040101010101" pitchFamily="2" charset="-122"/>
                <a:ea typeface="华文中宋" panose="02010600040101010101" pitchFamily="2" charset="-122"/>
              </a:rPr>
              <a:t>中国民主促进会会员</a:t>
            </a:r>
            <a:endParaRPr lang="en-US" altLang="zh-CN" sz="1600" dirty="0">
              <a:solidFill>
                <a:schemeClr val="tx1">
                  <a:lumMod val="50000"/>
                  <a:lumOff val="50000"/>
                </a:schemeClr>
              </a:solidFill>
              <a:latin typeface="华文中宋" panose="02010600040101010101" pitchFamily="2" charset="-122"/>
              <a:ea typeface="华文中宋" panose="02010600040101010101" pitchFamily="2" charset="-122"/>
            </a:endParaRP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600" dirty="0">
                <a:solidFill>
                  <a:srgbClr val="298CC5"/>
                </a:solidFill>
                <a:latin typeface="华文中宋" panose="02010600040101010101" pitchFamily="2" charset="-122"/>
                <a:ea typeface="华文中宋" panose="02010600040101010101" pitchFamily="2" charset="-122"/>
              </a:rPr>
              <a:t>中国体育科学学会会员</a:t>
            </a:r>
            <a:endParaRPr lang="en-US" altLang="zh-CN" sz="1600" dirty="0">
              <a:solidFill>
                <a:srgbClr val="298CC5"/>
              </a:solidFill>
              <a:latin typeface="华文中宋" panose="02010600040101010101" pitchFamily="2" charset="-122"/>
              <a:ea typeface="华文中宋" panose="02010600040101010101" pitchFamily="2" charset="-122"/>
            </a:endParaRPr>
          </a:p>
          <a:p>
            <a:pPr marL="285750" indent="-285750" algn="just">
              <a:lnSpc>
                <a:spcPct val="150000"/>
              </a:lnSpc>
              <a:buFont typeface="Arial" panose="020B0604020202020204" pitchFamily="34" charset="0"/>
              <a:buChar char="•"/>
              <a:defRPr/>
            </a:pPr>
            <a:r>
              <a:rPr lang="zh-CN" altLang="en-US" sz="1600" dirty="0">
                <a:solidFill>
                  <a:srgbClr val="298CC5"/>
                </a:solidFill>
                <a:latin typeface="华文中宋" panose="02010600040101010101" pitchFamily="2" charset="-122"/>
                <a:ea typeface="华文中宋" panose="02010600040101010101" pitchFamily="2" charset="-122"/>
              </a:rPr>
              <a:t>国家体育总局体育科学研究所 </a:t>
            </a:r>
            <a:r>
              <a:rPr lang="zh-CN" altLang="en-US" sz="1600" dirty="0">
                <a:solidFill>
                  <a:schemeClr val="tx1">
                    <a:lumMod val="50000"/>
                    <a:lumOff val="50000"/>
                  </a:schemeClr>
                </a:solidFill>
                <a:latin typeface="华文中宋" panose="02010600040101010101" pitchFamily="2" charset="-122"/>
                <a:ea typeface="华文中宋" panose="02010600040101010101" pitchFamily="2" charset="-122"/>
              </a:rPr>
              <a:t>运动数据分析外聘专家</a:t>
            </a:r>
            <a:endParaRPr lang="en-US" altLang="zh-CN" sz="1600" dirty="0">
              <a:solidFill>
                <a:srgbClr val="298CC5"/>
              </a:solidFill>
              <a:latin typeface="华文中宋" panose="02010600040101010101" pitchFamily="2" charset="-122"/>
              <a:ea typeface="华文中宋" panose="02010600040101010101" pitchFamily="2" charset="-122"/>
            </a:endParaRP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600" dirty="0">
                <a:solidFill>
                  <a:schemeClr val="tx1">
                    <a:lumMod val="50000"/>
                    <a:lumOff val="50000"/>
                  </a:schemeClr>
                </a:solidFill>
                <a:latin typeface="华文中宋" panose="02010600040101010101" pitchFamily="2" charset="-122"/>
                <a:ea typeface="华文中宋" panose="02010600040101010101" pitchFamily="2" charset="-122"/>
              </a:rPr>
              <a:t>山东省体医融合智库专家</a:t>
            </a:r>
            <a:endParaRPr lang="en-US" altLang="zh-CN" sz="1600" dirty="0">
              <a:solidFill>
                <a:schemeClr val="tx1">
                  <a:lumMod val="50000"/>
                  <a:lumOff val="50000"/>
                </a:schemeClr>
              </a:solidFill>
              <a:latin typeface="华文中宋" panose="02010600040101010101" pitchFamily="2" charset="-122"/>
              <a:ea typeface="华文中宋" panose="02010600040101010101" pitchFamily="2" charset="-122"/>
            </a:endParaRP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sz="1600" dirty="0">
                <a:solidFill>
                  <a:srgbClr val="298CC5"/>
                </a:solidFill>
                <a:latin typeface="华文中宋" panose="02010600040101010101" pitchFamily="2" charset="-122"/>
                <a:ea typeface="华文中宋" panose="02010600040101010101" pitchFamily="2" charset="-122"/>
              </a:rPr>
              <a:t>2020-2021</a:t>
            </a:r>
            <a:r>
              <a:rPr lang="zh-CN" altLang="en-US" sz="1600" dirty="0">
                <a:solidFill>
                  <a:srgbClr val="298CC5"/>
                </a:solidFill>
                <a:latin typeface="华文中宋" panose="02010600040101010101" pitchFamily="2" charset="-122"/>
                <a:ea typeface="华文中宋" panose="02010600040101010101" pitchFamily="2" charset="-122"/>
              </a:rPr>
              <a:t>无锡市十大“青年双创英才”</a:t>
            </a:r>
            <a:endParaRPr lang="en-US" altLang="zh-CN" sz="1600" dirty="0">
              <a:solidFill>
                <a:srgbClr val="298CC5"/>
              </a:solidFill>
              <a:latin typeface="华文中宋" panose="02010600040101010101" pitchFamily="2" charset="-122"/>
              <a:ea typeface="华文中宋" panose="02010600040101010101" pitchFamily="2" charset="-122"/>
            </a:endParaRP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sz="1600" dirty="0">
                <a:solidFill>
                  <a:schemeClr val="tx1">
                    <a:lumMod val="50000"/>
                    <a:lumOff val="50000"/>
                  </a:schemeClr>
                </a:solidFill>
                <a:latin typeface="华文中宋" panose="02010600040101010101" pitchFamily="2" charset="-122"/>
                <a:ea typeface="华文中宋" panose="02010600040101010101" pitchFamily="2" charset="-122"/>
              </a:rPr>
              <a:t>12</a:t>
            </a:r>
            <a:r>
              <a:rPr lang="zh-CN" altLang="en-US" sz="1600" dirty="0">
                <a:solidFill>
                  <a:schemeClr val="tx1">
                    <a:lumMod val="50000"/>
                    <a:lumOff val="50000"/>
                  </a:schemeClr>
                </a:solidFill>
                <a:latin typeface="华文中宋" panose="02010600040101010101" pitchFamily="2" charset="-122"/>
                <a:ea typeface="华文中宋" panose="02010600040101010101" pitchFamily="2" charset="-122"/>
              </a:rPr>
              <a:t>年大数据领域项目经历</a:t>
            </a:r>
            <a:endParaRPr lang="en-US" altLang="zh-CN" sz="1600" dirty="0">
              <a:solidFill>
                <a:schemeClr val="tx1">
                  <a:lumMod val="50000"/>
                  <a:lumOff val="50000"/>
                </a:schemeClr>
              </a:solidFill>
              <a:latin typeface="华文中宋" panose="02010600040101010101" pitchFamily="2" charset="-122"/>
              <a:ea typeface="华文中宋" panose="02010600040101010101" pitchFamily="2" charset="-122"/>
            </a:endParaRPr>
          </a:p>
          <a:p>
            <a:pPr algn="just">
              <a:lnSpc>
                <a:spcPct val="150000"/>
              </a:lnSpc>
              <a:defRPr/>
            </a:pPr>
            <a:endParaRPr kumimoji="0" lang="en-US" altLang="zh-CN" sz="1600" b="1" i="0" u="none" strike="noStrike" kern="10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11" name="图片 10">
            <a:extLst>
              <a:ext uri="{FF2B5EF4-FFF2-40B4-BE49-F238E27FC236}">
                <a16:creationId xmlns:a16="http://schemas.microsoft.com/office/drawing/2014/main" id="{2AE14A22-9956-4C75-B763-23E47A4AB6E4}"/>
              </a:ext>
            </a:extLst>
          </p:cNvPr>
          <p:cNvPicPr>
            <a:picLocks noChangeAspect="1"/>
          </p:cNvPicPr>
          <p:nvPr/>
        </p:nvPicPr>
        <p:blipFill>
          <a:blip r:embed="rId4"/>
          <a:srcRect l="20342" t="4611" r="20342" b="8054"/>
          <a:stretch>
            <a:fillRect/>
          </a:stretch>
        </p:blipFill>
        <p:spPr>
          <a:xfrm>
            <a:off x="1361291" y="1895213"/>
            <a:ext cx="2704277" cy="2704277"/>
          </a:xfrm>
          <a:custGeom>
            <a:avLst/>
            <a:gdLst>
              <a:gd name="connsiteX0" fmla="*/ 1063849 w 2127698"/>
              <a:gd name="connsiteY0" fmla="*/ 0 h 2127698"/>
              <a:gd name="connsiteX1" fmla="*/ 2127698 w 2127698"/>
              <a:gd name="connsiteY1" fmla="*/ 1063849 h 2127698"/>
              <a:gd name="connsiteX2" fmla="*/ 1063849 w 2127698"/>
              <a:gd name="connsiteY2" fmla="*/ 2127698 h 2127698"/>
              <a:gd name="connsiteX3" fmla="*/ 0 w 2127698"/>
              <a:gd name="connsiteY3" fmla="*/ 1063849 h 2127698"/>
              <a:gd name="connsiteX4" fmla="*/ 1063849 w 2127698"/>
              <a:gd name="connsiteY4" fmla="*/ 0 h 2127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7698" h="2127698">
                <a:moveTo>
                  <a:pt x="1063849" y="0"/>
                </a:moveTo>
                <a:cubicBezTo>
                  <a:pt x="1651397" y="0"/>
                  <a:pt x="2127698" y="476301"/>
                  <a:pt x="2127698" y="1063849"/>
                </a:cubicBezTo>
                <a:cubicBezTo>
                  <a:pt x="2127698" y="1651397"/>
                  <a:pt x="1651397" y="2127698"/>
                  <a:pt x="1063849" y="2127698"/>
                </a:cubicBezTo>
                <a:cubicBezTo>
                  <a:pt x="476301" y="2127698"/>
                  <a:pt x="0" y="1651397"/>
                  <a:pt x="0" y="1063849"/>
                </a:cubicBezTo>
                <a:cubicBezTo>
                  <a:pt x="0" y="476301"/>
                  <a:pt x="476301" y="0"/>
                  <a:pt x="1063849" y="0"/>
                </a:cubicBezTo>
                <a:close/>
              </a:path>
            </a:pathLst>
          </a:custGeom>
          <a:blipFill dpi="0" rotWithShape="1">
            <a:blip r:embed="rId5" cstate="screen">
              <a:extLst>
                <a:ext uri="{28A0092B-C50C-407E-A947-70E740481C1C}">
                  <a14:useLocalDpi xmlns:a14="http://schemas.microsoft.com/office/drawing/2010/main"/>
                </a:ext>
              </a:extLst>
            </a:blip>
            <a:srcRect/>
            <a:stretch>
              <a:fillRect/>
            </a:stretch>
          </a:blipFill>
          <a:ln w="28575">
            <a:noFill/>
          </a:ln>
          <a:effectLst>
            <a:outerShdw blurRad="190500" dist="63500" dir="2700000" algn="tl" rotWithShape="0">
              <a:prstClr val="black">
                <a:alpha val="20000"/>
              </a:prstClr>
            </a:outerShdw>
          </a:effectLst>
        </p:spPr>
      </p:pic>
      <p:sp>
        <p:nvSpPr>
          <p:cNvPr id="12" name="TextBox 76">
            <a:extLst>
              <a:ext uri="{FF2B5EF4-FFF2-40B4-BE49-F238E27FC236}">
                <a16:creationId xmlns:a16="http://schemas.microsoft.com/office/drawing/2014/main" id="{F9994B83-02D2-4C85-8BB7-03FE337F39C2}"/>
              </a:ext>
            </a:extLst>
          </p:cNvPr>
          <p:cNvSpPr txBox="1"/>
          <p:nvPr/>
        </p:nvSpPr>
        <p:spPr>
          <a:xfrm>
            <a:off x="1615564" y="4370623"/>
            <a:ext cx="2157561" cy="564121"/>
          </a:xfrm>
          <a:prstGeom prst="rect">
            <a:avLst/>
          </a:prstGeom>
          <a:solidFill>
            <a:srgbClr val="1959C9"/>
          </a:solidFill>
          <a:ln w="28575">
            <a:noFill/>
          </a:ln>
          <a:effectLst/>
        </p:spPr>
        <p:txBody>
          <a:bodyPr anchor="ctr"/>
          <a:lstStyle>
            <a:defPPr>
              <a:defRPr lang="zh-CN"/>
            </a:defPPr>
            <a:lvl1pPr algn="ctr">
              <a:defRPr sz="2000">
                <a:solidFill>
                  <a:schemeClr val="bg1">
                    <a:lumMod val="95000"/>
                  </a:schemeClr>
                </a:solidFill>
                <a:latin typeface="Calibri" panose="020F0502020204030204" pitchFamily="34" charset="0"/>
                <a:ea typeface="宋体" panose="02010600030101010101" pitchFamily="2" charset="-122"/>
              </a:defRPr>
            </a:lvl1pPr>
          </a:lstStyle>
          <a:p>
            <a:pPr lvl="0">
              <a:defRPr/>
            </a:pPr>
            <a:r>
              <a:rPr lang="zh-CN" altLang="en-US" sz="2400" b="1" dirty="0">
                <a:solidFill>
                  <a:prstClr val="white"/>
                </a:solidFill>
                <a:latin typeface="华文中宋" panose="02010600040101010101" pitchFamily="2" charset="-122"/>
                <a:ea typeface="华文中宋" panose="02010600040101010101" pitchFamily="2" charset="-122"/>
                <a:cs typeface="+mn-ea"/>
                <a:sym typeface="+mn-lt"/>
              </a:rPr>
              <a:t>栾  凯</a:t>
            </a:r>
          </a:p>
        </p:txBody>
      </p:sp>
      <p:sp>
        <p:nvSpPr>
          <p:cNvPr id="15" name="文本框 14">
            <a:extLst>
              <a:ext uri="{FF2B5EF4-FFF2-40B4-BE49-F238E27FC236}">
                <a16:creationId xmlns:a16="http://schemas.microsoft.com/office/drawing/2014/main" id="{FB71BEEA-F6DB-4A0C-ACDB-F8BF6BA4F09B}"/>
              </a:ext>
            </a:extLst>
          </p:cNvPr>
          <p:cNvSpPr txBox="1"/>
          <p:nvPr/>
        </p:nvSpPr>
        <p:spPr>
          <a:xfrm>
            <a:off x="5304652" y="3937030"/>
            <a:ext cx="6700838" cy="2310889"/>
          </a:xfrm>
          <a:prstGeom prst="rect">
            <a:avLst/>
          </a:prstGeom>
          <a:noFill/>
        </p:spPr>
        <p:txBody>
          <a:bodyPr wrap="square">
            <a:spAutoFit/>
          </a:bodyPr>
          <a:lstStyle/>
          <a:p>
            <a:pPr algn="just">
              <a:lnSpc>
                <a:spcPct val="150000"/>
              </a:lnSpc>
              <a:defRPr/>
            </a:pPr>
            <a:r>
              <a:rPr kumimoji="0" lang="zh-CN" altLang="en-US" sz="1800" b="1" i="0" u="none" strike="noStrike" kern="100" cap="none" spc="0" normalizeH="0" baseline="0" noProof="0" dirty="0">
                <a:ln>
                  <a:noFill/>
                </a:ln>
                <a:solidFill>
                  <a:srgbClr val="4C4676"/>
                </a:solidFill>
                <a:effectLst/>
                <a:uLnTx/>
                <a:uFillTx/>
                <a:latin typeface="+mn-ea"/>
                <a:cs typeface="Times New Roman" panose="02020603050405020304" pitchFamily="18" charset="0"/>
              </a:rPr>
              <a:t>服务履历</a:t>
            </a:r>
            <a:endParaRPr kumimoji="0" lang="en-US" altLang="zh-CN" sz="1800" b="1" i="0" u="none" strike="noStrike" kern="100" cap="none" spc="0" normalizeH="0" baseline="0" noProof="0" dirty="0">
              <a:ln>
                <a:noFill/>
              </a:ln>
              <a:solidFill>
                <a:srgbClr val="4C4676"/>
              </a:solidFill>
              <a:effectLst/>
              <a:uLnTx/>
              <a:uFillTx/>
              <a:latin typeface="+mn-ea"/>
              <a:cs typeface="Times New Roman" panose="02020603050405020304" pitchFamily="18" charset="0"/>
            </a:endParaRPr>
          </a:p>
          <a:p>
            <a:pPr marL="285750" indent="-285750" algn="just">
              <a:lnSpc>
                <a:spcPct val="150000"/>
              </a:lnSpc>
              <a:buFont typeface="Arial" panose="020B0604020202020204" pitchFamily="34" charset="0"/>
              <a:buChar char="•"/>
              <a:defRPr/>
            </a:pPr>
            <a:r>
              <a:rPr lang="zh-CN" altLang="en-US" sz="1600" dirty="0">
                <a:solidFill>
                  <a:srgbClr val="298CC5"/>
                </a:solidFill>
                <a:latin typeface="华文中宋" panose="02010600040101010101" pitchFamily="2" charset="-122"/>
                <a:ea typeface="华文中宋" panose="02010600040101010101" pitchFamily="2" charset="-122"/>
              </a:rPr>
              <a:t>奥运会</a:t>
            </a:r>
            <a:r>
              <a:rPr lang="en-US" altLang="zh-CN" sz="1600" dirty="0">
                <a:solidFill>
                  <a:srgbClr val="298CC5"/>
                </a:solidFill>
                <a:latin typeface="华文中宋" panose="02010600040101010101" pitchFamily="2" charset="-122"/>
                <a:ea typeface="华文中宋" panose="02010600040101010101" pitchFamily="2" charset="-122"/>
              </a:rPr>
              <a:t>/</a:t>
            </a:r>
            <a:r>
              <a:rPr lang="zh-CN" altLang="en-US" sz="1600" dirty="0">
                <a:solidFill>
                  <a:srgbClr val="298CC5"/>
                </a:solidFill>
                <a:latin typeface="华文中宋" panose="02010600040101010101" pitchFamily="2" charset="-122"/>
                <a:ea typeface="华文中宋" panose="02010600040101010101" pitchFamily="2" charset="-122"/>
              </a:rPr>
              <a:t>全运会冠军夺冠科研团队成员 </a:t>
            </a:r>
            <a:endParaRPr lang="en-US" altLang="zh-CN" sz="1600" dirty="0">
              <a:solidFill>
                <a:schemeClr val="tx1">
                  <a:lumMod val="50000"/>
                  <a:lumOff val="50000"/>
                </a:schemeClr>
              </a:solidFill>
              <a:latin typeface="华文中宋" panose="02010600040101010101" pitchFamily="2" charset="-122"/>
              <a:ea typeface="华文中宋" panose="02010600040101010101" pitchFamily="2" charset="-122"/>
            </a:endParaRP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600" dirty="0">
                <a:solidFill>
                  <a:srgbClr val="298CC5"/>
                </a:solidFill>
                <a:latin typeface="华文中宋" panose="02010600040101010101" pitchFamily="2" charset="-122"/>
                <a:ea typeface="华文中宋" panose="02010600040101010101" pitchFamily="2" charset="-122"/>
              </a:rPr>
              <a:t>国家体操队科研保障团队   </a:t>
            </a:r>
            <a:r>
              <a:rPr lang="zh-CN" altLang="en-US" sz="1600" dirty="0">
                <a:solidFill>
                  <a:schemeClr val="tx1">
                    <a:lumMod val="50000"/>
                    <a:lumOff val="50000"/>
                  </a:schemeClr>
                </a:solidFill>
                <a:latin typeface="华文中宋" panose="02010600040101010101" pitchFamily="2" charset="-122"/>
                <a:ea typeface="华文中宋" panose="02010600040101010101" pitchFamily="2" charset="-122"/>
              </a:rPr>
              <a:t>数据分析专家</a:t>
            </a:r>
            <a:endParaRPr lang="en-US" altLang="zh-CN" sz="1600" dirty="0">
              <a:solidFill>
                <a:schemeClr val="tx1">
                  <a:lumMod val="50000"/>
                  <a:lumOff val="50000"/>
                </a:schemeClr>
              </a:solidFill>
              <a:latin typeface="华文中宋" panose="02010600040101010101" pitchFamily="2" charset="-122"/>
              <a:ea typeface="华文中宋" panose="02010600040101010101" pitchFamily="2" charset="-122"/>
            </a:endParaRP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600" dirty="0">
                <a:solidFill>
                  <a:schemeClr val="tx1">
                    <a:lumMod val="50000"/>
                    <a:lumOff val="50000"/>
                  </a:schemeClr>
                </a:solidFill>
                <a:latin typeface="华文中宋" panose="02010600040101010101" pitchFamily="2" charset="-122"/>
                <a:ea typeface="华文中宋" panose="02010600040101010101" pitchFamily="2" charset="-122"/>
              </a:rPr>
              <a:t>中国击剑协会、中国田径协会 数据分析平台支撑</a:t>
            </a:r>
            <a:endParaRPr lang="en-US" altLang="zh-CN" sz="1600" dirty="0">
              <a:solidFill>
                <a:schemeClr val="tx1">
                  <a:lumMod val="50000"/>
                  <a:lumOff val="50000"/>
                </a:schemeClr>
              </a:solidFill>
              <a:latin typeface="华文中宋" panose="02010600040101010101" pitchFamily="2" charset="-122"/>
              <a:ea typeface="华文中宋" panose="02010600040101010101" pitchFamily="2" charset="-122"/>
            </a:endParaRP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600" dirty="0">
                <a:solidFill>
                  <a:srgbClr val="298CC5"/>
                </a:solidFill>
                <a:latin typeface="华文中宋" panose="02010600040101010101" pitchFamily="2" charset="-122"/>
                <a:ea typeface="华文中宋" panose="02010600040101010101" pitchFamily="2" charset="-122"/>
              </a:rPr>
              <a:t>山东省体育局、河北省体育局、河南省体育局 </a:t>
            </a:r>
            <a:r>
              <a:rPr lang="zh-CN" altLang="en-US" sz="1600" dirty="0">
                <a:solidFill>
                  <a:schemeClr val="tx1">
                    <a:lumMod val="50000"/>
                    <a:lumOff val="50000"/>
                  </a:schemeClr>
                </a:solidFill>
                <a:latin typeface="华文中宋" panose="02010600040101010101" pitchFamily="2" charset="-122"/>
                <a:ea typeface="华文中宋" panose="02010600040101010101" pitchFamily="2" charset="-122"/>
              </a:rPr>
              <a:t>体能数据分析专家</a:t>
            </a:r>
            <a:endParaRPr lang="en-US" altLang="zh-CN" sz="1600" dirty="0">
              <a:solidFill>
                <a:schemeClr val="tx1">
                  <a:lumMod val="50000"/>
                  <a:lumOff val="50000"/>
                </a:schemeClr>
              </a:solidFill>
              <a:latin typeface="华文中宋" panose="02010600040101010101" pitchFamily="2" charset="-122"/>
              <a:ea typeface="华文中宋" panose="02010600040101010101" pitchFamily="2" charset="-122"/>
            </a:endParaRP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600" dirty="0">
                <a:solidFill>
                  <a:srgbClr val="298CC5"/>
                </a:solidFill>
                <a:latin typeface="华文中宋" panose="02010600040101010101" pitchFamily="2" charset="-122"/>
                <a:ea typeface="华文中宋" panose="02010600040101010101" pitchFamily="2" charset="-122"/>
              </a:rPr>
              <a:t>广东省体育局、内蒙古体育局 </a:t>
            </a:r>
            <a:r>
              <a:rPr lang="zh-CN" altLang="en-US" sz="1600" dirty="0">
                <a:solidFill>
                  <a:schemeClr val="tx1">
                    <a:lumMod val="50000"/>
                    <a:lumOff val="50000"/>
                  </a:schemeClr>
                </a:solidFill>
                <a:latin typeface="华文中宋" panose="02010600040101010101" pitchFamily="2" charset="-122"/>
                <a:ea typeface="华文中宋" panose="02010600040101010101" pitchFamily="2" charset="-122"/>
              </a:rPr>
              <a:t>竞训数字化讲师</a:t>
            </a:r>
            <a:endParaRPr lang="en-US" altLang="zh-CN" sz="1600" dirty="0">
              <a:solidFill>
                <a:schemeClr val="tx1">
                  <a:lumMod val="50000"/>
                  <a:lumOff val="50000"/>
                </a:schemeClr>
              </a:solidFill>
              <a:latin typeface="华文中宋" panose="02010600040101010101" pitchFamily="2" charset="-122"/>
              <a:ea typeface="华文中宋" panose="02010600040101010101" pitchFamily="2" charset="-122"/>
            </a:endParaRPr>
          </a:p>
        </p:txBody>
      </p:sp>
      <p:sp>
        <p:nvSpPr>
          <p:cNvPr id="13" name="文本框 12">
            <a:extLst>
              <a:ext uri="{FF2B5EF4-FFF2-40B4-BE49-F238E27FC236}">
                <a16:creationId xmlns:a16="http://schemas.microsoft.com/office/drawing/2014/main" id="{7540AFBE-A9EC-4DF5-8896-D9A325154D5E}"/>
              </a:ext>
            </a:extLst>
          </p:cNvPr>
          <p:cNvSpPr txBox="1"/>
          <p:nvPr/>
        </p:nvSpPr>
        <p:spPr>
          <a:xfrm>
            <a:off x="1342205" y="5078519"/>
            <a:ext cx="2704277" cy="369332"/>
          </a:xfrm>
          <a:prstGeom prst="rect">
            <a:avLst/>
          </a:prstGeom>
          <a:noFill/>
        </p:spPr>
        <p:txBody>
          <a:bodyPr wrap="square">
            <a:spAutoFit/>
          </a:bodyPr>
          <a:lstStyle/>
          <a:p>
            <a:pPr algn="ctr"/>
            <a:r>
              <a:rPr kumimoji="0" lang="zh-CN" altLang="en-US" b="1" i="0" u="none" strike="noStrike" kern="100" cap="none" spc="0" normalizeH="0" baseline="0" noProof="0" dirty="0">
                <a:ln>
                  <a:noFill/>
                </a:ln>
                <a:solidFill>
                  <a:srgbClr val="4C4676"/>
                </a:solidFill>
                <a:effectLst/>
                <a:uLnTx/>
                <a:uFillTx/>
                <a:latin typeface="+mn-ea"/>
                <a:cs typeface="Times New Roman" panose="02020603050405020304" pitchFamily="18" charset="0"/>
              </a:rPr>
              <a:t>创始人兼</a:t>
            </a:r>
            <a:r>
              <a:rPr kumimoji="0" lang="en-US" altLang="zh-CN" b="1" i="0" u="none" strike="noStrike" kern="100" cap="none" spc="0" normalizeH="0" baseline="0" noProof="0" dirty="0">
                <a:ln>
                  <a:noFill/>
                </a:ln>
                <a:solidFill>
                  <a:srgbClr val="4C4676"/>
                </a:solidFill>
                <a:effectLst/>
                <a:uLnTx/>
                <a:uFillTx/>
                <a:latin typeface="+mn-ea"/>
                <a:cs typeface="Times New Roman" panose="02020603050405020304" pitchFamily="18" charset="0"/>
              </a:rPr>
              <a:t>CEO</a:t>
            </a:r>
            <a:endParaRPr lang="zh-CN" altLang="en-US" dirty="0"/>
          </a:p>
        </p:txBody>
      </p:sp>
    </p:spTree>
    <p:custDataLst>
      <p:tags r:id="rId1"/>
    </p:custDataLst>
    <p:extLst>
      <p:ext uri="{BB962C8B-B14F-4D97-AF65-F5344CB8AC3E}">
        <p14:creationId xmlns:p14="http://schemas.microsoft.com/office/powerpoint/2010/main" val="5027889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直接连接符 31"/>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5337313" y="404167"/>
            <a:ext cx="1415772" cy="461665"/>
          </a:xfrm>
          <a:prstGeom prst="rect">
            <a:avLst/>
          </a:prstGeom>
          <a:noFill/>
        </p:spPr>
        <p:txBody>
          <a:bodyPr wrap="none" rtlCol="0">
            <a:spAutoFit/>
            <a:scene3d>
              <a:camera prst="orthographicFront"/>
              <a:lightRig rig="threePt" dir="t"/>
            </a:scene3d>
            <a:sp3d contourW="12700"/>
          </a:bodyPr>
          <a:lstStyle/>
          <a:p>
            <a:pPr algn="ctr"/>
            <a:r>
              <a:rPr lang="zh-CN" altLang="en-US" sz="2400" dirty="0">
                <a:latin typeface="Agency FB" panose="020B0503020202020204" pitchFamily="34" charset="0"/>
              </a:rPr>
              <a:t>团队简介</a:t>
            </a:r>
          </a:p>
        </p:txBody>
      </p:sp>
      <p:sp>
        <p:nvSpPr>
          <p:cNvPr id="9" name="矩形 8">
            <a:extLst>
              <a:ext uri="{FF2B5EF4-FFF2-40B4-BE49-F238E27FC236}">
                <a16:creationId xmlns:a16="http://schemas.microsoft.com/office/drawing/2014/main" id="{53BF3E01-8439-437F-AD9D-FC22E3313941}"/>
              </a:ext>
            </a:extLst>
          </p:cNvPr>
          <p:cNvSpPr/>
          <p:nvPr/>
        </p:nvSpPr>
        <p:spPr>
          <a:xfrm>
            <a:off x="9398" y="3746054"/>
            <a:ext cx="12192000" cy="310539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华文中宋" panose="02010600040101010101" pitchFamily="2" charset="-122"/>
              <a:ea typeface="华文中宋" panose="02010600040101010101" pitchFamily="2" charset="-122"/>
            </a:endParaRPr>
          </a:p>
        </p:txBody>
      </p:sp>
      <p:sp>
        <p:nvSpPr>
          <p:cNvPr id="13" name="椭圆 5">
            <a:extLst>
              <a:ext uri="{FF2B5EF4-FFF2-40B4-BE49-F238E27FC236}">
                <a16:creationId xmlns:a16="http://schemas.microsoft.com/office/drawing/2014/main" id="{615E34FB-3AF2-4E9F-9ECE-71A6A26636D2}"/>
              </a:ext>
            </a:extLst>
          </p:cNvPr>
          <p:cNvSpPr>
            <a:spLocks noChangeArrowheads="1"/>
          </p:cNvSpPr>
          <p:nvPr/>
        </p:nvSpPr>
        <p:spPr bwMode="auto">
          <a:xfrm>
            <a:off x="1066023" y="1946738"/>
            <a:ext cx="1368425" cy="1368425"/>
          </a:xfrm>
          <a:prstGeom prst="ellipse">
            <a:avLst/>
          </a:prstGeom>
          <a:blipFill>
            <a:blip r:embed="rId4" cstate="print">
              <a:extLst>
                <a:ext uri="{28A0092B-C50C-407E-A947-70E740481C1C}">
                  <a14:useLocalDpi xmlns:a14="http://schemas.microsoft.com/office/drawing/2010/main" val="0"/>
                </a:ext>
              </a:extLst>
            </a:blip>
            <a:stretch>
              <a:fillRect/>
            </a:stretch>
          </a:blipFill>
          <a:ln w="9525">
            <a:noFill/>
            <a:round/>
            <a:headEnd/>
            <a:tailEnd/>
          </a:ln>
        </p:spPr>
        <p:txBody>
          <a:bodyPr anchor="ctr"/>
          <a:lstStyle/>
          <a:p>
            <a:pPr algn="ctr" eaLnBrk="1" hangingPunct="1">
              <a:buFont typeface="Arial" pitchFamily="34" charset="0"/>
              <a:buNone/>
            </a:pPr>
            <a:endParaRPr lang="zh-CN" altLang="zh-CN" dirty="0">
              <a:solidFill>
                <a:srgbClr val="FFFFFF"/>
              </a:solidFill>
              <a:latin typeface="微软雅黑" pitchFamily="34" charset="-122"/>
              <a:ea typeface="微软雅黑" pitchFamily="34" charset="-122"/>
              <a:sym typeface="微软雅黑" pitchFamily="34" charset="-122"/>
            </a:endParaRPr>
          </a:p>
        </p:txBody>
      </p:sp>
      <p:sp>
        <p:nvSpPr>
          <p:cNvPr id="14" name="等腰三角形 15">
            <a:extLst>
              <a:ext uri="{FF2B5EF4-FFF2-40B4-BE49-F238E27FC236}">
                <a16:creationId xmlns:a16="http://schemas.microsoft.com/office/drawing/2014/main" id="{32E9CE6B-5C61-479A-8740-00F9178B639F}"/>
              </a:ext>
            </a:extLst>
          </p:cNvPr>
          <p:cNvSpPr>
            <a:spLocks noChangeArrowheads="1"/>
          </p:cNvSpPr>
          <p:nvPr/>
        </p:nvSpPr>
        <p:spPr bwMode="auto">
          <a:xfrm flipV="1">
            <a:off x="1688323" y="3502488"/>
            <a:ext cx="144462" cy="71437"/>
          </a:xfrm>
          <a:prstGeom prst="triangle">
            <a:avLst>
              <a:gd name="adj" fmla="val 50000"/>
            </a:avLst>
          </a:prstGeom>
          <a:solidFill>
            <a:srgbClr val="282828"/>
          </a:solidFill>
          <a:ln w="9525">
            <a:noFill/>
            <a:miter lim="800000"/>
            <a:headEnd/>
            <a:tailEnd/>
          </a:ln>
        </p:spPr>
        <p:txBody>
          <a:bodyPr anchor="ctr"/>
          <a:lstStyle/>
          <a:p>
            <a:pPr algn="ctr" eaLnBrk="1" hangingPunct="1">
              <a:buFont typeface="Arial" pitchFamily="34" charset="0"/>
              <a:buNone/>
            </a:pPr>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16" name="矩形 18">
            <a:extLst>
              <a:ext uri="{FF2B5EF4-FFF2-40B4-BE49-F238E27FC236}">
                <a16:creationId xmlns:a16="http://schemas.microsoft.com/office/drawing/2014/main" id="{020EA84C-32DE-4450-9D49-0C92F6831D39}"/>
              </a:ext>
            </a:extLst>
          </p:cNvPr>
          <p:cNvSpPr>
            <a:spLocks noChangeArrowheads="1"/>
          </p:cNvSpPr>
          <p:nvPr/>
        </p:nvSpPr>
        <p:spPr bwMode="auto">
          <a:xfrm>
            <a:off x="944285" y="3729502"/>
            <a:ext cx="1648150" cy="677108"/>
          </a:xfrm>
          <a:prstGeom prst="rect">
            <a:avLst/>
          </a:prstGeom>
          <a:noFill/>
          <a:ln w="9525">
            <a:noFill/>
            <a:miter lim="800000"/>
            <a:headEnd/>
            <a:tailEnd/>
          </a:ln>
        </p:spPr>
        <p:txBody>
          <a:bodyPr wrap="square">
            <a:spAutoFit/>
          </a:bodyPr>
          <a:lstStyle/>
          <a:p>
            <a:pPr algn="ctr" eaLnBrk="1" hangingPunct="1">
              <a:buFont typeface="Arial" panose="020B0604020202020204" pitchFamily="34" charset="0"/>
              <a:buNone/>
              <a:defRPr/>
            </a:pPr>
            <a:r>
              <a:rPr lang="zh-CN" altLang="en-US" b="1" dirty="0">
                <a:solidFill>
                  <a:srgbClr val="282828"/>
                </a:solidFill>
                <a:latin typeface="+mj-lt"/>
                <a:ea typeface="微软雅黑" pitchFamily="34" charset="-122"/>
                <a:sym typeface="微软雅黑" pitchFamily="34" charset="-122"/>
              </a:rPr>
              <a:t>蔡钧</a:t>
            </a:r>
            <a:endParaRPr lang="en-US" altLang="zh-CN" b="1" dirty="0">
              <a:solidFill>
                <a:srgbClr val="282828"/>
              </a:solidFill>
              <a:latin typeface="+mj-lt"/>
              <a:ea typeface="微软雅黑" pitchFamily="34" charset="-122"/>
              <a:sym typeface="微软雅黑" pitchFamily="34" charset="-122"/>
            </a:endParaRPr>
          </a:p>
          <a:p>
            <a:pPr algn="ctr" eaLnBrk="1" hangingPunct="1">
              <a:buFont typeface="Arial" panose="020B0604020202020204" pitchFamily="34" charset="0"/>
              <a:buNone/>
              <a:defRPr/>
            </a:pPr>
            <a:endParaRPr lang="zh-CN" altLang="en-US" sz="2000" dirty="0"/>
          </a:p>
        </p:txBody>
      </p:sp>
      <p:sp>
        <p:nvSpPr>
          <p:cNvPr id="18" name="椭圆 31">
            <a:extLst>
              <a:ext uri="{FF2B5EF4-FFF2-40B4-BE49-F238E27FC236}">
                <a16:creationId xmlns:a16="http://schemas.microsoft.com/office/drawing/2014/main" id="{4AB1C408-8F7F-4A7B-BEAE-1D7E7C293497}"/>
              </a:ext>
            </a:extLst>
          </p:cNvPr>
          <p:cNvSpPr>
            <a:spLocks noChangeArrowheads="1"/>
          </p:cNvSpPr>
          <p:nvPr/>
        </p:nvSpPr>
        <p:spPr bwMode="auto">
          <a:xfrm>
            <a:off x="6866193" y="1937502"/>
            <a:ext cx="1368425" cy="1368425"/>
          </a:xfrm>
          <a:prstGeom prst="ellipse">
            <a:avLst/>
          </a:prstGeom>
          <a:blipFill>
            <a:blip r:embed="rId5" cstate="print">
              <a:extLst>
                <a:ext uri="{28A0092B-C50C-407E-A947-70E740481C1C}">
                  <a14:useLocalDpi xmlns:a14="http://schemas.microsoft.com/office/drawing/2010/main" val="0"/>
                </a:ext>
              </a:extLst>
            </a:blip>
            <a:stretch>
              <a:fillRect/>
            </a:stretch>
          </a:blipFill>
          <a:ln w="9525">
            <a:noFill/>
            <a:round/>
            <a:headEnd/>
            <a:tailEnd/>
          </a:ln>
        </p:spPr>
        <p:txBody>
          <a:bodyPr anchor="ctr"/>
          <a:lstStyle/>
          <a:p>
            <a:pPr algn="ctr" eaLnBrk="1" hangingPunct="1">
              <a:buFont typeface="Arial" pitchFamily="34" charset="0"/>
              <a:buNone/>
            </a:pPr>
            <a:endParaRPr lang="zh-CN" altLang="zh-CN" dirty="0">
              <a:solidFill>
                <a:srgbClr val="FFFFFF"/>
              </a:solidFill>
              <a:latin typeface="微软雅黑" pitchFamily="34" charset="-122"/>
              <a:ea typeface="微软雅黑" pitchFamily="34" charset="-122"/>
              <a:sym typeface="微软雅黑" pitchFamily="34" charset="-122"/>
            </a:endParaRPr>
          </a:p>
        </p:txBody>
      </p:sp>
      <p:sp>
        <p:nvSpPr>
          <p:cNvPr id="19" name="等腰三角形 15">
            <a:extLst>
              <a:ext uri="{FF2B5EF4-FFF2-40B4-BE49-F238E27FC236}">
                <a16:creationId xmlns:a16="http://schemas.microsoft.com/office/drawing/2014/main" id="{420F740E-D4AB-4528-9D53-7543344DFA96}"/>
              </a:ext>
            </a:extLst>
          </p:cNvPr>
          <p:cNvSpPr>
            <a:spLocks noChangeArrowheads="1"/>
          </p:cNvSpPr>
          <p:nvPr/>
        </p:nvSpPr>
        <p:spPr bwMode="auto">
          <a:xfrm flipV="1">
            <a:off x="7478968" y="3494840"/>
            <a:ext cx="142875" cy="71437"/>
          </a:xfrm>
          <a:prstGeom prst="triangle">
            <a:avLst>
              <a:gd name="adj" fmla="val 50000"/>
            </a:avLst>
          </a:prstGeom>
          <a:solidFill>
            <a:srgbClr val="282828"/>
          </a:solidFill>
          <a:ln w="9525">
            <a:noFill/>
            <a:miter lim="800000"/>
            <a:headEnd/>
            <a:tailEnd/>
          </a:ln>
        </p:spPr>
        <p:txBody>
          <a:bodyPr anchor="ctr"/>
          <a:lstStyle/>
          <a:p>
            <a:pPr algn="ctr" eaLnBrk="1" hangingPunct="1">
              <a:buFont typeface="Arial" pitchFamily="34" charset="0"/>
              <a:buNone/>
            </a:pPr>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20" name="等腰三角形 15">
            <a:extLst>
              <a:ext uri="{FF2B5EF4-FFF2-40B4-BE49-F238E27FC236}">
                <a16:creationId xmlns:a16="http://schemas.microsoft.com/office/drawing/2014/main" id="{D5C4B34E-49FA-40A2-BC04-8E0DFC0718EA}"/>
              </a:ext>
            </a:extLst>
          </p:cNvPr>
          <p:cNvSpPr>
            <a:spLocks noChangeArrowheads="1"/>
          </p:cNvSpPr>
          <p:nvPr/>
        </p:nvSpPr>
        <p:spPr bwMode="auto">
          <a:xfrm flipV="1">
            <a:off x="4430594" y="3468543"/>
            <a:ext cx="142875" cy="71437"/>
          </a:xfrm>
          <a:prstGeom prst="triangle">
            <a:avLst>
              <a:gd name="adj" fmla="val 50000"/>
            </a:avLst>
          </a:prstGeom>
          <a:solidFill>
            <a:srgbClr val="282828"/>
          </a:solidFill>
          <a:ln w="9525">
            <a:noFill/>
            <a:miter lim="800000"/>
            <a:headEnd/>
            <a:tailEnd/>
          </a:ln>
        </p:spPr>
        <p:txBody>
          <a:bodyPr anchor="ctr"/>
          <a:lstStyle/>
          <a:p>
            <a:pPr algn="ctr" eaLnBrk="1" hangingPunct="1">
              <a:buFont typeface="Arial" pitchFamily="34" charset="0"/>
              <a:buNone/>
            </a:pPr>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21" name="矩形 20">
            <a:extLst>
              <a:ext uri="{FF2B5EF4-FFF2-40B4-BE49-F238E27FC236}">
                <a16:creationId xmlns:a16="http://schemas.microsoft.com/office/drawing/2014/main" id="{CF00368A-D18C-453E-8AB6-9FB43F70CB47}"/>
              </a:ext>
            </a:extLst>
          </p:cNvPr>
          <p:cNvSpPr>
            <a:spLocks noChangeArrowheads="1"/>
          </p:cNvSpPr>
          <p:nvPr/>
        </p:nvSpPr>
        <p:spPr bwMode="auto">
          <a:xfrm>
            <a:off x="527313" y="3914989"/>
            <a:ext cx="2685099"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en-US" altLang="zh-CN"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endParaRPr>
          </a:p>
          <a:p>
            <a:pPr eaLnBrk="1" hangingPunct="1">
              <a:buFont typeface="Arial" panose="020B0604020202020204" pitchFamily="34" charset="0"/>
              <a:buNone/>
              <a:defRPr/>
            </a:pPr>
            <a:r>
              <a:rPr lang="zh-CN" altLang="en-US" sz="1600" b="1"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rPr>
              <a:t>上海交通大学 </a:t>
            </a:r>
            <a:r>
              <a:rPr lang="zh-CN" altLang="en-US" sz="1400" b="1"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rPr>
              <a:t>信息工程 硕士</a:t>
            </a:r>
            <a:endParaRPr lang="en-US" altLang="zh-CN" sz="1400" b="1"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endParaRPr>
          </a:p>
          <a:p>
            <a:pPr eaLnBrk="1" hangingPunct="1">
              <a:buFont typeface="Arial" panose="020B0604020202020204" pitchFamily="34" charset="0"/>
              <a:buNone/>
              <a:defRPr/>
            </a:pPr>
            <a:endParaRPr lang="en-US" altLang="zh-CN" sz="14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endParaRPr>
          </a:p>
          <a:p>
            <a:pPr eaLnBrk="1" hangingPunct="1">
              <a:buFont typeface="Arial" panose="020B0604020202020204" pitchFamily="34" charset="0"/>
              <a:buNone/>
              <a:defRPr/>
            </a:pPr>
            <a:r>
              <a:rPr lang="zh-CN" altLang="en-US" sz="14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rPr>
              <a:t>中国联通江苏省公司 研发中心副主任 </a:t>
            </a:r>
          </a:p>
          <a:p>
            <a:pPr eaLnBrk="1" hangingPunct="1">
              <a:buFont typeface="Arial" panose="020B0604020202020204" pitchFamily="34" charset="0"/>
              <a:buNone/>
              <a:defRPr/>
            </a:pPr>
            <a:r>
              <a:rPr lang="zh-CN" altLang="en-US" sz="14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rPr>
              <a:t> 中国联通物联网研究院 副主任 </a:t>
            </a:r>
          </a:p>
          <a:p>
            <a:pPr eaLnBrk="1" hangingPunct="1">
              <a:buFont typeface="Arial" panose="020B0604020202020204" pitchFamily="34" charset="0"/>
              <a:buNone/>
              <a:defRPr/>
            </a:pPr>
            <a:r>
              <a:rPr lang="zh-CN" altLang="en-US" sz="14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rPr>
              <a:t>主持建设中国联通第一个智能云分析应用系统，用于海量数据分析与挖掘。在移动互联网</a:t>
            </a:r>
            <a:r>
              <a:rPr lang="en-US" altLang="zh-CN" sz="14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rPr>
              <a:t>/M2M</a:t>
            </a:r>
            <a:r>
              <a:rPr lang="zh-CN" altLang="en-US" sz="14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rPr>
              <a:t>物联网应用领域 具有丰富的经验</a:t>
            </a:r>
            <a:endParaRPr lang="en-US" altLang="zh-CN" sz="1100" dirty="0">
              <a:solidFill>
                <a:srgbClr val="282828"/>
              </a:solidFill>
              <a:latin typeface="华文中宋" panose="02010600040101010101" pitchFamily="2" charset="-122"/>
              <a:ea typeface="华文中宋" panose="02010600040101010101" pitchFamily="2" charset="-122"/>
              <a:sym typeface="微软雅黑" panose="020B0503020204020204" pitchFamily="34" charset="-122"/>
            </a:endParaRPr>
          </a:p>
        </p:txBody>
      </p:sp>
      <p:sp>
        <p:nvSpPr>
          <p:cNvPr id="22" name="矩形 18">
            <a:extLst>
              <a:ext uri="{FF2B5EF4-FFF2-40B4-BE49-F238E27FC236}">
                <a16:creationId xmlns:a16="http://schemas.microsoft.com/office/drawing/2014/main" id="{D2DFE3CF-93CC-4429-8BD5-1EDEF059693E}"/>
              </a:ext>
            </a:extLst>
          </p:cNvPr>
          <p:cNvSpPr>
            <a:spLocks noChangeArrowheads="1"/>
          </p:cNvSpPr>
          <p:nvPr/>
        </p:nvSpPr>
        <p:spPr bwMode="auto">
          <a:xfrm>
            <a:off x="3280733" y="3693581"/>
            <a:ext cx="2467802" cy="369332"/>
          </a:xfrm>
          <a:prstGeom prst="rect">
            <a:avLst/>
          </a:prstGeom>
          <a:noFill/>
          <a:ln w="9525">
            <a:noFill/>
            <a:miter lim="800000"/>
            <a:headEnd/>
            <a:tailEnd/>
          </a:ln>
        </p:spPr>
        <p:txBody>
          <a:bodyPr wrap="square">
            <a:spAutoFit/>
          </a:bodyPr>
          <a:lstStyle/>
          <a:p>
            <a:pPr algn="ctr">
              <a:defRPr/>
            </a:pPr>
            <a:r>
              <a:rPr lang="zh-CN" altLang="en-US" b="1" dirty="0">
                <a:solidFill>
                  <a:srgbClr val="282828"/>
                </a:solidFill>
                <a:latin typeface="+mj-lt"/>
                <a:ea typeface="微软雅黑" pitchFamily="34" charset="-122"/>
                <a:sym typeface="微软雅黑" pitchFamily="34" charset="-122"/>
              </a:rPr>
              <a:t>何卫</a:t>
            </a:r>
            <a:endParaRPr lang="zh-CN" altLang="en-US" dirty="0"/>
          </a:p>
        </p:txBody>
      </p:sp>
      <p:sp>
        <p:nvSpPr>
          <p:cNvPr id="23" name="矩形 20">
            <a:extLst>
              <a:ext uri="{FF2B5EF4-FFF2-40B4-BE49-F238E27FC236}">
                <a16:creationId xmlns:a16="http://schemas.microsoft.com/office/drawing/2014/main" id="{1347B92F-72B9-4A0B-903B-FE350ED73217}"/>
              </a:ext>
            </a:extLst>
          </p:cNvPr>
          <p:cNvSpPr>
            <a:spLocks noChangeArrowheads="1"/>
          </p:cNvSpPr>
          <p:nvPr/>
        </p:nvSpPr>
        <p:spPr bwMode="auto">
          <a:xfrm>
            <a:off x="3378285" y="3963919"/>
            <a:ext cx="2581999" cy="233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en-US" altLang="zh-CN" sz="16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endParaRPr>
          </a:p>
          <a:p>
            <a:pPr eaLnBrk="1" hangingPunct="1">
              <a:buFont typeface="Arial" panose="020B0604020202020204" pitchFamily="34" charset="0"/>
              <a:buNone/>
              <a:defRPr/>
            </a:pPr>
            <a:r>
              <a:rPr lang="zh-CN" altLang="en-US" sz="1600" b="1"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rPr>
              <a:t>清华大学</a:t>
            </a:r>
            <a:r>
              <a:rPr lang="zh-CN" altLang="en-US" sz="1400" b="1"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rPr>
              <a:t> 生物医学工程 博士</a:t>
            </a:r>
            <a:endParaRPr lang="en-US" altLang="zh-CN" sz="1400" b="1"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endParaRPr>
          </a:p>
          <a:p>
            <a:pPr eaLnBrk="1" hangingPunct="1">
              <a:defRPr/>
            </a:pPr>
            <a:endParaRPr lang="en-US" altLang="zh-CN" sz="16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endParaRPr>
          </a:p>
          <a:p>
            <a:pPr eaLnBrk="1" hangingPunct="1">
              <a:defRPr/>
            </a:pPr>
            <a:r>
              <a:rPr lang="zh-CN" altLang="en-US" sz="14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rPr>
              <a:t>国家体育总局体科所运动训练中心</a:t>
            </a:r>
            <a:r>
              <a:rPr lang="en-US" altLang="zh-CN" sz="14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rPr>
              <a:t>,</a:t>
            </a:r>
            <a:r>
              <a:rPr lang="zh-CN" altLang="en-US" sz="14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rPr>
              <a:t>负责国家体操队科研团队奥运会备战保障</a:t>
            </a:r>
            <a:endParaRPr lang="en-US" altLang="zh-CN" sz="14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endParaRPr>
          </a:p>
          <a:p>
            <a:pPr eaLnBrk="1" hangingPunct="1">
              <a:defRPr/>
            </a:pPr>
            <a:r>
              <a:rPr lang="zh-CN" altLang="en-US" sz="14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rPr>
              <a:t>专业领域</a:t>
            </a:r>
            <a:r>
              <a:rPr lang="en-US" altLang="zh-CN" sz="14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rPr>
              <a:t>:</a:t>
            </a:r>
            <a:r>
              <a:rPr lang="zh-CN" altLang="en-US" sz="14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rPr>
              <a:t>运动人体建模与仿真</a:t>
            </a:r>
            <a:r>
              <a:rPr lang="en-US" altLang="zh-CN" sz="14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rPr>
              <a:t>,</a:t>
            </a:r>
            <a:r>
              <a:rPr lang="zh-CN" altLang="en-US" sz="14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rPr>
              <a:t>数字化运动训练监控</a:t>
            </a:r>
            <a:r>
              <a:rPr lang="en-US" altLang="zh-CN" sz="14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rPr>
              <a:t>,</a:t>
            </a:r>
            <a:r>
              <a:rPr lang="zh-CN" altLang="en-US" sz="14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rPr>
              <a:t>高水平运动员运动表现评价与提升</a:t>
            </a:r>
          </a:p>
          <a:p>
            <a:pPr eaLnBrk="1" hangingPunct="1">
              <a:defRPr/>
            </a:pPr>
            <a:endParaRPr lang="en-US" altLang="zh-CN" sz="1400" dirty="0">
              <a:solidFill>
                <a:srgbClr val="282828"/>
              </a:solidFill>
              <a:latin typeface="华文中宋" panose="02010600040101010101" pitchFamily="2" charset="-122"/>
              <a:ea typeface="华文中宋" panose="02010600040101010101" pitchFamily="2" charset="-122"/>
              <a:sym typeface="微软雅黑" panose="020B0503020204020204" pitchFamily="34" charset="-122"/>
            </a:endParaRPr>
          </a:p>
        </p:txBody>
      </p:sp>
      <p:sp>
        <p:nvSpPr>
          <p:cNvPr id="24" name="矩形 18">
            <a:extLst>
              <a:ext uri="{FF2B5EF4-FFF2-40B4-BE49-F238E27FC236}">
                <a16:creationId xmlns:a16="http://schemas.microsoft.com/office/drawing/2014/main" id="{2A5B7F15-9874-45F6-8830-A574A8025A7F}"/>
              </a:ext>
            </a:extLst>
          </p:cNvPr>
          <p:cNvSpPr>
            <a:spLocks noChangeArrowheads="1"/>
          </p:cNvSpPr>
          <p:nvPr/>
        </p:nvSpPr>
        <p:spPr bwMode="auto">
          <a:xfrm>
            <a:off x="6160497" y="3721169"/>
            <a:ext cx="2779816" cy="369332"/>
          </a:xfrm>
          <a:prstGeom prst="rect">
            <a:avLst/>
          </a:prstGeom>
          <a:noFill/>
          <a:ln w="9525">
            <a:noFill/>
            <a:miter lim="800000"/>
            <a:headEnd/>
            <a:tailEnd/>
          </a:ln>
        </p:spPr>
        <p:txBody>
          <a:bodyPr wrap="square">
            <a:spAutoFit/>
          </a:bodyPr>
          <a:lstStyle/>
          <a:p>
            <a:pPr algn="ctr" eaLnBrk="1" hangingPunct="1">
              <a:buFont typeface="Arial" panose="020B0604020202020204" pitchFamily="34" charset="0"/>
              <a:buNone/>
              <a:defRPr/>
            </a:pPr>
            <a:r>
              <a:rPr lang="zh-CN" altLang="en-US" b="1" dirty="0">
                <a:solidFill>
                  <a:srgbClr val="282828"/>
                </a:solidFill>
                <a:latin typeface="+mj-lt"/>
                <a:ea typeface="微软雅黑" pitchFamily="34" charset="-122"/>
                <a:sym typeface="微软雅黑" pitchFamily="34" charset="-122"/>
              </a:rPr>
              <a:t>吴佳敏</a:t>
            </a:r>
            <a:endParaRPr lang="zh-CN" altLang="en-US" sz="2000" dirty="0"/>
          </a:p>
        </p:txBody>
      </p:sp>
      <p:sp>
        <p:nvSpPr>
          <p:cNvPr id="26" name="椭圆 45">
            <a:extLst>
              <a:ext uri="{FF2B5EF4-FFF2-40B4-BE49-F238E27FC236}">
                <a16:creationId xmlns:a16="http://schemas.microsoft.com/office/drawing/2014/main" id="{949B33AE-8D00-46B2-8378-7CB395415333}"/>
              </a:ext>
            </a:extLst>
          </p:cNvPr>
          <p:cNvSpPr>
            <a:spLocks noChangeArrowheads="1"/>
          </p:cNvSpPr>
          <p:nvPr/>
        </p:nvSpPr>
        <p:spPr bwMode="auto">
          <a:xfrm>
            <a:off x="966952" y="1846552"/>
            <a:ext cx="1548000" cy="1548000"/>
          </a:xfrm>
          <a:prstGeom prst="ellipse">
            <a:avLst/>
          </a:prstGeom>
          <a:noFill/>
          <a:ln w="9525">
            <a:solidFill>
              <a:srgbClr val="C0C0C0"/>
            </a:solidFill>
            <a:prstDash val="sysDash"/>
            <a:round/>
            <a:headEnd/>
            <a:tailEnd/>
          </a:ln>
        </p:spPr>
        <p:txBody>
          <a:bodyPr anchor="ctr"/>
          <a:lstStyle/>
          <a:p>
            <a:pPr algn="ctr" eaLnBrk="1" hangingPunct="1">
              <a:buFont typeface="Arial" pitchFamily="34" charset="0"/>
              <a:buNone/>
            </a:pPr>
            <a:endParaRPr lang="zh-CN" altLang="zh-CN">
              <a:latin typeface="微软雅黑" pitchFamily="34" charset="-122"/>
              <a:ea typeface="微软雅黑" pitchFamily="34" charset="-122"/>
              <a:sym typeface="微软雅黑" pitchFamily="34" charset="-122"/>
            </a:endParaRPr>
          </a:p>
        </p:txBody>
      </p:sp>
      <p:sp>
        <p:nvSpPr>
          <p:cNvPr id="28" name="椭圆 45">
            <a:extLst>
              <a:ext uri="{FF2B5EF4-FFF2-40B4-BE49-F238E27FC236}">
                <a16:creationId xmlns:a16="http://schemas.microsoft.com/office/drawing/2014/main" id="{3672309F-E3E4-4D2D-8B8C-E361E7323FAD}"/>
              </a:ext>
            </a:extLst>
          </p:cNvPr>
          <p:cNvSpPr>
            <a:spLocks noChangeArrowheads="1"/>
          </p:cNvSpPr>
          <p:nvPr/>
        </p:nvSpPr>
        <p:spPr bwMode="auto">
          <a:xfrm>
            <a:off x="6777018" y="1834946"/>
            <a:ext cx="1548000" cy="1548000"/>
          </a:xfrm>
          <a:prstGeom prst="ellipse">
            <a:avLst/>
          </a:prstGeom>
          <a:noFill/>
          <a:ln w="9525">
            <a:solidFill>
              <a:srgbClr val="C0C0C0"/>
            </a:solidFill>
            <a:prstDash val="sysDash"/>
            <a:round/>
            <a:headEnd/>
            <a:tailEnd/>
          </a:ln>
        </p:spPr>
        <p:txBody>
          <a:bodyPr anchor="ctr"/>
          <a:lstStyle/>
          <a:p>
            <a:pPr algn="ctr" eaLnBrk="1" hangingPunct="1">
              <a:buFont typeface="Arial" pitchFamily="34" charset="0"/>
              <a:buNone/>
            </a:pPr>
            <a:endParaRPr lang="zh-CN" altLang="zh-CN">
              <a:latin typeface="微软雅黑" pitchFamily="34" charset="-122"/>
              <a:ea typeface="微软雅黑" pitchFamily="34" charset="-122"/>
              <a:sym typeface="微软雅黑" pitchFamily="34" charset="-122"/>
            </a:endParaRPr>
          </a:p>
        </p:txBody>
      </p:sp>
      <p:sp>
        <p:nvSpPr>
          <p:cNvPr id="31" name="矩形 18">
            <a:extLst>
              <a:ext uri="{FF2B5EF4-FFF2-40B4-BE49-F238E27FC236}">
                <a16:creationId xmlns:a16="http://schemas.microsoft.com/office/drawing/2014/main" id="{2E2D2DEA-C1C5-40E7-A3BB-C7E0111CDA55}"/>
              </a:ext>
            </a:extLst>
          </p:cNvPr>
          <p:cNvSpPr>
            <a:spLocks noChangeArrowheads="1"/>
          </p:cNvSpPr>
          <p:nvPr/>
        </p:nvSpPr>
        <p:spPr bwMode="auto">
          <a:xfrm>
            <a:off x="9501253" y="3721169"/>
            <a:ext cx="2043799" cy="677108"/>
          </a:xfrm>
          <a:prstGeom prst="rect">
            <a:avLst/>
          </a:prstGeom>
          <a:noFill/>
          <a:ln w="9525">
            <a:noFill/>
            <a:miter lim="800000"/>
            <a:headEnd/>
            <a:tailEnd/>
          </a:ln>
        </p:spPr>
        <p:txBody>
          <a:bodyPr wrap="square">
            <a:spAutoFit/>
          </a:bodyPr>
          <a:lstStyle/>
          <a:p>
            <a:pPr algn="ctr" eaLnBrk="1" hangingPunct="1">
              <a:buFont typeface="Arial" panose="020B0604020202020204" pitchFamily="34" charset="0"/>
              <a:buNone/>
              <a:defRPr/>
            </a:pPr>
            <a:r>
              <a:rPr lang="zh-CN" altLang="en-US" b="1" dirty="0">
                <a:solidFill>
                  <a:srgbClr val="282828"/>
                </a:solidFill>
                <a:latin typeface="+mj-lt"/>
                <a:ea typeface="微软雅黑" pitchFamily="34" charset="-122"/>
                <a:sym typeface="微软雅黑" pitchFamily="34" charset="-122"/>
              </a:rPr>
              <a:t>郑诗畅</a:t>
            </a:r>
            <a:endParaRPr lang="en-US" altLang="zh-CN" sz="1600" b="1" dirty="0">
              <a:solidFill>
                <a:srgbClr val="282828"/>
              </a:solidFill>
              <a:latin typeface="+mj-lt"/>
              <a:ea typeface="微软雅黑" pitchFamily="34" charset="-122"/>
              <a:sym typeface="微软雅黑" pitchFamily="34" charset="-122"/>
            </a:endParaRPr>
          </a:p>
          <a:p>
            <a:pPr algn="ctr" eaLnBrk="1" hangingPunct="1">
              <a:buFont typeface="Arial" panose="020B0604020202020204" pitchFamily="34" charset="0"/>
              <a:buNone/>
              <a:defRPr/>
            </a:pPr>
            <a:endParaRPr lang="zh-CN" altLang="en-US" sz="2000" dirty="0"/>
          </a:p>
        </p:txBody>
      </p:sp>
      <p:sp>
        <p:nvSpPr>
          <p:cNvPr id="37" name="椭圆 25">
            <a:extLst>
              <a:ext uri="{FF2B5EF4-FFF2-40B4-BE49-F238E27FC236}">
                <a16:creationId xmlns:a16="http://schemas.microsoft.com/office/drawing/2014/main" id="{F68363FE-A155-4665-9746-C08AB0FB01E5}"/>
              </a:ext>
            </a:extLst>
          </p:cNvPr>
          <p:cNvSpPr>
            <a:spLocks noChangeArrowheads="1"/>
          </p:cNvSpPr>
          <p:nvPr/>
        </p:nvSpPr>
        <p:spPr bwMode="auto">
          <a:xfrm>
            <a:off x="9827330" y="1989006"/>
            <a:ext cx="1368425" cy="1368425"/>
          </a:xfrm>
          <a:prstGeom prst="ellipse">
            <a:avLst/>
          </a:prstGeom>
          <a:blipFill>
            <a:blip r:embed="rId6" cstate="print">
              <a:extLst>
                <a:ext uri="{28A0092B-C50C-407E-A947-70E740481C1C}">
                  <a14:useLocalDpi xmlns:a14="http://schemas.microsoft.com/office/drawing/2010/main" val="0"/>
                </a:ext>
              </a:extLst>
            </a:blip>
            <a:stretch>
              <a:fillRect/>
            </a:stretch>
          </a:blipFill>
          <a:ln w="9525">
            <a:noFill/>
            <a:round/>
            <a:headEnd/>
            <a:tailEnd/>
          </a:ln>
        </p:spPr>
        <p:txBody>
          <a:bodyPr anchor="ctr"/>
          <a:lstStyle/>
          <a:p>
            <a:pPr algn="ctr" eaLnBrk="1" hangingPunct="1">
              <a:buFont typeface="Arial" pitchFamily="34" charset="0"/>
              <a:buNone/>
            </a:pPr>
            <a:endParaRPr lang="zh-CN" altLang="zh-CN">
              <a:solidFill>
                <a:srgbClr val="FFFFFF"/>
              </a:solidFill>
              <a:latin typeface="微软雅黑" pitchFamily="34" charset="-122"/>
              <a:ea typeface="微软雅黑" pitchFamily="34" charset="-122"/>
              <a:sym typeface="微软雅黑" pitchFamily="34" charset="-122"/>
            </a:endParaRPr>
          </a:p>
        </p:txBody>
      </p:sp>
      <p:sp>
        <p:nvSpPr>
          <p:cNvPr id="38" name="等腰三角形 15">
            <a:extLst>
              <a:ext uri="{FF2B5EF4-FFF2-40B4-BE49-F238E27FC236}">
                <a16:creationId xmlns:a16="http://schemas.microsoft.com/office/drawing/2014/main" id="{B8C1771E-7DA1-4CD6-AE9B-2E51967660CE}"/>
              </a:ext>
            </a:extLst>
          </p:cNvPr>
          <p:cNvSpPr>
            <a:spLocks noChangeArrowheads="1"/>
          </p:cNvSpPr>
          <p:nvPr/>
        </p:nvSpPr>
        <p:spPr bwMode="auto">
          <a:xfrm flipV="1">
            <a:off x="10440105" y="3551106"/>
            <a:ext cx="142875" cy="71437"/>
          </a:xfrm>
          <a:prstGeom prst="triangle">
            <a:avLst>
              <a:gd name="adj" fmla="val 50000"/>
            </a:avLst>
          </a:prstGeom>
          <a:solidFill>
            <a:srgbClr val="282828"/>
          </a:solidFill>
          <a:ln w="9525">
            <a:noFill/>
            <a:miter lim="800000"/>
            <a:headEnd/>
            <a:tailEnd/>
          </a:ln>
        </p:spPr>
        <p:txBody>
          <a:bodyPr anchor="ctr"/>
          <a:lstStyle/>
          <a:p>
            <a:pPr algn="ctr" eaLnBrk="1" hangingPunct="1">
              <a:buFont typeface="Arial" pitchFamily="34" charset="0"/>
              <a:buNone/>
            </a:pPr>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39" name="椭圆 45">
            <a:extLst>
              <a:ext uri="{FF2B5EF4-FFF2-40B4-BE49-F238E27FC236}">
                <a16:creationId xmlns:a16="http://schemas.microsoft.com/office/drawing/2014/main" id="{C6C190D4-A56E-4FD0-A78F-B4AADE08EF17}"/>
              </a:ext>
            </a:extLst>
          </p:cNvPr>
          <p:cNvSpPr>
            <a:spLocks noChangeArrowheads="1"/>
          </p:cNvSpPr>
          <p:nvPr/>
        </p:nvSpPr>
        <p:spPr bwMode="auto">
          <a:xfrm>
            <a:off x="9739145" y="1893191"/>
            <a:ext cx="1548000" cy="1548000"/>
          </a:xfrm>
          <a:prstGeom prst="ellipse">
            <a:avLst/>
          </a:prstGeom>
          <a:noFill/>
          <a:ln w="9525">
            <a:solidFill>
              <a:srgbClr val="C0C0C0"/>
            </a:solidFill>
            <a:prstDash val="sysDash"/>
            <a:round/>
            <a:headEnd/>
            <a:tailEnd/>
          </a:ln>
        </p:spPr>
        <p:txBody>
          <a:bodyPr anchor="ctr"/>
          <a:lstStyle/>
          <a:p>
            <a:pPr algn="ctr" eaLnBrk="1" hangingPunct="1">
              <a:buFont typeface="Arial" pitchFamily="34" charset="0"/>
              <a:buNone/>
            </a:pPr>
            <a:endParaRPr lang="zh-CN" altLang="zh-CN">
              <a:latin typeface="微软雅黑" pitchFamily="34" charset="-122"/>
              <a:ea typeface="微软雅黑" pitchFamily="34" charset="-122"/>
              <a:sym typeface="微软雅黑" pitchFamily="34" charset="-122"/>
            </a:endParaRPr>
          </a:p>
        </p:txBody>
      </p:sp>
      <p:sp>
        <p:nvSpPr>
          <p:cNvPr id="40" name="矩形 20">
            <a:extLst>
              <a:ext uri="{FF2B5EF4-FFF2-40B4-BE49-F238E27FC236}">
                <a16:creationId xmlns:a16="http://schemas.microsoft.com/office/drawing/2014/main" id="{EB910A6F-13D5-41B5-BC06-F754846AEC7C}"/>
              </a:ext>
            </a:extLst>
          </p:cNvPr>
          <p:cNvSpPr>
            <a:spLocks noChangeArrowheads="1"/>
          </p:cNvSpPr>
          <p:nvPr/>
        </p:nvSpPr>
        <p:spPr bwMode="auto">
          <a:xfrm>
            <a:off x="6217356" y="4006499"/>
            <a:ext cx="2685099"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en-US" altLang="zh-CN" sz="16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endParaRPr>
          </a:p>
          <a:p>
            <a:pPr eaLnBrk="1" hangingPunct="1">
              <a:buFont typeface="Arial" panose="020B0604020202020204" pitchFamily="34" charset="0"/>
              <a:buNone/>
              <a:defRPr/>
            </a:pPr>
            <a:r>
              <a:rPr lang="zh-CN" altLang="en-US" sz="1600" b="1"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rPr>
              <a:t>浙江理工大学</a:t>
            </a:r>
            <a:r>
              <a:rPr lang="zh-CN" altLang="en-US" sz="1400" b="1"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rPr>
              <a:t> 设计  硕士</a:t>
            </a:r>
            <a:endParaRPr lang="en-US" altLang="zh-CN" sz="1400" b="1"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endParaRPr>
          </a:p>
          <a:p>
            <a:pPr eaLnBrk="1" hangingPunct="1">
              <a:defRPr/>
            </a:pPr>
            <a:endParaRPr lang="en-US" altLang="zh-CN" sz="16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endParaRPr>
          </a:p>
          <a:p>
            <a:pPr eaLnBrk="1" hangingPunct="1">
              <a:defRPr/>
            </a:pPr>
            <a:r>
              <a:rPr lang="zh-CN" altLang="en-US" sz="14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rPr>
              <a:t>国家体育总局体科所体能数字化训练平台</a:t>
            </a:r>
            <a:endParaRPr lang="en-US" altLang="zh-CN" sz="14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endParaRPr>
          </a:p>
          <a:p>
            <a:pPr eaLnBrk="1" hangingPunct="1">
              <a:defRPr/>
            </a:pPr>
            <a:r>
              <a:rPr lang="zh-CN" altLang="en-US" sz="14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rPr>
              <a:t>青少年体姿态与脊柱健康</a:t>
            </a:r>
            <a:r>
              <a:rPr lang="en-US" altLang="zh-CN" sz="14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rPr>
              <a:t>AI</a:t>
            </a:r>
            <a:r>
              <a:rPr lang="zh-CN" altLang="en-US" sz="14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rPr>
              <a:t>测试评估系统项目</a:t>
            </a:r>
            <a:endParaRPr lang="en-US" altLang="zh-CN" sz="14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endParaRPr>
          </a:p>
          <a:p>
            <a:pPr eaLnBrk="1" hangingPunct="1">
              <a:defRPr/>
            </a:pPr>
            <a:r>
              <a:rPr lang="zh-CN" altLang="en-US" sz="14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rPr>
              <a:t>国家体操队技术动作</a:t>
            </a:r>
            <a:r>
              <a:rPr lang="en-US" altLang="zh-CN" sz="14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rPr>
              <a:t>AI</a:t>
            </a:r>
            <a:r>
              <a:rPr lang="zh-CN" altLang="en-US" sz="14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rPr>
              <a:t>识别数据分析项目</a:t>
            </a:r>
            <a:endParaRPr lang="en-US" altLang="zh-CN" sz="14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endParaRPr>
          </a:p>
          <a:p>
            <a:pPr eaLnBrk="1" hangingPunct="1">
              <a:defRPr/>
            </a:pPr>
            <a:r>
              <a:rPr lang="zh-CN" altLang="en-US" sz="1400" dirty="0">
                <a:solidFill>
                  <a:srgbClr val="282828"/>
                </a:solidFill>
                <a:latin typeface="华文中宋" panose="02010600040101010101" pitchFamily="2" charset="-122"/>
                <a:ea typeface="华文中宋" panose="02010600040101010101" pitchFamily="2" charset="-122"/>
                <a:sym typeface="微软雅黑" panose="020B0503020204020204" pitchFamily="34" charset="-122"/>
              </a:rPr>
              <a:t>山东省数字化竞技实力平台架构开发</a:t>
            </a:r>
            <a:endParaRPr lang="en-US" altLang="zh-CN" sz="1400" dirty="0">
              <a:solidFill>
                <a:srgbClr val="282828"/>
              </a:solidFill>
              <a:latin typeface="华文中宋" panose="02010600040101010101" pitchFamily="2" charset="-122"/>
              <a:ea typeface="华文中宋" panose="02010600040101010101" pitchFamily="2" charset="-122"/>
              <a:sym typeface="微软雅黑" panose="020B0503020204020204" pitchFamily="34" charset="-122"/>
            </a:endParaRPr>
          </a:p>
          <a:p>
            <a:pPr eaLnBrk="1" hangingPunct="1">
              <a:defRPr/>
            </a:pPr>
            <a:endParaRPr lang="en-US" altLang="zh-CN" sz="1600" dirty="0">
              <a:solidFill>
                <a:srgbClr val="282828"/>
              </a:solidFill>
              <a:latin typeface="华文中宋" panose="02010600040101010101" pitchFamily="2" charset="-122"/>
              <a:ea typeface="华文中宋" panose="02010600040101010101" pitchFamily="2" charset="-122"/>
              <a:sym typeface="微软雅黑" panose="020B0503020204020204" pitchFamily="34" charset="-122"/>
            </a:endParaRPr>
          </a:p>
        </p:txBody>
      </p:sp>
      <p:sp>
        <p:nvSpPr>
          <p:cNvPr id="41" name="矩形 20">
            <a:extLst>
              <a:ext uri="{FF2B5EF4-FFF2-40B4-BE49-F238E27FC236}">
                <a16:creationId xmlns:a16="http://schemas.microsoft.com/office/drawing/2014/main" id="{E92A56E3-B4B3-4504-A8C6-EBAE9945AE87}"/>
              </a:ext>
            </a:extLst>
          </p:cNvPr>
          <p:cNvSpPr>
            <a:spLocks noChangeArrowheads="1"/>
          </p:cNvSpPr>
          <p:nvPr/>
        </p:nvSpPr>
        <p:spPr bwMode="auto">
          <a:xfrm>
            <a:off x="9373455" y="4037278"/>
            <a:ext cx="2685100" cy="273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en-US" altLang="zh-CN" sz="16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endParaRPr>
          </a:p>
          <a:p>
            <a:pPr eaLnBrk="1" hangingPunct="1">
              <a:defRPr/>
            </a:pPr>
            <a:r>
              <a:rPr lang="zh-CN" altLang="en-US" sz="1600" b="1"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rPr>
              <a:t>华东理工大学 </a:t>
            </a:r>
            <a:r>
              <a:rPr lang="zh-CN" altLang="en-US" sz="1400" b="1"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rPr>
              <a:t>体育 硕士</a:t>
            </a:r>
            <a:endParaRPr lang="en-US" altLang="zh-CN" sz="1600" b="1"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endParaRPr>
          </a:p>
          <a:p>
            <a:pPr eaLnBrk="1" hangingPunct="1">
              <a:defRPr/>
            </a:pPr>
            <a:endParaRPr lang="en-US" altLang="zh-CN" sz="14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endParaRPr>
          </a:p>
          <a:p>
            <a:pPr eaLnBrk="1" hangingPunct="1">
              <a:defRPr/>
            </a:pPr>
            <a:r>
              <a:rPr lang="zh-CN" altLang="en-US" sz="1600" b="1"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rPr>
              <a:t>前中国乒乓球国家队队员</a:t>
            </a:r>
            <a:endParaRPr lang="en-US" altLang="zh-CN" sz="1600" b="1" dirty="0">
              <a:solidFill>
                <a:schemeClr val="tx1">
                  <a:lumMod val="85000"/>
                  <a:lumOff val="15000"/>
                </a:schemeClr>
              </a:solidFill>
              <a:latin typeface="华文中宋" panose="02010600040101010101" pitchFamily="2" charset="-122"/>
              <a:ea typeface="华文中宋" panose="02010600040101010101" pitchFamily="2" charset="-122"/>
            </a:endParaRPr>
          </a:p>
          <a:p>
            <a:pPr eaLnBrk="1" hangingPunct="1">
              <a:defRPr/>
            </a:pPr>
            <a:r>
              <a:rPr lang="zh-CN" altLang="zh-CN" sz="1400" dirty="0">
                <a:solidFill>
                  <a:schemeClr val="tx1">
                    <a:lumMod val="85000"/>
                    <a:lumOff val="15000"/>
                  </a:schemeClr>
                </a:solidFill>
                <a:latin typeface="华文中宋" panose="02010600040101010101" pitchFamily="2" charset="-122"/>
                <a:ea typeface="华文中宋" panose="02010600040101010101" pitchFamily="2" charset="-122"/>
              </a:rPr>
              <a:t>乒乓球国家级运动健将</a:t>
            </a:r>
            <a:endParaRPr lang="en-US" altLang="zh-CN" sz="1400" dirty="0">
              <a:solidFill>
                <a:schemeClr val="tx1">
                  <a:lumMod val="85000"/>
                  <a:lumOff val="15000"/>
                </a:schemeClr>
              </a:solidFill>
              <a:latin typeface="华文中宋" panose="02010600040101010101" pitchFamily="2" charset="-122"/>
              <a:ea typeface="华文中宋" panose="02010600040101010101" pitchFamily="2" charset="-122"/>
            </a:endParaRPr>
          </a:p>
          <a:p>
            <a:pPr eaLnBrk="1" hangingPunct="1">
              <a:defRPr/>
            </a:pPr>
            <a:r>
              <a:rPr lang="zh-CN" altLang="zh-CN" sz="1400" dirty="0">
                <a:solidFill>
                  <a:schemeClr val="tx1">
                    <a:lumMod val="85000"/>
                    <a:lumOff val="15000"/>
                  </a:schemeClr>
                </a:solidFill>
                <a:latin typeface="华文中宋" panose="02010600040101010101" pitchFamily="2" charset="-122"/>
                <a:ea typeface="华文中宋" panose="02010600040101010101" pitchFamily="2" charset="-122"/>
              </a:rPr>
              <a:t>乒乓球国家一级裁判员</a:t>
            </a:r>
            <a:endParaRPr lang="en-US" altLang="zh-CN" sz="1400" dirty="0">
              <a:solidFill>
                <a:schemeClr val="tx1">
                  <a:lumMod val="85000"/>
                  <a:lumOff val="15000"/>
                </a:schemeClr>
              </a:solidFill>
              <a:latin typeface="华文中宋" panose="02010600040101010101" pitchFamily="2" charset="-122"/>
              <a:ea typeface="华文中宋" panose="02010600040101010101" pitchFamily="2" charset="-122"/>
            </a:endParaRPr>
          </a:p>
          <a:p>
            <a:pPr eaLnBrk="1" hangingPunct="1">
              <a:defRPr/>
            </a:pPr>
            <a:r>
              <a:rPr lang="en-US" altLang="zh-CN" sz="14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rPr>
              <a:t>2000</a:t>
            </a:r>
            <a:r>
              <a:rPr lang="zh-CN" altLang="en-US" sz="14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rPr>
              <a:t>年至</a:t>
            </a:r>
            <a:r>
              <a:rPr lang="en-US" altLang="zh-CN" sz="14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rPr>
              <a:t>2018</a:t>
            </a:r>
            <a:r>
              <a:rPr lang="zh-CN" altLang="en-US" sz="14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rPr>
              <a:t>年间多次代表中国国家队、河南省队、高等院校、俱乐部参加国内外比赛，共获得冠军</a:t>
            </a:r>
            <a:r>
              <a:rPr lang="en-US" altLang="zh-CN" sz="14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rPr>
              <a:t>20</a:t>
            </a:r>
            <a:r>
              <a:rPr lang="zh-CN" altLang="en-US" sz="14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rPr>
              <a:t>余次、亚军</a:t>
            </a:r>
            <a:r>
              <a:rPr lang="en-US" altLang="zh-CN" sz="14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rPr>
              <a:t>10</a:t>
            </a:r>
            <a:r>
              <a:rPr lang="zh-CN" altLang="en-US" sz="14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rPr>
              <a:t>余次、季军</a:t>
            </a:r>
            <a:r>
              <a:rPr lang="en-US" altLang="zh-CN" sz="14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rPr>
              <a:t>6</a:t>
            </a:r>
            <a:r>
              <a:rPr lang="zh-CN" altLang="en-US" sz="14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rPr>
              <a:t>次等</a:t>
            </a:r>
            <a:endParaRPr lang="en-US" altLang="zh-CN" sz="14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endParaRPr>
          </a:p>
          <a:p>
            <a:pPr eaLnBrk="1" hangingPunct="1">
              <a:defRPr/>
            </a:pPr>
            <a:endParaRPr lang="en-US" altLang="zh-CN" sz="1200" dirty="0">
              <a:solidFill>
                <a:srgbClr val="282828"/>
              </a:solidFill>
              <a:latin typeface="华文中宋" panose="02010600040101010101" pitchFamily="2" charset="-122"/>
              <a:ea typeface="华文中宋" panose="02010600040101010101" pitchFamily="2" charset="-122"/>
              <a:sym typeface="微软雅黑" panose="020B0503020204020204" pitchFamily="34" charset="-122"/>
            </a:endParaRPr>
          </a:p>
        </p:txBody>
      </p:sp>
      <p:grpSp>
        <p:nvGrpSpPr>
          <p:cNvPr id="2" name="组合 1">
            <a:extLst>
              <a:ext uri="{FF2B5EF4-FFF2-40B4-BE49-F238E27FC236}">
                <a16:creationId xmlns:a16="http://schemas.microsoft.com/office/drawing/2014/main" id="{4F8C7CEB-5447-DB04-BC29-DFDB7BD37BC2}"/>
              </a:ext>
            </a:extLst>
          </p:cNvPr>
          <p:cNvGrpSpPr/>
          <p:nvPr/>
        </p:nvGrpSpPr>
        <p:grpSpPr>
          <a:xfrm>
            <a:off x="3740634" y="1797972"/>
            <a:ext cx="1548000" cy="1547999"/>
            <a:chOff x="1077023" y="1846552"/>
            <a:chExt cx="1548000" cy="1548000"/>
          </a:xfrm>
        </p:grpSpPr>
        <p:sp>
          <p:nvSpPr>
            <p:cNvPr id="3" name="椭圆 5">
              <a:extLst>
                <a:ext uri="{FF2B5EF4-FFF2-40B4-BE49-F238E27FC236}">
                  <a16:creationId xmlns:a16="http://schemas.microsoft.com/office/drawing/2014/main" id="{09B1ED49-B4EB-154A-2E57-7578835FB72E}"/>
                </a:ext>
              </a:extLst>
            </p:cNvPr>
            <p:cNvSpPr>
              <a:spLocks noChangeArrowheads="1"/>
            </p:cNvSpPr>
            <p:nvPr/>
          </p:nvSpPr>
          <p:spPr bwMode="auto">
            <a:xfrm>
              <a:off x="1176094" y="1946738"/>
              <a:ext cx="1368425" cy="1368425"/>
            </a:xfrm>
            <a:prstGeom prst="ellipse">
              <a:avLst/>
            </a:prstGeom>
            <a:blipFill>
              <a:blip r:embed="rId7">
                <a:extLst>
                  <a:ext uri="{28A0092B-C50C-407E-A947-70E740481C1C}">
                    <a14:useLocalDpi xmlns:a14="http://schemas.microsoft.com/office/drawing/2010/main" val="0"/>
                  </a:ext>
                </a:extLst>
              </a:blip>
              <a:stretch>
                <a:fillRect/>
              </a:stretch>
            </a:blipFill>
            <a:ln w="9525">
              <a:noFill/>
              <a:round/>
              <a:headEnd/>
              <a:tailEnd/>
            </a:ln>
          </p:spPr>
          <p:txBody>
            <a:bodyPr anchor="ctr"/>
            <a:lstStyle/>
            <a:p>
              <a:pPr algn="ctr" eaLnBrk="1" hangingPunct="1">
                <a:buFont typeface="Arial" pitchFamily="34" charset="0"/>
                <a:buNone/>
              </a:pPr>
              <a:endParaRPr lang="zh-CN" altLang="zh-CN" dirty="0">
                <a:solidFill>
                  <a:srgbClr val="FFFFFF"/>
                </a:solidFill>
                <a:latin typeface="微软雅黑" pitchFamily="34" charset="-122"/>
                <a:ea typeface="微软雅黑" pitchFamily="34" charset="-122"/>
                <a:sym typeface="微软雅黑" pitchFamily="34" charset="-122"/>
              </a:endParaRPr>
            </a:p>
          </p:txBody>
        </p:sp>
        <p:sp>
          <p:nvSpPr>
            <p:cNvPr id="4" name="椭圆 45">
              <a:extLst>
                <a:ext uri="{FF2B5EF4-FFF2-40B4-BE49-F238E27FC236}">
                  <a16:creationId xmlns:a16="http://schemas.microsoft.com/office/drawing/2014/main" id="{EC1F9ECD-A868-BE52-DDB5-69BBF55CA6AC}"/>
                </a:ext>
              </a:extLst>
            </p:cNvPr>
            <p:cNvSpPr>
              <a:spLocks noChangeArrowheads="1"/>
            </p:cNvSpPr>
            <p:nvPr/>
          </p:nvSpPr>
          <p:spPr bwMode="auto">
            <a:xfrm>
              <a:off x="1077023" y="1846552"/>
              <a:ext cx="1548000" cy="1548000"/>
            </a:xfrm>
            <a:prstGeom prst="ellipse">
              <a:avLst/>
            </a:prstGeom>
            <a:noFill/>
            <a:ln w="9525">
              <a:solidFill>
                <a:srgbClr val="C0C0C0"/>
              </a:solidFill>
              <a:prstDash val="sysDash"/>
              <a:round/>
              <a:headEnd/>
              <a:tailEnd/>
            </a:ln>
          </p:spPr>
          <p:txBody>
            <a:bodyPr anchor="ctr"/>
            <a:lstStyle/>
            <a:p>
              <a:pPr algn="ctr" eaLnBrk="1" hangingPunct="1">
                <a:buFont typeface="Arial" pitchFamily="34" charset="0"/>
                <a:buNone/>
              </a:pPr>
              <a:endParaRPr lang="zh-CN" altLang="zh-CN">
                <a:latin typeface="微软雅黑" pitchFamily="34" charset="-122"/>
                <a:ea typeface="微软雅黑" pitchFamily="34" charset="-122"/>
                <a:sym typeface="微软雅黑" pitchFamily="34" charset="-122"/>
              </a:endParaRPr>
            </a:p>
          </p:txBody>
        </p:sp>
      </p:grpSp>
    </p:spTree>
    <p:custDataLst>
      <p:tags r:id="rId1"/>
    </p:custDataLst>
    <p:extLst>
      <p:ext uri="{BB962C8B-B14F-4D97-AF65-F5344CB8AC3E}">
        <p14:creationId xmlns:p14="http://schemas.microsoft.com/office/powerpoint/2010/main" val="26525271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直接连接符 31"/>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5180354" y="434945"/>
            <a:ext cx="2031325" cy="461665"/>
          </a:xfrm>
          <a:prstGeom prst="rect">
            <a:avLst/>
          </a:prstGeom>
          <a:noFill/>
        </p:spPr>
        <p:txBody>
          <a:bodyPr wrap="none" rtlCol="0">
            <a:spAutoFit/>
            <a:scene3d>
              <a:camera prst="orthographicFront"/>
              <a:lightRig rig="threePt" dir="t"/>
            </a:scene3d>
            <a:sp3d contourW="12700"/>
          </a:bodyPr>
          <a:lstStyle/>
          <a:p>
            <a:pPr algn="ctr"/>
            <a:r>
              <a:rPr lang="zh-CN" altLang="en-US" sz="2400" dirty="0">
                <a:latin typeface="Agency FB" panose="020B0503020202020204" pitchFamily="34" charset="0"/>
              </a:rPr>
              <a:t>合作专家团队</a:t>
            </a:r>
          </a:p>
        </p:txBody>
      </p:sp>
      <p:pic>
        <p:nvPicPr>
          <p:cNvPr id="4" name="图片 3">
            <a:extLst>
              <a:ext uri="{FF2B5EF4-FFF2-40B4-BE49-F238E27FC236}">
                <a16:creationId xmlns:a16="http://schemas.microsoft.com/office/drawing/2014/main" id="{00D48928-8FF2-492C-A795-C44E86C039FA}"/>
              </a:ext>
            </a:extLst>
          </p:cNvPr>
          <p:cNvPicPr>
            <a:picLocks noChangeAspect="1"/>
          </p:cNvPicPr>
          <p:nvPr/>
        </p:nvPicPr>
        <p:blipFill>
          <a:blip r:embed="rId4"/>
          <a:stretch>
            <a:fillRect/>
          </a:stretch>
        </p:blipFill>
        <p:spPr>
          <a:xfrm>
            <a:off x="8794160" y="1952320"/>
            <a:ext cx="1587235" cy="3524248"/>
          </a:xfrm>
          <a:prstGeom prst="rect">
            <a:avLst/>
          </a:prstGeom>
        </p:spPr>
      </p:pic>
      <p:pic>
        <p:nvPicPr>
          <p:cNvPr id="8" name="图片 7">
            <a:extLst>
              <a:ext uri="{FF2B5EF4-FFF2-40B4-BE49-F238E27FC236}">
                <a16:creationId xmlns:a16="http://schemas.microsoft.com/office/drawing/2014/main" id="{7D8C3B30-2843-4362-A0CD-8FCFA2519C48}"/>
              </a:ext>
            </a:extLst>
          </p:cNvPr>
          <p:cNvPicPr>
            <a:picLocks noChangeAspect="1"/>
          </p:cNvPicPr>
          <p:nvPr/>
        </p:nvPicPr>
        <p:blipFill>
          <a:blip r:embed="rId5"/>
          <a:stretch>
            <a:fillRect/>
          </a:stretch>
        </p:blipFill>
        <p:spPr>
          <a:xfrm>
            <a:off x="7229396" y="1958661"/>
            <a:ext cx="1508606" cy="3517899"/>
          </a:xfrm>
          <a:prstGeom prst="rect">
            <a:avLst/>
          </a:prstGeom>
        </p:spPr>
      </p:pic>
      <p:pic>
        <p:nvPicPr>
          <p:cNvPr id="10" name="图片 9">
            <a:extLst>
              <a:ext uri="{FF2B5EF4-FFF2-40B4-BE49-F238E27FC236}">
                <a16:creationId xmlns:a16="http://schemas.microsoft.com/office/drawing/2014/main" id="{AC17C293-AA7E-4619-AB15-476F1650BC50}"/>
              </a:ext>
            </a:extLst>
          </p:cNvPr>
          <p:cNvPicPr>
            <a:picLocks noChangeAspect="1"/>
          </p:cNvPicPr>
          <p:nvPr/>
        </p:nvPicPr>
        <p:blipFill>
          <a:blip r:embed="rId6"/>
          <a:stretch>
            <a:fillRect/>
          </a:stretch>
        </p:blipFill>
        <p:spPr>
          <a:xfrm>
            <a:off x="10437105" y="1952317"/>
            <a:ext cx="1652995" cy="3524243"/>
          </a:xfrm>
          <a:prstGeom prst="rect">
            <a:avLst/>
          </a:prstGeom>
        </p:spPr>
      </p:pic>
      <p:grpSp>
        <p:nvGrpSpPr>
          <p:cNvPr id="13" name="组合 12">
            <a:extLst>
              <a:ext uri="{FF2B5EF4-FFF2-40B4-BE49-F238E27FC236}">
                <a16:creationId xmlns:a16="http://schemas.microsoft.com/office/drawing/2014/main" id="{6C579F0D-A4BA-436E-B2A6-4563AD7B0C71}"/>
              </a:ext>
            </a:extLst>
          </p:cNvPr>
          <p:cNvGrpSpPr/>
          <p:nvPr/>
        </p:nvGrpSpPr>
        <p:grpSpPr>
          <a:xfrm>
            <a:off x="304330" y="3998848"/>
            <a:ext cx="1121780" cy="1079684"/>
            <a:chOff x="1077023" y="1846552"/>
            <a:chExt cx="1548000" cy="1548000"/>
          </a:xfrm>
        </p:grpSpPr>
        <p:sp>
          <p:nvSpPr>
            <p:cNvPr id="18" name="椭圆 5">
              <a:extLst>
                <a:ext uri="{FF2B5EF4-FFF2-40B4-BE49-F238E27FC236}">
                  <a16:creationId xmlns:a16="http://schemas.microsoft.com/office/drawing/2014/main" id="{4FAF66D0-BC0F-4164-8542-03C5CE5602C1}"/>
                </a:ext>
              </a:extLst>
            </p:cNvPr>
            <p:cNvSpPr>
              <a:spLocks noChangeArrowheads="1"/>
            </p:cNvSpPr>
            <p:nvPr/>
          </p:nvSpPr>
          <p:spPr bwMode="auto">
            <a:xfrm>
              <a:off x="1176094" y="1946738"/>
              <a:ext cx="1368425" cy="1368425"/>
            </a:xfrm>
            <a:prstGeom prst="ellipse">
              <a:avLst/>
            </a:prstGeom>
            <a:blipFill>
              <a:blip r:embed="rId7" cstate="print">
                <a:extLst>
                  <a:ext uri="{28A0092B-C50C-407E-A947-70E740481C1C}">
                    <a14:useLocalDpi xmlns:a14="http://schemas.microsoft.com/office/drawing/2010/main" val="0"/>
                  </a:ext>
                </a:extLst>
              </a:blip>
              <a:stretch>
                <a:fillRect/>
              </a:stretch>
            </a:blipFill>
            <a:ln w="9525">
              <a:noFill/>
              <a:round/>
              <a:headEnd/>
              <a:tailEnd/>
            </a:ln>
          </p:spPr>
          <p:txBody>
            <a:bodyPr anchor="ctr"/>
            <a:lstStyle/>
            <a:p>
              <a:pPr algn="ctr" eaLnBrk="1" hangingPunct="1">
                <a:buFont typeface="Arial" pitchFamily="34" charset="0"/>
                <a:buNone/>
              </a:pPr>
              <a:endParaRPr lang="zh-CN" altLang="zh-CN" dirty="0">
                <a:solidFill>
                  <a:srgbClr val="FFFFFF"/>
                </a:solidFill>
                <a:latin typeface="微软雅黑" pitchFamily="34" charset="-122"/>
                <a:ea typeface="微软雅黑" pitchFamily="34" charset="-122"/>
                <a:sym typeface="微软雅黑" pitchFamily="34" charset="-122"/>
              </a:endParaRPr>
            </a:p>
          </p:txBody>
        </p:sp>
        <p:sp>
          <p:nvSpPr>
            <p:cNvPr id="19" name="椭圆 45">
              <a:extLst>
                <a:ext uri="{FF2B5EF4-FFF2-40B4-BE49-F238E27FC236}">
                  <a16:creationId xmlns:a16="http://schemas.microsoft.com/office/drawing/2014/main" id="{910887BC-B211-42FB-9953-428422540A44}"/>
                </a:ext>
              </a:extLst>
            </p:cNvPr>
            <p:cNvSpPr>
              <a:spLocks noChangeArrowheads="1"/>
            </p:cNvSpPr>
            <p:nvPr/>
          </p:nvSpPr>
          <p:spPr bwMode="auto">
            <a:xfrm>
              <a:off x="1077023" y="1846552"/>
              <a:ext cx="1548000" cy="1548000"/>
            </a:xfrm>
            <a:prstGeom prst="ellipse">
              <a:avLst/>
            </a:prstGeom>
            <a:noFill/>
            <a:ln w="9525">
              <a:solidFill>
                <a:srgbClr val="C0C0C0"/>
              </a:solidFill>
              <a:prstDash val="sysDash"/>
              <a:round/>
              <a:headEnd/>
              <a:tailEnd/>
            </a:ln>
          </p:spPr>
          <p:txBody>
            <a:bodyPr anchor="ctr"/>
            <a:lstStyle/>
            <a:p>
              <a:pPr algn="ctr" eaLnBrk="1" hangingPunct="1">
                <a:buFont typeface="Arial" pitchFamily="34" charset="0"/>
                <a:buNone/>
              </a:pPr>
              <a:endParaRPr lang="zh-CN" altLang="zh-CN">
                <a:latin typeface="微软雅黑" pitchFamily="34" charset="-122"/>
                <a:ea typeface="微软雅黑" pitchFamily="34" charset="-122"/>
                <a:sym typeface="微软雅黑" pitchFamily="34" charset="-122"/>
              </a:endParaRPr>
            </a:p>
          </p:txBody>
        </p:sp>
      </p:grpSp>
      <p:grpSp>
        <p:nvGrpSpPr>
          <p:cNvPr id="14" name="组合 13">
            <a:extLst>
              <a:ext uri="{FF2B5EF4-FFF2-40B4-BE49-F238E27FC236}">
                <a16:creationId xmlns:a16="http://schemas.microsoft.com/office/drawing/2014/main" id="{67234915-5E41-489F-8642-062A976749D1}"/>
              </a:ext>
            </a:extLst>
          </p:cNvPr>
          <p:cNvGrpSpPr/>
          <p:nvPr/>
        </p:nvGrpSpPr>
        <p:grpSpPr>
          <a:xfrm>
            <a:off x="269939" y="1785249"/>
            <a:ext cx="1265912" cy="1206958"/>
            <a:chOff x="996519" y="3707102"/>
            <a:chExt cx="1548000" cy="1548000"/>
          </a:xfrm>
        </p:grpSpPr>
        <p:sp>
          <p:nvSpPr>
            <p:cNvPr id="20" name="椭圆 5">
              <a:extLst>
                <a:ext uri="{FF2B5EF4-FFF2-40B4-BE49-F238E27FC236}">
                  <a16:creationId xmlns:a16="http://schemas.microsoft.com/office/drawing/2014/main" id="{6AE035E4-02F9-422A-9F76-C21D11764F3E}"/>
                </a:ext>
              </a:extLst>
            </p:cNvPr>
            <p:cNvSpPr>
              <a:spLocks noChangeArrowheads="1"/>
            </p:cNvSpPr>
            <p:nvPr/>
          </p:nvSpPr>
          <p:spPr bwMode="auto">
            <a:xfrm>
              <a:off x="1095590" y="3807288"/>
              <a:ext cx="1368425" cy="1368425"/>
            </a:xfrm>
            <a:prstGeom prst="ellipse">
              <a:avLst/>
            </a:prstGeom>
            <a:blipFill>
              <a:blip r:embed="rId8" cstate="print">
                <a:extLst>
                  <a:ext uri="{28A0092B-C50C-407E-A947-70E740481C1C}">
                    <a14:useLocalDpi xmlns:a14="http://schemas.microsoft.com/office/drawing/2010/main" val="0"/>
                  </a:ext>
                </a:extLst>
              </a:blip>
              <a:stretch>
                <a:fillRect/>
              </a:stretch>
            </a:blipFill>
            <a:ln w="9525">
              <a:noFill/>
              <a:round/>
              <a:headEnd/>
              <a:tailEnd/>
            </a:ln>
          </p:spPr>
          <p:txBody>
            <a:bodyPr anchor="ctr"/>
            <a:lstStyle/>
            <a:p>
              <a:pPr algn="ctr" eaLnBrk="1" hangingPunct="1">
                <a:buFont typeface="Arial" pitchFamily="34" charset="0"/>
                <a:buNone/>
              </a:pPr>
              <a:endParaRPr lang="zh-CN" altLang="zh-CN" dirty="0">
                <a:solidFill>
                  <a:srgbClr val="FFFFFF"/>
                </a:solidFill>
                <a:latin typeface="微软雅黑" pitchFamily="34" charset="-122"/>
                <a:ea typeface="微软雅黑" pitchFamily="34" charset="-122"/>
                <a:sym typeface="微软雅黑" pitchFamily="34" charset="-122"/>
              </a:endParaRPr>
            </a:p>
          </p:txBody>
        </p:sp>
        <p:sp>
          <p:nvSpPr>
            <p:cNvPr id="21" name="椭圆 45">
              <a:extLst>
                <a:ext uri="{FF2B5EF4-FFF2-40B4-BE49-F238E27FC236}">
                  <a16:creationId xmlns:a16="http://schemas.microsoft.com/office/drawing/2014/main" id="{56884EDB-E15E-4D3C-BF2C-2A22F9AA052E}"/>
                </a:ext>
              </a:extLst>
            </p:cNvPr>
            <p:cNvSpPr>
              <a:spLocks noChangeArrowheads="1"/>
            </p:cNvSpPr>
            <p:nvPr/>
          </p:nvSpPr>
          <p:spPr bwMode="auto">
            <a:xfrm>
              <a:off x="996519" y="3707102"/>
              <a:ext cx="1548000" cy="1548000"/>
            </a:xfrm>
            <a:prstGeom prst="ellipse">
              <a:avLst/>
            </a:prstGeom>
            <a:noFill/>
            <a:ln w="9525">
              <a:solidFill>
                <a:srgbClr val="C0C0C0"/>
              </a:solidFill>
              <a:prstDash val="sysDash"/>
              <a:round/>
              <a:headEnd/>
              <a:tailEnd/>
            </a:ln>
          </p:spPr>
          <p:txBody>
            <a:bodyPr anchor="ctr"/>
            <a:lstStyle/>
            <a:p>
              <a:pPr algn="ctr" eaLnBrk="1" hangingPunct="1">
                <a:buFont typeface="Arial" pitchFamily="34" charset="0"/>
                <a:buNone/>
              </a:pPr>
              <a:endParaRPr lang="zh-CN" altLang="zh-CN">
                <a:latin typeface="微软雅黑" pitchFamily="34" charset="-122"/>
                <a:ea typeface="微软雅黑" pitchFamily="34" charset="-122"/>
                <a:sym typeface="微软雅黑" pitchFamily="34" charset="-122"/>
              </a:endParaRPr>
            </a:p>
          </p:txBody>
        </p:sp>
      </p:grpSp>
      <p:grpSp>
        <p:nvGrpSpPr>
          <p:cNvPr id="24" name="组合 23">
            <a:extLst>
              <a:ext uri="{FF2B5EF4-FFF2-40B4-BE49-F238E27FC236}">
                <a16:creationId xmlns:a16="http://schemas.microsoft.com/office/drawing/2014/main" id="{93AC07D2-4C5C-43EF-8EC6-E8614E574541}"/>
              </a:ext>
            </a:extLst>
          </p:cNvPr>
          <p:cNvGrpSpPr/>
          <p:nvPr/>
        </p:nvGrpSpPr>
        <p:grpSpPr>
          <a:xfrm>
            <a:off x="3556820" y="1785249"/>
            <a:ext cx="1071237" cy="1144912"/>
            <a:chOff x="996519" y="3707102"/>
            <a:chExt cx="1548000" cy="1548000"/>
          </a:xfrm>
        </p:grpSpPr>
        <p:sp>
          <p:nvSpPr>
            <p:cNvPr id="25" name="椭圆 5">
              <a:extLst>
                <a:ext uri="{FF2B5EF4-FFF2-40B4-BE49-F238E27FC236}">
                  <a16:creationId xmlns:a16="http://schemas.microsoft.com/office/drawing/2014/main" id="{1BCE7C09-1379-4694-ABDA-35E824F7720D}"/>
                </a:ext>
              </a:extLst>
            </p:cNvPr>
            <p:cNvSpPr>
              <a:spLocks noChangeArrowheads="1"/>
            </p:cNvSpPr>
            <p:nvPr/>
          </p:nvSpPr>
          <p:spPr bwMode="auto">
            <a:xfrm>
              <a:off x="1095590" y="3807288"/>
              <a:ext cx="1368425" cy="1368425"/>
            </a:xfrm>
            <a:prstGeom prst="ellipse">
              <a:avLst/>
            </a:prstGeom>
            <a:blipFill>
              <a:blip r:embed="rId9" cstate="print">
                <a:extLst>
                  <a:ext uri="{28A0092B-C50C-407E-A947-70E740481C1C}">
                    <a14:useLocalDpi xmlns:a14="http://schemas.microsoft.com/office/drawing/2010/main" val="0"/>
                  </a:ext>
                </a:extLst>
              </a:blip>
              <a:stretch>
                <a:fillRect/>
              </a:stretch>
            </a:blipFill>
            <a:ln w="9525">
              <a:noFill/>
              <a:round/>
              <a:headEnd/>
              <a:tailEnd/>
            </a:ln>
          </p:spPr>
          <p:txBody>
            <a:bodyPr anchor="ctr"/>
            <a:lstStyle/>
            <a:p>
              <a:pPr algn="ctr" eaLnBrk="1" hangingPunct="1">
                <a:buFont typeface="Arial" pitchFamily="34" charset="0"/>
                <a:buNone/>
              </a:pPr>
              <a:endParaRPr lang="zh-CN" altLang="zh-CN" dirty="0">
                <a:solidFill>
                  <a:srgbClr val="FFFFFF"/>
                </a:solidFill>
                <a:latin typeface="微软雅黑" pitchFamily="34" charset="-122"/>
                <a:ea typeface="微软雅黑" pitchFamily="34" charset="-122"/>
                <a:sym typeface="微软雅黑" pitchFamily="34" charset="-122"/>
              </a:endParaRPr>
            </a:p>
          </p:txBody>
        </p:sp>
        <p:sp>
          <p:nvSpPr>
            <p:cNvPr id="26" name="椭圆 45">
              <a:extLst>
                <a:ext uri="{FF2B5EF4-FFF2-40B4-BE49-F238E27FC236}">
                  <a16:creationId xmlns:a16="http://schemas.microsoft.com/office/drawing/2014/main" id="{51CA5BA0-485B-44A2-8075-BA7A25779BB8}"/>
                </a:ext>
              </a:extLst>
            </p:cNvPr>
            <p:cNvSpPr>
              <a:spLocks noChangeArrowheads="1"/>
            </p:cNvSpPr>
            <p:nvPr/>
          </p:nvSpPr>
          <p:spPr bwMode="auto">
            <a:xfrm>
              <a:off x="996519" y="3707102"/>
              <a:ext cx="1548000" cy="1548000"/>
            </a:xfrm>
            <a:prstGeom prst="ellipse">
              <a:avLst/>
            </a:prstGeom>
            <a:noFill/>
            <a:ln w="9525">
              <a:solidFill>
                <a:srgbClr val="C0C0C0"/>
              </a:solidFill>
              <a:prstDash val="sysDash"/>
              <a:round/>
              <a:headEnd/>
              <a:tailEnd/>
            </a:ln>
          </p:spPr>
          <p:txBody>
            <a:bodyPr anchor="ctr"/>
            <a:lstStyle/>
            <a:p>
              <a:pPr algn="ctr" eaLnBrk="1" hangingPunct="1">
                <a:buFont typeface="Arial" pitchFamily="34" charset="0"/>
                <a:buNone/>
              </a:pPr>
              <a:endParaRPr lang="zh-CN" altLang="zh-CN">
                <a:latin typeface="微软雅黑" pitchFamily="34" charset="-122"/>
                <a:ea typeface="微软雅黑" pitchFamily="34" charset="-122"/>
                <a:sym typeface="微软雅黑" pitchFamily="34" charset="-122"/>
              </a:endParaRPr>
            </a:p>
          </p:txBody>
        </p:sp>
      </p:grpSp>
      <p:grpSp>
        <p:nvGrpSpPr>
          <p:cNvPr id="27" name="组合 26">
            <a:extLst>
              <a:ext uri="{FF2B5EF4-FFF2-40B4-BE49-F238E27FC236}">
                <a16:creationId xmlns:a16="http://schemas.microsoft.com/office/drawing/2014/main" id="{3EEE0C69-C042-4978-92B4-1E8679E63C9E}"/>
              </a:ext>
            </a:extLst>
          </p:cNvPr>
          <p:cNvGrpSpPr/>
          <p:nvPr/>
        </p:nvGrpSpPr>
        <p:grpSpPr>
          <a:xfrm>
            <a:off x="3475802" y="3915169"/>
            <a:ext cx="1265912" cy="1292946"/>
            <a:chOff x="996519" y="3707102"/>
            <a:chExt cx="1548000" cy="1548000"/>
          </a:xfrm>
        </p:grpSpPr>
        <p:sp>
          <p:nvSpPr>
            <p:cNvPr id="28" name="椭圆 5">
              <a:extLst>
                <a:ext uri="{FF2B5EF4-FFF2-40B4-BE49-F238E27FC236}">
                  <a16:creationId xmlns:a16="http://schemas.microsoft.com/office/drawing/2014/main" id="{2FC1D38F-CB09-4132-AFC1-9455CD3F30FF}"/>
                </a:ext>
              </a:extLst>
            </p:cNvPr>
            <p:cNvSpPr>
              <a:spLocks noChangeArrowheads="1"/>
            </p:cNvSpPr>
            <p:nvPr/>
          </p:nvSpPr>
          <p:spPr bwMode="auto">
            <a:xfrm>
              <a:off x="1095590" y="3807288"/>
              <a:ext cx="1368425" cy="1368425"/>
            </a:xfrm>
            <a:prstGeom prst="ellipse">
              <a:avLst/>
            </a:prstGeom>
            <a:blipFill>
              <a:blip r:embed="rId10" cstate="print">
                <a:extLst>
                  <a:ext uri="{28A0092B-C50C-407E-A947-70E740481C1C}">
                    <a14:useLocalDpi xmlns:a14="http://schemas.microsoft.com/office/drawing/2010/main" val="0"/>
                  </a:ext>
                </a:extLst>
              </a:blip>
              <a:stretch>
                <a:fillRect/>
              </a:stretch>
            </a:blipFill>
            <a:ln w="9525">
              <a:noFill/>
              <a:round/>
              <a:headEnd/>
              <a:tailEnd/>
            </a:ln>
          </p:spPr>
          <p:txBody>
            <a:bodyPr anchor="ctr"/>
            <a:lstStyle/>
            <a:p>
              <a:pPr algn="ctr" eaLnBrk="1" hangingPunct="1">
                <a:buFont typeface="Arial" pitchFamily="34" charset="0"/>
                <a:buNone/>
              </a:pPr>
              <a:endParaRPr lang="zh-CN" altLang="zh-CN" dirty="0">
                <a:solidFill>
                  <a:srgbClr val="FFFFFF"/>
                </a:solidFill>
                <a:latin typeface="微软雅黑" pitchFamily="34" charset="-122"/>
                <a:ea typeface="微软雅黑" pitchFamily="34" charset="-122"/>
                <a:sym typeface="微软雅黑" pitchFamily="34" charset="-122"/>
              </a:endParaRPr>
            </a:p>
          </p:txBody>
        </p:sp>
        <p:sp>
          <p:nvSpPr>
            <p:cNvPr id="29" name="椭圆 45">
              <a:extLst>
                <a:ext uri="{FF2B5EF4-FFF2-40B4-BE49-F238E27FC236}">
                  <a16:creationId xmlns:a16="http://schemas.microsoft.com/office/drawing/2014/main" id="{3F9598EE-1BEB-4FA6-B4D8-EE11DF365121}"/>
                </a:ext>
              </a:extLst>
            </p:cNvPr>
            <p:cNvSpPr>
              <a:spLocks noChangeArrowheads="1"/>
            </p:cNvSpPr>
            <p:nvPr/>
          </p:nvSpPr>
          <p:spPr bwMode="auto">
            <a:xfrm>
              <a:off x="996519" y="3707102"/>
              <a:ext cx="1548000" cy="1548000"/>
            </a:xfrm>
            <a:prstGeom prst="ellipse">
              <a:avLst/>
            </a:prstGeom>
            <a:noFill/>
            <a:ln w="9525">
              <a:solidFill>
                <a:srgbClr val="C0C0C0"/>
              </a:solidFill>
              <a:prstDash val="sysDash"/>
              <a:round/>
              <a:headEnd/>
              <a:tailEnd/>
            </a:ln>
          </p:spPr>
          <p:txBody>
            <a:bodyPr anchor="ctr"/>
            <a:lstStyle/>
            <a:p>
              <a:pPr algn="ctr" eaLnBrk="1" hangingPunct="1">
                <a:buFont typeface="Arial" pitchFamily="34" charset="0"/>
                <a:buNone/>
              </a:pPr>
              <a:endParaRPr lang="zh-CN" altLang="zh-CN">
                <a:latin typeface="微软雅黑" pitchFamily="34" charset="-122"/>
                <a:ea typeface="微软雅黑" pitchFamily="34" charset="-122"/>
                <a:sym typeface="微软雅黑" pitchFamily="34" charset="-122"/>
              </a:endParaRPr>
            </a:p>
          </p:txBody>
        </p:sp>
      </p:grpSp>
      <p:sp>
        <p:nvSpPr>
          <p:cNvPr id="31" name="文本框 30">
            <a:extLst>
              <a:ext uri="{FF2B5EF4-FFF2-40B4-BE49-F238E27FC236}">
                <a16:creationId xmlns:a16="http://schemas.microsoft.com/office/drawing/2014/main" id="{4CBC6F4F-38E4-44F7-A470-CAFCBA6501DD}"/>
              </a:ext>
            </a:extLst>
          </p:cNvPr>
          <p:cNvSpPr txBox="1"/>
          <p:nvPr/>
        </p:nvSpPr>
        <p:spPr>
          <a:xfrm>
            <a:off x="1577915" y="4036195"/>
            <a:ext cx="1621933" cy="1538883"/>
          </a:xfrm>
          <a:prstGeom prst="rect">
            <a:avLst/>
          </a:prstGeom>
          <a:noFill/>
        </p:spPr>
        <p:txBody>
          <a:bodyPr wrap="square">
            <a:spAutoFit/>
          </a:bodyPr>
          <a:lstStyle/>
          <a:p>
            <a:pPr eaLnBrk="1" hangingPunct="1">
              <a:buFont typeface="Arial" panose="020B0604020202020204" pitchFamily="34" charset="0"/>
              <a:buNone/>
              <a:defRPr/>
            </a:pPr>
            <a:r>
              <a:rPr lang="zh-CN" altLang="en-US" sz="1600" dirty="0">
                <a:solidFill>
                  <a:schemeClr val="tx1">
                    <a:lumMod val="85000"/>
                    <a:lumOff val="15000"/>
                  </a:schemeClr>
                </a:solidFill>
                <a:latin typeface="黑体" panose="02010609060101010101" pitchFamily="49" charset="-122"/>
                <a:ea typeface="黑体" panose="02010609060101010101" pitchFamily="49" charset="-122"/>
                <a:sym typeface="微软雅黑" panose="020B0503020204020204" pitchFamily="34" charset="-122"/>
              </a:rPr>
              <a:t>谢思源  博士</a:t>
            </a:r>
            <a:endParaRPr lang="en-US" altLang="zh-CN" sz="1600" dirty="0">
              <a:solidFill>
                <a:schemeClr val="tx1">
                  <a:lumMod val="85000"/>
                  <a:lumOff val="15000"/>
                </a:schemeClr>
              </a:solidFill>
              <a:latin typeface="黑体" panose="02010609060101010101" pitchFamily="49" charset="-122"/>
              <a:ea typeface="黑体" panose="02010609060101010101" pitchFamily="49" charset="-122"/>
              <a:sym typeface="微软雅黑" panose="020B0503020204020204" pitchFamily="34" charset="-122"/>
            </a:endParaRPr>
          </a:p>
          <a:p>
            <a:pPr eaLnBrk="1" hangingPunct="1">
              <a:buFont typeface="Arial" panose="020B0604020202020204" pitchFamily="34" charset="0"/>
              <a:buNone/>
              <a:defRPr/>
            </a:pPr>
            <a:endParaRPr lang="en-US" altLang="zh-CN" sz="11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endParaRPr>
          </a:p>
          <a:p>
            <a:pPr eaLnBrk="1" hangingPunct="1">
              <a:buFont typeface="Arial" panose="020B0604020202020204" pitchFamily="34" charset="0"/>
              <a:buNone/>
              <a:defRPr/>
            </a:pPr>
            <a:r>
              <a:rPr lang="zh-CN" altLang="en-US" sz="1200" b="1"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rPr>
              <a:t>北京体育大学</a:t>
            </a:r>
            <a:endPar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endParaRPr>
          </a:p>
          <a:p>
            <a:pPr eaLnBrk="1" hangingPunct="1">
              <a:buFont typeface="Arial" panose="020B0604020202020204" pitchFamily="34" charset="0"/>
              <a:buNone/>
              <a:defRPr/>
            </a:pPr>
            <a:r>
              <a:rPr lang="zh-CN" altLang="en-US" sz="11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rPr>
              <a:t>运动医学与康复学院</a:t>
            </a:r>
            <a:endParaRPr lang="en-US" altLang="zh-CN" sz="11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endParaRPr>
          </a:p>
          <a:p>
            <a:pPr eaLnBrk="1" hangingPunct="1">
              <a:buFont typeface="Arial" panose="020B0604020202020204" pitchFamily="34" charset="0"/>
              <a:buNone/>
              <a:defRPr/>
            </a:pPr>
            <a:r>
              <a:rPr lang="zh-CN" altLang="en-US" sz="11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rPr>
              <a:t>主持国家级运动训练课题</a:t>
            </a:r>
            <a:r>
              <a:rPr lang="en-US" altLang="zh-CN" sz="11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rPr>
              <a:t>8</a:t>
            </a:r>
            <a:r>
              <a:rPr lang="zh-CN" altLang="en-US" sz="11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rPr>
              <a:t>项，指导国家蹦床队、国家自由滑雪、国家网球队运动康复</a:t>
            </a:r>
            <a:endParaRPr lang="en-US" altLang="zh-CN" sz="11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endParaRPr>
          </a:p>
        </p:txBody>
      </p:sp>
      <p:sp>
        <p:nvSpPr>
          <p:cNvPr id="35" name="文本框 34">
            <a:extLst>
              <a:ext uri="{FF2B5EF4-FFF2-40B4-BE49-F238E27FC236}">
                <a16:creationId xmlns:a16="http://schemas.microsoft.com/office/drawing/2014/main" id="{FF880FBA-F51A-496E-8D2E-56FB1FF23475}"/>
              </a:ext>
            </a:extLst>
          </p:cNvPr>
          <p:cNvSpPr txBox="1"/>
          <p:nvPr/>
        </p:nvSpPr>
        <p:spPr>
          <a:xfrm>
            <a:off x="4837876" y="1855210"/>
            <a:ext cx="2031325" cy="1554272"/>
          </a:xfrm>
          <a:prstGeom prst="rect">
            <a:avLst/>
          </a:prstGeom>
          <a:noFill/>
        </p:spPr>
        <p:txBody>
          <a:bodyPr wrap="square">
            <a:spAutoFit/>
          </a:bodyPr>
          <a:lstStyle/>
          <a:p>
            <a:pPr>
              <a:defRPr/>
            </a:pPr>
            <a:r>
              <a:rPr lang="zh-CN" altLang="en-US" sz="1600" dirty="0">
                <a:solidFill>
                  <a:schemeClr val="tx1">
                    <a:lumMod val="85000"/>
                    <a:lumOff val="15000"/>
                  </a:schemeClr>
                </a:solidFill>
                <a:latin typeface="黑体" panose="02010609060101010101" pitchFamily="49" charset="-122"/>
                <a:ea typeface="黑体" panose="02010609060101010101" pitchFamily="49" charset="-122"/>
                <a:sym typeface="微软雅黑" panose="020B0503020204020204" pitchFamily="34" charset="-122"/>
              </a:rPr>
              <a:t>王茹  教授、博士</a:t>
            </a:r>
            <a:endParaRPr lang="en-US" altLang="zh-CN" sz="1600" dirty="0">
              <a:solidFill>
                <a:schemeClr val="tx1">
                  <a:lumMod val="85000"/>
                  <a:lumOff val="15000"/>
                </a:schemeClr>
              </a:solidFill>
              <a:latin typeface="黑体" panose="02010609060101010101" pitchFamily="49" charset="-122"/>
              <a:ea typeface="黑体" panose="02010609060101010101" pitchFamily="49" charset="-122"/>
              <a:sym typeface="微软雅黑" panose="020B0503020204020204" pitchFamily="34" charset="-122"/>
            </a:endParaRPr>
          </a:p>
          <a:p>
            <a:pPr eaLnBrk="1" hangingPunct="1">
              <a:buFont typeface="Arial" panose="020B0604020202020204" pitchFamily="34" charset="0"/>
              <a:buNone/>
              <a:defRPr/>
            </a:pPr>
            <a:endParaRPr lang="en-US" altLang="zh-CN" sz="12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endParaRPr>
          </a:p>
          <a:p>
            <a:pPr eaLnBrk="1" hangingPunct="1">
              <a:buFont typeface="Arial" panose="020B0604020202020204" pitchFamily="34" charset="0"/>
              <a:buNone/>
              <a:defRPr/>
            </a:pPr>
            <a:r>
              <a:rPr lang="zh-CN" altLang="en-US" sz="1200" b="1"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rPr>
              <a:t>上海体育学院</a:t>
            </a:r>
            <a:endPar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endParaRPr>
          </a:p>
          <a:p>
            <a:pPr eaLnBrk="1" hangingPunct="1">
              <a:buFont typeface="Arial" panose="020B0604020202020204" pitchFamily="34" charset="0"/>
              <a:buNone/>
              <a:defRPr/>
            </a:pPr>
            <a:r>
              <a:rPr lang="zh-CN" altLang="en-US" sz="11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rPr>
              <a:t>运动科学学院院长</a:t>
            </a:r>
            <a:endParaRPr lang="en-US" altLang="zh-CN" sz="11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endParaRPr>
          </a:p>
          <a:p>
            <a:pPr eaLnBrk="1" hangingPunct="1">
              <a:buFont typeface="Arial" panose="020B0604020202020204" pitchFamily="34" charset="0"/>
              <a:buNone/>
              <a:defRPr/>
            </a:pPr>
            <a:r>
              <a:rPr lang="zh-CN" altLang="en-US" sz="11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rPr>
              <a:t>主要研究方向是运动、营养与代谢疾病康复、低氧健康促进。承担课题国家自然科学基金</a:t>
            </a:r>
            <a:r>
              <a:rPr lang="en-US" altLang="zh-CN" sz="11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rPr>
              <a:t>4</a:t>
            </a:r>
            <a:r>
              <a:rPr lang="zh-CN" altLang="en-US" sz="11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rPr>
              <a:t>项、国家重点研发计划</a:t>
            </a:r>
            <a:r>
              <a:rPr lang="en-US" altLang="zh-CN" sz="11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rPr>
              <a:t>2</a:t>
            </a:r>
            <a:r>
              <a:rPr lang="zh-CN" altLang="en-US" sz="11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rPr>
              <a:t>项</a:t>
            </a:r>
          </a:p>
        </p:txBody>
      </p:sp>
      <p:sp>
        <p:nvSpPr>
          <p:cNvPr id="36" name="文本框 35">
            <a:extLst>
              <a:ext uri="{FF2B5EF4-FFF2-40B4-BE49-F238E27FC236}">
                <a16:creationId xmlns:a16="http://schemas.microsoft.com/office/drawing/2014/main" id="{B7238B0C-EF3D-4C18-9603-1B081D549FAC}"/>
              </a:ext>
            </a:extLst>
          </p:cNvPr>
          <p:cNvSpPr txBox="1"/>
          <p:nvPr/>
        </p:nvSpPr>
        <p:spPr>
          <a:xfrm>
            <a:off x="1673483" y="1869969"/>
            <a:ext cx="1621933" cy="1415772"/>
          </a:xfrm>
          <a:prstGeom prst="rect">
            <a:avLst/>
          </a:prstGeom>
          <a:noFill/>
        </p:spPr>
        <p:txBody>
          <a:bodyPr wrap="square">
            <a:spAutoFit/>
          </a:bodyPr>
          <a:lstStyle/>
          <a:p>
            <a:pPr eaLnBrk="1" hangingPunct="1">
              <a:buFont typeface="Arial" panose="020B0604020202020204" pitchFamily="34" charset="0"/>
              <a:buNone/>
              <a:defRPr/>
            </a:pPr>
            <a:r>
              <a:rPr lang="zh-CN" altLang="en-US" sz="1600" dirty="0">
                <a:solidFill>
                  <a:schemeClr val="tx1">
                    <a:lumMod val="85000"/>
                    <a:lumOff val="15000"/>
                  </a:schemeClr>
                </a:solidFill>
                <a:latin typeface="黑体" panose="02010609060101010101" pitchFamily="49" charset="-122"/>
                <a:ea typeface="黑体" panose="02010609060101010101" pitchFamily="49" charset="-122"/>
                <a:sym typeface="微软雅黑" panose="020B0503020204020204" pitchFamily="34" charset="-122"/>
              </a:rPr>
              <a:t>冯强  博士</a:t>
            </a:r>
            <a:endParaRPr lang="en-US" altLang="zh-CN" sz="1600" dirty="0">
              <a:solidFill>
                <a:schemeClr val="tx1">
                  <a:lumMod val="85000"/>
                  <a:lumOff val="15000"/>
                </a:schemeClr>
              </a:solidFill>
              <a:latin typeface="黑体" panose="02010609060101010101" pitchFamily="49" charset="-122"/>
              <a:ea typeface="黑体" panose="02010609060101010101" pitchFamily="49" charset="-122"/>
              <a:sym typeface="微软雅黑" panose="020B0503020204020204" pitchFamily="34" charset="-122"/>
            </a:endParaRPr>
          </a:p>
          <a:p>
            <a:pPr eaLnBrk="1" hangingPunct="1">
              <a:buFont typeface="Arial" panose="020B0604020202020204" pitchFamily="34" charset="0"/>
              <a:buNone/>
              <a:defRPr/>
            </a:pPr>
            <a:endParaRPr lang="en-US" altLang="zh-CN" sz="12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endParaRPr>
          </a:p>
          <a:p>
            <a:pPr eaLnBrk="1" hangingPunct="1">
              <a:buFont typeface="Arial" panose="020B0604020202020204" pitchFamily="34" charset="0"/>
              <a:buNone/>
              <a:defRPr/>
            </a:pPr>
            <a:r>
              <a:rPr lang="zh-CN" altLang="en-US" sz="1200" b="1"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rPr>
              <a:t>国家体育总局体科所</a:t>
            </a:r>
            <a:endPar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endParaRPr>
          </a:p>
          <a:p>
            <a:pPr eaLnBrk="1" hangingPunct="1">
              <a:buFont typeface="Arial" panose="020B0604020202020204" pitchFamily="34" charset="0"/>
              <a:buNone/>
              <a:defRPr/>
            </a:pPr>
            <a:r>
              <a:rPr lang="zh-CN" altLang="en-US" sz="11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rPr>
              <a:t>科学健身研究中心副主任</a:t>
            </a:r>
            <a:endParaRPr lang="en-US" altLang="zh-CN" sz="11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endParaRPr>
          </a:p>
          <a:p>
            <a:pPr eaLnBrk="1" hangingPunct="1">
              <a:buFont typeface="Arial" panose="020B0604020202020204" pitchFamily="34" charset="0"/>
              <a:buNone/>
              <a:defRPr/>
            </a:pPr>
            <a:r>
              <a:rPr lang="zh-CN" altLang="en-US" sz="12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rPr>
              <a:t>国民体质监测、军事体能训练科研负责人</a:t>
            </a:r>
          </a:p>
        </p:txBody>
      </p:sp>
      <p:sp>
        <p:nvSpPr>
          <p:cNvPr id="37" name="文本框 36">
            <a:extLst>
              <a:ext uri="{FF2B5EF4-FFF2-40B4-BE49-F238E27FC236}">
                <a16:creationId xmlns:a16="http://schemas.microsoft.com/office/drawing/2014/main" id="{D253373A-85D4-4F0C-A223-887B80D2C28F}"/>
              </a:ext>
            </a:extLst>
          </p:cNvPr>
          <p:cNvSpPr txBox="1"/>
          <p:nvPr/>
        </p:nvSpPr>
        <p:spPr>
          <a:xfrm>
            <a:off x="4837876" y="4038567"/>
            <a:ext cx="2214857" cy="1354217"/>
          </a:xfrm>
          <a:prstGeom prst="rect">
            <a:avLst/>
          </a:prstGeom>
          <a:noFill/>
        </p:spPr>
        <p:txBody>
          <a:bodyPr wrap="square">
            <a:spAutoFit/>
          </a:bodyPr>
          <a:lstStyle/>
          <a:p>
            <a:pPr eaLnBrk="1" hangingPunct="1">
              <a:buFont typeface="Arial" panose="020B0604020202020204" pitchFamily="34" charset="0"/>
              <a:buNone/>
              <a:defRPr/>
            </a:pPr>
            <a:r>
              <a:rPr lang="zh-CN" altLang="en-US" sz="1400" dirty="0">
                <a:solidFill>
                  <a:schemeClr val="tx1">
                    <a:lumMod val="85000"/>
                    <a:lumOff val="15000"/>
                  </a:schemeClr>
                </a:solidFill>
                <a:latin typeface="黑体" panose="02010609060101010101" pitchFamily="49" charset="-122"/>
                <a:ea typeface="黑体" panose="02010609060101010101" pitchFamily="49" charset="-122"/>
                <a:sym typeface="微软雅黑" panose="020B0503020204020204" pitchFamily="34" charset="-122"/>
              </a:rPr>
              <a:t>罗平北  国际级击剑裁判</a:t>
            </a:r>
            <a:endParaRPr lang="en-US" altLang="zh-CN" sz="1400" dirty="0">
              <a:solidFill>
                <a:schemeClr val="tx1">
                  <a:lumMod val="85000"/>
                  <a:lumOff val="15000"/>
                </a:schemeClr>
              </a:solidFill>
              <a:latin typeface="黑体" panose="02010609060101010101" pitchFamily="49" charset="-122"/>
              <a:ea typeface="黑体" panose="02010609060101010101" pitchFamily="49" charset="-122"/>
              <a:sym typeface="微软雅黑" panose="020B0503020204020204" pitchFamily="34" charset="-122"/>
            </a:endParaRPr>
          </a:p>
          <a:p>
            <a:pPr eaLnBrk="1" hangingPunct="1">
              <a:buFont typeface="Arial" panose="020B0604020202020204" pitchFamily="34" charset="0"/>
              <a:buNone/>
              <a:defRPr/>
            </a:pPr>
            <a:endParaRPr lang="en-US" altLang="zh-CN" sz="12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endParaRPr>
          </a:p>
          <a:p>
            <a:pPr eaLnBrk="1" hangingPunct="1">
              <a:buFont typeface="Arial" panose="020B0604020202020204" pitchFamily="34" charset="0"/>
              <a:buNone/>
              <a:defRPr/>
            </a:pPr>
            <a:r>
              <a:rPr lang="zh-CN" altLang="en-US" sz="1200" b="1"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rPr>
              <a:t>中国击剑协会</a:t>
            </a:r>
            <a:endParaRPr lang="en-US" altLang="zh-CN" sz="1200" b="1"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endParaRPr>
          </a:p>
          <a:p>
            <a:pPr eaLnBrk="1" hangingPunct="1">
              <a:buFont typeface="Arial" panose="020B0604020202020204" pitchFamily="34" charset="0"/>
              <a:buNone/>
              <a:defRPr/>
            </a:pPr>
            <a:r>
              <a:rPr lang="zh-CN" altLang="en-US" sz="11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rPr>
              <a:t>裁判员委员会主任</a:t>
            </a:r>
            <a:endParaRPr lang="en-US" altLang="zh-CN" sz="11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endParaRPr>
          </a:p>
          <a:p>
            <a:pPr eaLnBrk="1" hangingPunct="1">
              <a:buFont typeface="Arial" panose="020B0604020202020204" pitchFamily="34" charset="0"/>
              <a:buNone/>
              <a:defRPr/>
            </a:pPr>
            <a:r>
              <a:rPr lang="zh-CN" altLang="en-US" sz="11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rPr>
              <a:t>中国第一个担任国际击剑世锦赛决赛的裁判员</a:t>
            </a:r>
            <a:endParaRPr lang="en-US" altLang="zh-CN" sz="11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endParaRPr>
          </a:p>
          <a:p>
            <a:pPr eaLnBrk="1" hangingPunct="1">
              <a:buFont typeface="Arial" panose="020B0604020202020204" pitchFamily="34" charset="0"/>
              <a:buNone/>
              <a:defRPr/>
            </a:pPr>
            <a:r>
              <a:rPr lang="zh-CN" altLang="en-US" sz="1100" dirty="0">
                <a:solidFill>
                  <a:schemeClr val="tx1">
                    <a:lumMod val="85000"/>
                    <a:lumOff val="15000"/>
                  </a:schemeClr>
                </a:solidFill>
                <a:latin typeface="华文中宋" panose="02010600040101010101" pitchFamily="2" charset="-122"/>
                <a:ea typeface="华文中宋" panose="02010600040101010101" pitchFamily="2" charset="-122"/>
                <a:sym typeface="微软雅黑" panose="020B0503020204020204" pitchFamily="34" charset="-122"/>
              </a:rPr>
              <a:t>中国击剑裁判届元老级人物</a:t>
            </a:r>
          </a:p>
        </p:txBody>
      </p:sp>
      <p:sp>
        <p:nvSpPr>
          <p:cNvPr id="2" name="文本框 1">
            <a:extLst>
              <a:ext uri="{FF2B5EF4-FFF2-40B4-BE49-F238E27FC236}">
                <a16:creationId xmlns:a16="http://schemas.microsoft.com/office/drawing/2014/main" id="{6F34947A-E27A-5746-421A-4D97BA9FF2BE}"/>
              </a:ext>
            </a:extLst>
          </p:cNvPr>
          <p:cNvSpPr txBox="1"/>
          <p:nvPr/>
        </p:nvSpPr>
        <p:spPr>
          <a:xfrm>
            <a:off x="11674104" y="6374533"/>
            <a:ext cx="486146" cy="336695"/>
          </a:xfrm>
          <a:prstGeom prst="rect">
            <a:avLst/>
          </a:prstGeom>
          <a:noFill/>
        </p:spPr>
        <p:txBody>
          <a:bodyPr wrap="square">
            <a:spAutoFit/>
          </a:bodyPr>
          <a:lstStyle/>
          <a:p>
            <a:pPr algn="ctr">
              <a:lnSpc>
                <a:spcPct val="150000"/>
              </a:lnSpc>
            </a:pPr>
            <a:r>
              <a:rPr lang="en-US" altLang="zh-CN" sz="1200" b="1" dirty="0">
                <a:latin typeface="+mn-ea"/>
              </a:rPr>
              <a:t>24</a:t>
            </a:r>
          </a:p>
        </p:txBody>
      </p:sp>
    </p:spTree>
    <p:custDataLst>
      <p:tags r:id="rId1"/>
    </p:custDataLst>
    <p:extLst>
      <p:ext uri="{BB962C8B-B14F-4D97-AF65-F5344CB8AC3E}">
        <p14:creationId xmlns:p14="http://schemas.microsoft.com/office/powerpoint/2010/main" val="23924233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直接连接符 31"/>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5488127" y="377793"/>
            <a:ext cx="1415772" cy="461665"/>
          </a:xfrm>
          <a:prstGeom prst="rect">
            <a:avLst/>
          </a:prstGeom>
          <a:noFill/>
        </p:spPr>
        <p:txBody>
          <a:bodyPr wrap="none" rtlCol="0">
            <a:spAutoFit/>
            <a:scene3d>
              <a:camera prst="orthographicFront"/>
              <a:lightRig rig="threePt" dir="t"/>
            </a:scene3d>
            <a:sp3d contourW="12700"/>
          </a:bodyPr>
          <a:lstStyle/>
          <a:p>
            <a:pPr algn="ctr"/>
            <a:r>
              <a:rPr lang="zh-CN" altLang="en-US" sz="2400" dirty="0">
                <a:latin typeface="Agency FB" panose="020B0503020202020204" pitchFamily="34" charset="0"/>
              </a:rPr>
              <a:t>资质荣誉</a:t>
            </a:r>
          </a:p>
        </p:txBody>
      </p:sp>
      <p:sp>
        <p:nvSpPr>
          <p:cNvPr id="5" name="文本框 4">
            <a:extLst>
              <a:ext uri="{FF2B5EF4-FFF2-40B4-BE49-F238E27FC236}">
                <a16:creationId xmlns:a16="http://schemas.microsoft.com/office/drawing/2014/main" id="{61B7D204-0EA8-4300-A238-818BEFBBA737}"/>
              </a:ext>
            </a:extLst>
          </p:cNvPr>
          <p:cNvSpPr txBox="1"/>
          <p:nvPr/>
        </p:nvSpPr>
        <p:spPr>
          <a:xfrm>
            <a:off x="6196013" y="1334872"/>
            <a:ext cx="1415772" cy="461665"/>
          </a:xfrm>
          <a:prstGeom prst="rect">
            <a:avLst/>
          </a:prstGeom>
          <a:noFill/>
        </p:spPr>
        <p:txBody>
          <a:bodyPr wrap="none" rtlCol="0">
            <a:spAutoFit/>
            <a:scene3d>
              <a:camera prst="orthographicFront"/>
              <a:lightRig rig="threePt" dir="t"/>
            </a:scene3d>
            <a:sp3d contourW="12700"/>
          </a:bodyPr>
          <a:lstStyle/>
          <a:p>
            <a:pPr algn="ctr"/>
            <a:r>
              <a:rPr lang="zh-CN" altLang="en-US" sz="2400" b="1" dirty="0">
                <a:solidFill>
                  <a:schemeClr val="tx2"/>
                </a:solidFill>
                <a:latin typeface="Century Gothic" panose="020B0502020202020204" pitchFamily="34" charset="0"/>
                <a:ea typeface="方正黑体简体" panose="03000509000000000000" pitchFamily="2" charset="-122"/>
              </a:rPr>
              <a:t>获奖荣誉</a:t>
            </a:r>
          </a:p>
        </p:txBody>
      </p:sp>
      <p:sp>
        <p:nvSpPr>
          <p:cNvPr id="6" name="文本框 5">
            <a:extLst>
              <a:ext uri="{FF2B5EF4-FFF2-40B4-BE49-F238E27FC236}">
                <a16:creationId xmlns:a16="http://schemas.microsoft.com/office/drawing/2014/main" id="{6E5CCB0B-E246-41B2-A1CA-33BF9670232C}"/>
              </a:ext>
            </a:extLst>
          </p:cNvPr>
          <p:cNvSpPr txBox="1"/>
          <p:nvPr/>
        </p:nvSpPr>
        <p:spPr>
          <a:xfrm>
            <a:off x="6201611" y="1982632"/>
            <a:ext cx="5323681" cy="4480714"/>
          </a:xfrm>
          <a:prstGeom prst="rect">
            <a:avLst/>
          </a:prstGeom>
          <a:noFill/>
        </p:spPr>
        <p:txBody>
          <a:bodyPr wrap="square" rtlCol="0">
            <a:spAutoFit/>
          </a:bodyPr>
          <a:lstStyle/>
          <a:p>
            <a:pPr>
              <a:lnSpc>
                <a:spcPct val="150000"/>
              </a:lnSpc>
            </a:pPr>
            <a:r>
              <a:rPr lang="en-US" altLang="zh-CN" sz="1600" dirty="0">
                <a:solidFill>
                  <a:srgbClr val="298CC5"/>
                </a:solidFill>
                <a:latin typeface="华文中宋" panose="02010600040101010101" pitchFamily="2" charset="-122"/>
                <a:ea typeface="华文中宋" panose="02010600040101010101" pitchFamily="2" charset="-122"/>
                <a:sym typeface="+mn-ea"/>
              </a:rPr>
              <a:t>2023 </a:t>
            </a:r>
            <a:r>
              <a:rPr lang="zh-CN" altLang="en-US" sz="1600" dirty="0">
                <a:solidFill>
                  <a:srgbClr val="298CC5"/>
                </a:solidFill>
                <a:latin typeface="华文中宋" panose="02010600040101010101" pitchFamily="2" charset="-122"/>
                <a:ea typeface="华文中宋" panose="02010600040101010101" pitchFamily="2" charset="-122"/>
                <a:sym typeface="+mn-ea"/>
              </a:rPr>
              <a:t>入选国家级智能体育典型案例（工信部、国家体育总局评选）</a:t>
            </a:r>
            <a:endParaRPr lang="en-US" altLang="zh-CN" sz="1600" dirty="0">
              <a:solidFill>
                <a:srgbClr val="298CC5"/>
              </a:solidFill>
              <a:latin typeface="华文中宋" panose="02010600040101010101" pitchFamily="2" charset="-122"/>
              <a:ea typeface="华文中宋" panose="02010600040101010101" pitchFamily="2" charset="-122"/>
              <a:sym typeface="+mn-ea"/>
            </a:endParaRPr>
          </a:p>
          <a:p>
            <a:pPr>
              <a:lnSpc>
                <a:spcPct val="150000"/>
              </a:lnSpc>
            </a:pPr>
            <a:r>
              <a:rPr lang="en-US" altLang="zh-CN" sz="1600" dirty="0">
                <a:solidFill>
                  <a:srgbClr val="298CC5"/>
                </a:solidFill>
                <a:latin typeface="华文中宋" panose="02010600040101010101" pitchFamily="2" charset="-122"/>
                <a:ea typeface="华文中宋" panose="02010600040101010101" pitchFamily="2" charset="-122"/>
                <a:sym typeface="+mn-ea"/>
              </a:rPr>
              <a:t>2022 </a:t>
            </a:r>
            <a:r>
              <a:rPr lang="zh-CN" altLang="en-US" sz="1600" dirty="0">
                <a:solidFill>
                  <a:srgbClr val="298CC5"/>
                </a:solidFill>
                <a:latin typeface="华文中宋" panose="02010600040101010101" pitchFamily="2" charset="-122"/>
                <a:ea typeface="华文中宋" panose="02010600040101010101" pitchFamily="2" charset="-122"/>
              </a:rPr>
              <a:t>江苏省信息消费重点领域优秀产品首批推广目录</a:t>
            </a:r>
            <a:endParaRPr lang="en-US" altLang="zh-CN" sz="1600" dirty="0">
              <a:solidFill>
                <a:srgbClr val="298CC5"/>
              </a:solidFill>
              <a:latin typeface="华文中宋" panose="02010600040101010101" pitchFamily="2" charset="-122"/>
              <a:ea typeface="华文中宋" panose="02010600040101010101" pitchFamily="2" charset="-122"/>
              <a:sym typeface="+mn-ea"/>
            </a:endParaRPr>
          </a:p>
          <a:p>
            <a:pPr>
              <a:lnSpc>
                <a:spcPct val="150000"/>
              </a:lnSpc>
            </a:pPr>
            <a:r>
              <a:rPr lang="en-US" altLang="zh-CN" sz="1600" dirty="0">
                <a:latin typeface="华文中宋" panose="02010600040101010101" pitchFamily="2" charset="-122"/>
                <a:ea typeface="华文中宋" panose="02010600040101010101" pitchFamily="2" charset="-122"/>
                <a:sym typeface="+mn-ea"/>
              </a:rPr>
              <a:t>2020 </a:t>
            </a:r>
            <a:r>
              <a:rPr lang="zh-CN" altLang="en-US" sz="1600" dirty="0">
                <a:latin typeface="华文中宋" panose="02010600040101010101" pitchFamily="2" charset="-122"/>
                <a:ea typeface="华文中宋" panose="02010600040101010101" pitchFamily="2" charset="-122"/>
                <a:sym typeface="+mn-ea"/>
              </a:rPr>
              <a:t>中国体育智能制造创新大赛  优秀项目奖</a:t>
            </a:r>
            <a:endParaRPr lang="en-US" altLang="zh-CN" sz="1600" dirty="0">
              <a:latin typeface="华文中宋" panose="02010600040101010101" pitchFamily="2" charset="-122"/>
              <a:ea typeface="华文中宋" panose="02010600040101010101" pitchFamily="2" charset="-122"/>
              <a:sym typeface="+mn-ea"/>
            </a:endParaRPr>
          </a:p>
          <a:p>
            <a:pPr>
              <a:lnSpc>
                <a:spcPct val="150000"/>
              </a:lnSpc>
            </a:pPr>
            <a:r>
              <a:rPr lang="en-US" altLang="zh-CN" sz="1600" dirty="0">
                <a:solidFill>
                  <a:srgbClr val="298CC5"/>
                </a:solidFill>
                <a:latin typeface="华文中宋" panose="02010600040101010101" pitchFamily="2" charset="-122"/>
                <a:ea typeface="华文中宋" panose="02010600040101010101" pitchFamily="2" charset="-122"/>
                <a:sym typeface="+mn-ea"/>
              </a:rPr>
              <a:t>2019 </a:t>
            </a:r>
            <a:r>
              <a:rPr lang="zh-CN" altLang="en-US" sz="1600" dirty="0">
                <a:solidFill>
                  <a:srgbClr val="298CC5"/>
                </a:solidFill>
                <a:latin typeface="华文中宋" panose="02010600040101010101" pitchFamily="2" charset="-122"/>
                <a:ea typeface="华文中宋" panose="02010600040101010101" pitchFamily="2" charset="-122"/>
                <a:sym typeface="+mn-ea"/>
              </a:rPr>
              <a:t>第一届“体彩杯”全国体育科技创新大赛 银奖</a:t>
            </a:r>
            <a:r>
              <a:rPr lang="en-US" altLang="zh-CN" sz="1600" dirty="0">
                <a:solidFill>
                  <a:srgbClr val="298CC5"/>
                </a:solidFill>
                <a:latin typeface="华文中宋" panose="02010600040101010101" pitchFamily="2" charset="-122"/>
                <a:ea typeface="华文中宋" panose="02010600040101010101" pitchFamily="2" charset="-122"/>
                <a:sym typeface="+mn-ea"/>
              </a:rPr>
              <a:t> </a:t>
            </a:r>
          </a:p>
          <a:p>
            <a:pPr>
              <a:lnSpc>
                <a:spcPct val="150000"/>
              </a:lnSpc>
            </a:pPr>
            <a:r>
              <a:rPr lang="en-US" altLang="zh-CN" sz="1600" dirty="0">
                <a:solidFill>
                  <a:srgbClr val="298CC5"/>
                </a:solidFill>
                <a:latin typeface="华文中宋" panose="02010600040101010101" pitchFamily="2" charset="-122"/>
                <a:ea typeface="华文中宋" panose="02010600040101010101" pitchFamily="2" charset="-122"/>
                <a:sym typeface="+mn-ea"/>
              </a:rPr>
              <a:t>2019</a:t>
            </a:r>
            <a:r>
              <a:rPr lang="zh-CN" altLang="en-US" sz="1600" dirty="0">
                <a:solidFill>
                  <a:srgbClr val="298CC5"/>
                </a:solidFill>
                <a:latin typeface="华文中宋" panose="02010600040101010101" pitchFamily="2" charset="-122"/>
                <a:ea typeface="华文中宋" panose="02010600040101010101" pitchFamily="2" charset="-122"/>
                <a:sym typeface="+mn-ea"/>
              </a:rPr>
              <a:t> 首届全国智慧体育创新与设计大赛  银奖</a:t>
            </a:r>
            <a:endParaRPr lang="en-US" altLang="zh-CN" sz="1600" dirty="0">
              <a:solidFill>
                <a:srgbClr val="298CC5"/>
              </a:solidFill>
              <a:latin typeface="华文中宋" panose="02010600040101010101" pitchFamily="2" charset="-122"/>
              <a:ea typeface="华文中宋" panose="02010600040101010101" pitchFamily="2" charset="-122"/>
              <a:sym typeface="+mn-ea"/>
            </a:endParaRPr>
          </a:p>
          <a:p>
            <a:pPr>
              <a:lnSpc>
                <a:spcPct val="150000"/>
              </a:lnSpc>
            </a:pPr>
            <a:r>
              <a:rPr lang="en-US" altLang="zh-CN" sz="1600" dirty="0">
                <a:latin typeface="华文中宋" panose="02010600040101010101" pitchFamily="2" charset="-122"/>
                <a:ea typeface="华文中宋" panose="02010600040101010101" pitchFamily="2" charset="-122"/>
                <a:sym typeface="+mn-ea"/>
              </a:rPr>
              <a:t>2016 </a:t>
            </a:r>
            <a:r>
              <a:rPr lang="zh-CN" altLang="en-US" sz="1600" dirty="0">
                <a:latin typeface="华文中宋" panose="02010600040101010101" pitchFamily="2" charset="-122"/>
                <a:ea typeface="华文中宋" panose="02010600040101010101" pitchFamily="2" charset="-122"/>
                <a:sym typeface="+mn-ea"/>
              </a:rPr>
              <a:t>第五届中国创新创业大赛全国总决赛团队组</a:t>
            </a:r>
            <a:r>
              <a:rPr lang="en-US" altLang="zh-CN" sz="1600" dirty="0">
                <a:latin typeface="华文中宋" panose="02010600040101010101" pitchFamily="2" charset="-122"/>
                <a:ea typeface="华文中宋" panose="02010600040101010101" pitchFamily="2" charset="-122"/>
                <a:sym typeface="+mn-ea"/>
              </a:rPr>
              <a:t>30</a:t>
            </a:r>
            <a:r>
              <a:rPr lang="zh-CN" altLang="en-US" sz="1600" dirty="0">
                <a:latin typeface="华文中宋" panose="02010600040101010101" pitchFamily="2" charset="-122"/>
                <a:ea typeface="华文中宋" panose="02010600040101010101" pitchFamily="2" charset="-122"/>
                <a:sym typeface="+mn-ea"/>
              </a:rPr>
              <a:t>强</a:t>
            </a:r>
            <a:endParaRPr lang="en-US" altLang="zh-CN" sz="1600" dirty="0">
              <a:latin typeface="华文中宋" panose="02010600040101010101" pitchFamily="2" charset="-122"/>
              <a:ea typeface="华文中宋" panose="02010600040101010101" pitchFamily="2" charset="-122"/>
            </a:endParaRPr>
          </a:p>
          <a:p>
            <a:pPr>
              <a:lnSpc>
                <a:spcPct val="150000"/>
              </a:lnSpc>
            </a:pPr>
            <a:r>
              <a:rPr lang="en-US" altLang="zh-CN" sz="1600" dirty="0">
                <a:latin typeface="华文中宋" panose="02010600040101010101" pitchFamily="2" charset="-122"/>
                <a:ea typeface="华文中宋" panose="02010600040101010101" pitchFamily="2" charset="-122"/>
                <a:sym typeface="+mn-ea"/>
              </a:rPr>
              <a:t>2016 </a:t>
            </a:r>
            <a:r>
              <a:rPr lang="zh-CN" altLang="en-US" sz="1600" dirty="0">
                <a:latin typeface="华文中宋" panose="02010600040101010101" pitchFamily="2" charset="-122"/>
                <a:ea typeface="华文中宋" panose="02010600040101010101" pitchFamily="2" charset="-122"/>
                <a:sym typeface="+mn-ea"/>
              </a:rPr>
              <a:t>第五届中国创新创业大赛（江苏赛区）</a:t>
            </a:r>
            <a:endParaRPr lang="en-US" altLang="zh-CN" sz="1600" dirty="0">
              <a:latin typeface="华文中宋" panose="02010600040101010101" pitchFamily="2" charset="-122"/>
              <a:ea typeface="华文中宋" panose="02010600040101010101" pitchFamily="2" charset="-122"/>
            </a:endParaRPr>
          </a:p>
          <a:p>
            <a:pPr>
              <a:lnSpc>
                <a:spcPct val="150000"/>
              </a:lnSpc>
            </a:pPr>
            <a:r>
              <a:rPr lang="en-US" altLang="zh-CN" sz="1600" dirty="0">
                <a:latin typeface="华文中宋" panose="02010600040101010101" pitchFamily="2" charset="-122"/>
                <a:ea typeface="华文中宋" panose="02010600040101010101" pitchFamily="2" charset="-122"/>
                <a:sym typeface="+mn-ea"/>
              </a:rPr>
              <a:t>         </a:t>
            </a:r>
            <a:r>
              <a:rPr lang="zh-CN" altLang="en-US" sz="1600" dirty="0">
                <a:latin typeface="华文中宋" panose="02010600040101010101" pitchFamily="2" charset="-122"/>
                <a:ea typeface="华文中宋" panose="02010600040101010101" pitchFamily="2" charset="-122"/>
                <a:sym typeface="+mn-ea"/>
              </a:rPr>
              <a:t>移动互联网行业总决赛  亚军</a:t>
            </a:r>
            <a:endParaRPr lang="en-US" altLang="zh-CN" sz="1600" dirty="0">
              <a:latin typeface="华文中宋" panose="02010600040101010101" pitchFamily="2" charset="-122"/>
              <a:ea typeface="华文中宋" panose="02010600040101010101" pitchFamily="2" charset="-122"/>
            </a:endParaRPr>
          </a:p>
          <a:p>
            <a:pPr>
              <a:lnSpc>
                <a:spcPct val="150000"/>
              </a:lnSpc>
            </a:pPr>
            <a:r>
              <a:rPr lang="en-US" altLang="zh-CN" sz="1600" dirty="0">
                <a:latin typeface="华文中宋" panose="02010600040101010101" pitchFamily="2" charset="-122"/>
                <a:ea typeface="华文中宋" panose="02010600040101010101" pitchFamily="2" charset="-122"/>
                <a:sym typeface="+mn-ea"/>
              </a:rPr>
              <a:t>2016 </a:t>
            </a:r>
            <a:r>
              <a:rPr lang="zh-CN" altLang="en-US" sz="1600" dirty="0">
                <a:latin typeface="华文中宋" panose="02010600040101010101" pitchFamily="2" charset="-122"/>
                <a:ea typeface="华文中宋" panose="02010600040101010101" pitchFamily="2" charset="-122"/>
                <a:sym typeface="+mn-ea"/>
              </a:rPr>
              <a:t>第四届江苏科技创业大赛“团队组”三等奖</a:t>
            </a:r>
            <a:endParaRPr lang="en-US" altLang="zh-CN" sz="1600" dirty="0">
              <a:latin typeface="华文中宋" panose="02010600040101010101" pitchFamily="2" charset="-122"/>
              <a:ea typeface="华文中宋" panose="02010600040101010101" pitchFamily="2" charset="-122"/>
            </a:endParaRPr>
          </a:p>
          <a:p>
            <a:pPr>
              <a:lnSpc>
                <a:spcPct val="150000"/>
              </a:lnSpc>
            </a:pPr>
            <a:r>
              <a:rPr lang="en-US" altLang="zh-CN" sz="1600" dirty="0">
                <a:latin typeface="华文中宋" panose="02010600040101010101" pitchFamily="2" charset="-122"/>
                <a:ea typeface="华文中宋" panose="02010600040101010101" pitchFamily="2" charset="-122"/>
                <a:sym typeface="+mn-ea"/>
              </a:rPr>
              <a:t>2016 </a:t>
            </a:r>
            <a:r>
              <a:rPr lang="zh-CN" altLang="en-US" sz="1600" dirty="0">
                <a:latin typeface="华文中宋" panose="02010600040101010101" pitchFamily="2" charset="-122"/>
                <a:ea typeface="华文中宋" panose="02010600040101010101" pitchFamily="2" charset="-122"/>
                <a:sym typeface="+mn-ea"/>
              </a:rPr>
              <a:t>第二届“</a:t>
            </a:r>
            <a:r>
              <a:rPr lang="en-US" altLang="zh-CN" sz="1600" dirty="0" err="1">
                <a:latin typeface="华文中宋" panose="02010600040101010101" pitchFamily="2" charset="-122"/>
                <a:ea typeface="华文中宋" panose="02010600040101010101" pitchFamily="2" charset="-122"/>
                <a:sym typeface="+mn-ea"/>
              </a:rPr>
              <a:t>i</a:t>
            </a:r>
            <a:r>
              <a:rPr lang="zh-CN" altLang="en-US" sz="1600" dirty="0">
                <a:latin typeface="华文中宋" panose="02010600040101010101" pitchFamily="2" charset="-122"/>
                <a:ea typeface="华文中宋" panose="02010600040101010101" pitchFamily="2" charset="-122"/>
                <a:sym typeface="+mn-ea"/>
              </a:rPr>
              <a:t>创杯”互联网创新创业大赛总决赛</a:t>
            </a:r>
            <a:r>
              <a:rPr lang="en-US" altLang="zh-CN" sz="1600" dirty="0">
                <a:latin typeface="华文中宋" panose="02010600040101010101" pitchFamily="2" charset="-122"/>
                <a:ea typeface="华文中宋" panose="02010600040101010101" pitchFamily="2" charset="-122"/>
                <a:sym typeface="+mn-ea"/>
              </a:rPr>
              <a:t>20</a:t>
            </a:r>
            <a:r>
              <a:rPr lang="zh-CN" altLang="en-US" sz="1600" dirty="0">
                <a:latin typeface="华文中宋" panose="02010600040101010101" pitchFamily="2" charset="-122"/>
                <a:ea typeface="华文中宋" panose="02010600040101010101" pitchFamily="2" charset="-122"/>
                <a:sym typeface="+mn-ea"/>
              </a:rPr>
              <a:t>强</a:t>
            </a:r>
            <a:endParaRPr lang="en-US" altLang="zh-CN" sz="1600" dirty="0">
              <a:latin typeface="华文中宋" panose="02010600040101010101" pitchFamily="2" charset="-122"/>
              <a:ea typeface="华文中宋" panose="02010600040101010101" pitchFamily="2" charset="-122"/>
            </a:endParaRPr>
          </a:p>
          <a:p>
            <a:pPr marL="342900" indent="-342900">
              <a:lnSpc>
                <a:spcPct val="150000"/>
              </a:lnSpc>
            </a:pPr>
            <a:r>
              <a:rPr lang="zh-CN" altLang="en-US" sz="1600" dirty="0">
                <a:latin typeface="华文中宋" panose="02010600040101010101" pitchFamily="2" charset="-122"/>
                <a:ea typeface="华文中宋" panose="02010600040101010101" pitchFamily="2" charset="-122"/>
                <a:sym typeface="+mn-ea"/>
              </a:rPr>
              <a:t>         </a:t>
            </a:r>
            <a:endParaRPr lang="zh-CN" altLang="en-US" sz="1600" dirty="0">
              <a:latin typeface="华文中宋" panose="02010600040101010101" pitchFamily="2" charset="-122"/>
              <a:ea typeface="华文中宋" panose="02010600040101010101" pitchFamily="2" charset="-122"/>
            </a:endParaRPr>
          </a:p>
        </p:txBody>
      </p:sp>
      <p:sp>
        <p:nvSpPr>
          <p:cNvPr id="8" name="文本框 7">
            <a:extLst>
              <a:ext uri="{FF2B5EF4-FFF2-40B4-BE49-F238E27FC236}">
                <a16:creationId xmlns:a16="http://schemas.microsoft.com/office/drawing/2014/main" id="{743C6B42-A026-462B-94F6-35E4FE1F1470}"/>
              </a:ext>
            </a:extLst>
          </p:cNvPr>
          <p:cNvSpPr txBox="1"/>
          <p:nvPr/>
        </p:nvSpPr>
        <p:spPr>
          <a:xfrm>
            <a:off x="717508" y="1982632"/>
            <a:ext cx="5067342" cy="4401205"/>
          </a:xfrm>
          <a:prstGeom prst="rect">
            <a:avLst/>
          </a:prstGeom>
          <a:noFill/>
        </p:spPr>
        <p:txBody>
          <a:bodyPr wrap="square" rtlCol="0">
            <a:spAutoFit/>
          </a:bodyPr>
          <a:lstStyle/>
          <a:p>
            <a:pPr>
              <a:lnSpc>
                <a:spcPct val="150000"/>
              </a:lnSpc>
            </a:pPr>
            <a:r>
              <a:rPr lang="zh-CN" altLang="en-US" sz="1600" dirty="0">
                <a:solidFill>
                  <a:srgbClr val="298CC5"/>
                </a:solidFill>
                <a:latin typeface="华文中宋" panose="02010600040101010101" pitchFamily="2" charset="-122"/>
                <a:ea typeface="华文中宋" panose="02010600040101010101" pitchFamily="2" charset="-122"/>
                <a:sym typeface="+mn-ea"/>
              </a:rPr>
              <a:t>超</a:t>
            </a:r>
            <a:r>
              <a:rPr lang="en-US" altLang="zh-CN" sz="1600" dirty="0">
                <a:solidFill>
                  <a:srgbClr val="298CC5"/>
                </a:solidFill>
                <a:latin typeface="华文中宋" panose="02010600040101010101" pitchFamily="2" charset="-122"/>
                <a:ea typeface="华文中宋" panose="02010600040101010101" pitchFamily="2" charset="-122"/>
                <a:sym typeface="+mn-ea"/>
              </a:rPr>
              <a:t>20</a:t>
            </a:r>
            <a:r>
              <a:rPr lang="zh-CN" altLang="en-US" sz="1600" dirty="0">
                <a:solidFill>
                  <a:srgbClr val="298CC5"/>
                </a:solidFill>
                <a:latin typeface="华文中宋" panose="02010600040101010101" pitchFamily="2" charset="-122"/>
                <a:ea typeface="华文中宋" panose="02010600040101010101" pitchFamily="2" charset="-122"/>
                <a:sym typeface="+mn-ea"/>
              </a:rPr>
              <a:t>项</a:t>
            </a:r>
            <a:r>
              <a:rPr lang="zh-CN" altLang="en-US" sz="1600" dirty="0">
                <a:latin typeface="华文中宋" panose="02010600040101010101" pitchFamily="2" charset="-122"/>
                <a:ea typeface="华文中宋" panose="02010600040101010101" pitchFamily="2" charset="-122"/>
                <a:sym typeface="+mn-ea"/>
              </a:rPr>
              <a:t>自主研发知识产权（软著及专利）、</a:t>
            </a:r>
            <a:r>
              <a:rPr lang="en-US" altLang="zh-CN" sz="1600" dirty="0">
                <a:latin typeface="华文中宋" panose="02010600040101010101" pitchFamily="2" charset="-122"/>
                <a:ea typeface="华文中宋" panose="02010600040101010101" pitchFamily="2" charset="-122"/>
                <a:sym typeface="+mn-ea"/>
              </a:rPr>
              <a:t>5 </a:t>
            </a:r>
            <a:r>
              <a:rPr lang="zh-CN" altLang="en-US" sz="1600" dirty="0">
                <a:latin typeface="华文中宋" panose="02010600040101010101" pitchFamily="2" charset="-122"/>
                <a:ea typeface="华文中宋" panose="02010600040101010101" pitchFamily="2" charset="-122"/>
                <a:sym typeface="+mn-ea"/>
              </a:rPr>
              <a:t>项商标</a:t>
            </a:r>
            <a:endParaRPr lang="en-US" altLang="zh-CN" sz="1600" dirty="0">
              <a:latin typeface="华文中宋" panose="02010600040101010101" pitchFamily="2" charset="-122"/>
              <a:ea typeface="华文中宋" panose="02010600040101010101" pitchFamily="2" charset="-122"/>
              <a:sym typeface="+mn-ea"/>
            </a:endParaRPr>
          </a:p>
          <a:p>
            <a:pPr>
              <a:lnSpc>
                <a:spcPct val="150000"/>
              </a:lnSpc>
            </a:pPr>
            <a:r>
              <a:rPr lang="en-US" altLang="zh-CN" sz="1600" dirty="0">
                <a:solidFill>
                  <a:srgbClr val="298CC5"/>
                </a:solidFill>
                <a:latin typeface="华文中宋" panose="02010600040101010101" pitchFamily="2" charset="-122"/>
                <a:ea typeface="华文中宋" panose="02010600040101010101" pitchFamily="2" charset="-122"/>
                <a:sym typeface="+mn-ea"/>
              </a:rPr>
              <a:t>200+ </a:t>
            </a:r>
            <a:r>
              <a:rPr lang="zh-CN" altLang="en-US" sz="1600" dirty="0">
                <a:latin typeface="华文中宋" panose="02010600040101010101" pitchFamily="2" charset="-122"/>
                <a:ea typeface="华文中宋" panose="02010600040101010101" pitchFamily="2" charset="-122"/>
                <a:sym typeface="+mn-ea"/>
              </a:rPr>
              <a:t>省市级体育单位智慧体育平台项目落地</a:t>
            </a:r>
            <a:endParaRPr lang="en-US" altLang="zh-CN" sz="1600" dirty="0">
              <a:latin typeface="华文中宋" panose="02010600040101010101" pitchFamily="2" charset="-122"/>
              <a:ea typeface="华文中宋" panose="02010600040101010101" pitchFamily="2" charset="-122"/>
              <a:sym typeface="+mn-ea"/>
            </a:endParaRPr>
          </a:p>
          <a:p>
            <a:pPr>
              <a:lnSpc>
                <a:spcPct val="150000"/>
              </a:lnSpc>
            </a:pPr>
            <a:r>
              <a:rPr lang="zh-CN" altLang="en-US" sz="1600" dirty="0">
                <a:solidFill>
                  <a:srgbClr val="298CC5"/>
                </a:solidFill>
                <a:latin typeface="华文中宋" panose="02010600040101010101" pitchFamily="2" charset="-122"/>
                <a:ea typeface="华文中宋" panose="02010600040101010101" pitchFamily="2" charset="-122"/>
                <a:sym typeface="+mn-ea"/>
              </a:rPr>
              <a:t>国家体育总局体育科学研究所</a:t>
            </a:r>
            <a:r>
              <a:rPr lang="zh-CN" altLang="en-US" sz="1600" dirty="0">
                <a:latin typeface="华文中宋" panose="02010600040101010101" pitchFamily="2" charset="-122"/>
                <a:ea typeface="华文中宋" panose="02010600040101010101" pitchFamily="2" charset="-122"/>
                <a:sym typeface="+mn-ea"/>
              </a:rPr>
              <a:t>数字化支撑合作单位</a:t>
            </a:r>
            <a:endParaRPr lang="en-US" altLang="zh-CN" sz="1600" dirty="0">
              <a:latin typeface="华文中宋" panose="02010600040101010101" pitchFamily="2" charset="-122"/>
              <a:ea typeface="华文中宋" panose="02010600040101010101" pitchFamily="2" charset="-122"/>
              <a:sym typeface="+mn-ea"/>
            </a:endParaRPr>
          </a:p>
          <a:p>
            <a:pPr>
              <a:lnSpc>
                <a:spcPct val="150000"/>
              </a:lnSpc>
            </a:pPr>
            <a:r>
              <a:rPr lang="zh-CN" altLang="en-US" sz="1600" dirty="0">
                <a:latin typeface="华文中宋" panose="02010600040101010101" pitchFamily="2" charset="-122"/>
                <a:ea typeface="华文中宋" panose="02010600040101010101" pitchFamily="2" charset="-122"/>
                <a:sym typeface="+mn-ea"/>
              </a:rPr>
              <a:t>江苏省科技企业孵育计划项目支持企业</a:t>
            </a:r>
            <a:endParaRPr lang="en-US" altLang="zh-CN" sz="1600" dirty="0">
              <a:latin typeface="华文中宋" panose="02010600040101010101" pitchFamily="2" charset="-122"/>
              <a:ea typeface="华文中宋" panose="02010600040101010101" pitchFamily="2" charset="-122"/>
              <a:sym typeface="+mn-ea"/>
            </a:endParaRPr>
          </a:p>
          <a:p>
            <a:pPr>
              <a:lnSpc>
                <a:spcPct val="150000"/>
              </a:lnSpc>
            </a:pPr>
            <a:r>
              <a:rPr lang="zh-CN" altLang="en-US" sz="1600" dirty="0">
                <a:solidFill>
                  <a:srgbClr val="298CC5"/>
                </a:solidFill>
                <a:latin typeface="华文中宋" panose="02010600040101010101" pitchFamily="2" charset="-122"/>
                <a:ea typeface="华文中宋" panose="02010600040101010101" pitchFamily="2" charset="-122"/>
                <a:sym typeface="+mn-ea"/>
              </a:rPr>
              <a:t>国家级高新技术企业</a:t>
            </a:r>
            <a:endParaRPr lang="en-US" altLang="zh-CN" sz="1600" dirty="0">
              <a:latin typeface="华文中宋" panose="02010600040101010101" pitchFamily="2" charset="-122"/>
              <a:ea typeface="华文中宋" panose="02010600040101010101" pitchFamily="2" charset="-122"/>
              <a:sym typeface="+mn-ea"/>
            </a:endParaRPr>
          </a:p>
          <a:p>
            <a:pPr>
              <a:lnSpc>
                <a:spcPct val="150000"/>
              </a:lnSpc>
            </a:pPr>
            <a:r>
              <a:rPr lang="zh-CN" altLang="en-US" sz="1600" dirty="0">
                <a:solidFill>
                  <a:srgbClr val="298CC5"/>
                </a:solidFill>
                <a:latin typeface="华文中宋" panose="02010600040101010101" pitchFamily="2" charset="-122"/>
                <a:ea typeface="华文中宋" panose="02010600040101010101" pitchFamily="2" charset="-122"/>
                <a:sym typeface="+mn-ea"/>
              </a:rPr>
              <a:t>江苏省软件企业</a:t>
            </a:r>
            <a:endParaRPr lang="en-US" altLang="zh-CN" sz="1600" dirty="0">
              <a:solidFill>
                <a:srgbClr val="298CC5"/>
              </a:solidFill>
              <a:latin typeface="华文中宋" panose="02010600040101010101" pitchFamily="2" charset="-122"/>
              <a:ea typeface="华文中宋" panose="02010600040101010101" pitchFamily="2" charset="-122"/>
              <a:sym typeface="+mn-ea"/>
            </a:endParaRPr>
          </a:p>
          <a:p>
            <a:pPr>
              <a:lnSpc>
                <a:spcPct val="150000"/>
              </a:lnSpc>
            </a:pPr>
            <a:r>
              <a:rPr lang="zh-CN" altLang="en-US" sz="1600" dirty="0">
                <a:latin typeface="华文中宋" panose="02010600040101010101" pitchFamily="2" charset="-122"/>
                <a:ea typeface="华文中宋" panose="02010600040101010101" pitchFamily="2" charset="-122"/>
                <a:sym typeface="+mn-ea"/>
              </a:rPr>
              <a:t>江苏省科技型中小企业</a:t>
            </a:r>
            <a:endParaRPr lang="en-US" altLang="zh-CN" sz="1600" dirty="0">
              <a:latin typeface="华文中宋" panose="02010600040101010101" pitchFamily="2" charset="-122"/>
              <a:ea typeface="华文中宋" panose="02010600040101010101" pitchFamily="2" charset="-122"/>
              <a:sym typeface="+mn-ea"/>
            </a:endParaRPr>
          </a:p>
          <a:p>
            <a:pPr>
              <a:lnSpc>
                <a:spcPct val="150000"/>
              </a:lnSpc>
            </a:pPr>
            <a:r>
              <a:rPr lang="zh-CN" altLang="en-US" sz="1600" dirty="0">
                <a:latin typeface="华文中宋" panose="02010600040101010101" pitchFamily="2" charset="-122"/>
                <a:ea typeface="华文中宋" panose="02010600040101010101" pitchFamily="2" charset="-122"/>
              </a:rPr>
              <a:t>无锡市科技企业评定（雏鹰企业）</a:t>
            </a:r>
            <a:endParaRPr lang="en-US" altLang="zh-CN" sz="1600" dirty="0">
              <a:latin typeface="华文中宋" panose="02010600040101010101" pitchFamily="2" charset="-122"/>
              <a:ea typeface="华文中宋" panose="02010600040101010101" pitchFamily="2" charset="-122"/>
            </a:endParaRPr>
          </a:p>
          <a:p>
            <a:pPr>
              <a:lnSpc>
                <a:spcPct val="150000"/>
              </a:lnSpc>
            </a:pPr>
            <a:r>
              <a:rPr lang="zh-CN" altLang="en-US" sz="1600" dirty="0">
                <a:latin typeface="华文中宋" panose="02010600040101010101" pitchFamily="2" charset="-122"/>
                <a:ea typeface="华文中宋" panose="02010600040101010101" pitchFamily="2" charset="-122"/>
                <a:sym typeface="+mn-ea"/>
              </a:rPr>
              <a:t>华为云战略合作企业</a:t>
            </a:r>
          </a:p>
          <a:p>
            <a:pPr>
              <a:lnSpc>
                <a:spcPct val="150000"/>
              </a:lnSpc>
            </a:pPr>
            <a:r>
              <a:rPr lang="zh-CN" altLang="en-US" sz="1600" dirty="0">
                <a:latin typeface="华文中宋" panose="02010600040101010101" pitchFamily="2" charset="-122"/>
                <a:ea typeface="华文中宋" panose="02010600040101010101" pitchFamily="2" charset="-122"/>
              </a:rPr>
              <a:t>曙光云战略合作企业</a:t>
            </a:r>
            <a:endParaRPr lang="en-US" altLang="zh-CN" sz="1600" dirty="0">
              <a:latin typeface="华文中宋" panose="02010600040101010101" pitchFamily="2" charset="-122"/>
              <a:ea typeface="华文中宋" panose="02010600040101010101" pitchFamily="2" charset="-122"/>
            </a:endParaRPr>
          </a:p>
          <a:p>
            <a:pPr>
              <a:lnSpc>
                <a:spcPct val="150000"/>
              </a:lnSpc>
            </a:pPr>
            <a:endParaRPr lang="en-US" altLang="zh-CN" sz="1600" dirty="0">
              <a:latin typeface="华文中宋" panose="02010600040101010101" pitchFamily="2" charset="-122"/>
              <a:ea typeface="华文中宋" panose="02010600040101010101" pitchFamily="2" charset="-122"/>
            </a:endParaRPr>
          </a:p>
          <a:p>
            <a:endParaRPr lang="zh-CN" altLang="en-US" sz="1600" dirty="0">
              <a:latin typeface="华文中宋" panose="02010600040101010101" pitchFamily="2" charset="-122"/>
              <a:ea typeface="华文中宋" panose="02010600040101010101" pitchFamily="2" charset="-122"/>
            </a:endParaRPr>
          </a:p>
        </p:txBody>
      </p:sp>
      <p:sp>
        <p:nvSpPr>
          <p:cNvPr id="9" name="文本框 8">
            <a:extLst>
              <a:ext uri="{FF2B5EF4-FFF2-40B4-BE49-F238E27FC236}">
                <a16:creationId xmlns:a16="http://schemas.microsoft.com/office/drawing/2014/main" id="{1FA6E18F-88C1-4E6E-B9A8-85537B4C0DBC}"/>
              </a:ext>
            </a:extLst>
          </p:cNvPr>
          <p:cNvSpPr txBox="1"/>
          <p:nvPr/>
        </p:nvSpPr>
        <p:spPr>
          <a:xfrm>
            <a:off x="742911" y="1340536"/>
            <a:ext cx="1415772" cy="461665"/>
          </a:xfrm>
          <a:prstGeom prst="rect">
            <a:avLst/>
          </a:prstGeom>
          <a:noFill/>
        </p:spPr>
        <p:txBody>
          <a:bodyPr wrap="none" rtlCol="0">
            <a:spAutoFit/>
            <a:scene3d>
              <a:camera prst="orthographicFront"/>
              <a:lightRig rig="threePt" dir="t"/>
            </a:scene3d>
            <a:sp3d contourW="12700"/>
          </a:bodyPr>
          <a:lstStyle/>
          <a:p>
            <a:pPr algn="ctr"/>
            <a:r>
              <a:rPr lang="zh-CN" altLang="en-US" sz="2400" b="1" dirty="0">
                <a:solidFill>
                  <a:schemeClr val="tx2"/>
                </a:solidFill>
                <a:latin typeface="Century Gothic" panose="020B0502020202020204" pitchFamily="34" charset="0"/>
                <a:ea typeface="方正黑体简体" panose="03000509000000000000" pitchFamily="2" charset="-122"/>
              </a:rPr>
              <a:t>公司资质</a:t>
            </a:r>
          </a:p>
        </p:txBody>
      </p:sp>
      <p:sp>
        <p:nvSpPr>
          <p:cNvPr id="2" name="文本框 1">
            <a:extLst>
              <a:ext uri="{FF2B5EF4-FFF2-40B4-BE49-F238E27FC236}">
                <a16:creationId xmlns:a16="http://schemas.microsoft.com/office/drawing/2014/main" id="{F93F33E0-7037-5850-4CDC-7FCE1EF5AE60}"/>
              </a:ext>
            </a:extLst>
          </p:cNvPr>
          <p:cNvSpPr txBox="1"/>
          <p:nvPr/>
        </p:nvSpPr>
        <p:spPr>
          <a:xfrm>
            <a:off x="11674104" y="6374533"/>
            <a:ext cx="486146" cy="336695"/>
          </a:xfrm>
          <a:prstGeom prst="rect">
            <a:avLst/>
          </a:prstGeom>
          <a:noFill/>
        </p:spPr>
        <p:txBody>
          <a:bodyPr wrap="square">
            <a:spAutoFit/>
          </a:bodyPr>
          <a:lstStyle/>
          <a:p>
            <a:pPr algn="ctr">
              <a:lnSpc>
                <a:spcPct val="150000"/>
              </a:lnSpc>
            </a:pPr>
            <a:r>
              <a:rPr lang="en-US" altLang="zh-CN" sz="1200" b="1" dirty="0">
                <a:latin typeface="+mn-ea"/>
              </a:rPr>
              <a:t>25</a:t>
            </a:r>
          </a:p>
        </p:txBody>
      </p:sp>
    </p:spTree>
    <p:custDataLst>
      <p:tags r:id="rId1"/>
    </p:custDataLst>
    <p:extLst>
      <p:ext uri="{BB962C8B-B14F-4D97-AF65-F5344CB8AC3E}">
        <p14:creationId xmlns:p14="http://schemas.microsoft.com/office/powerpoint/2010/main" val="30740043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等腰三角形 4"/>
          <p:cNvSpPr/>
          <p:nvPr/>
        </p:nvSpPr>
        <p:spPr>
          <a:xfrm flipV="1">
            <a:off x="0" y="0"/>
            <a:ext cx="4961528" cy="4114800"/>
          </a:xfrm>
          <a:prstGeom prst="triangle">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 name="等腰三角形 5"/>
          <p:cNvSpPr/>
          <p:nvPr/>
        </p:nvSpPr>
        <p:spPr>
          <a:xfrm rot="10800000" flipV="1">
            <a:off x="10055786" y="5086350"/>
            <a:ext cx="2136213" cy="1771650"/>
          </a:xfrm>
          <a:prstGeom prst="triangle">
            <a:avLst>
              <a:gd name="adj" fmla="val 0"/>
            </a:avLst>
          </a:prstGeom>
          <a:solidFill>
            <a:srgbClr val="4C4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8" name="直接连接符 7"/>
          <p:cNvCxnSpPr/>
          <p:nvPr/>
        </p:nvCxnSpPr>
        <p:spPr>
          <a:xfrm flipH="1">
            <a:off x="1622774" y="3045418"/>
            <a:ext cx="1146506" cy="9508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1" y="4456560"/>
            <a:ext cx="2895599" cy="24014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4961528" y="0"/>
            <a:ext cx="2429874" cy="201519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3587828" y="2274887"/>
            <a:ext cx="6981398" cy="1200329"/>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200" b="0" i="0" u="none" strike="noStrike" kern="1200" cap="none" spc="0" normalizeH="0" baseline="0" noProof="0" dirty="0">
                <a:ln>
                  <a:noFill/>
                </a:ln>
                <a:solidFill>
                  <a:prstClr val="black"/>
                </a:solidFill>
                <a:effectLst/>
                <a:uLnTx/>
                <a:uFillTx/>
                <a:latin typeface="优设标题黑" panose="00000500000000000000" pitchFamily="2" charset="-122"/>
                <a:ea typeface="优设标题黑" panose="00000500000000000000" pitchFamily="2" charset="-122"/>
              </a:rPr>
              <a:t>感谢您的观看指导</a:t>
            </a:r>
          </a:p>
        </p:txBody>
      </p:sp>
      <p:sp>
        <p:nvSpPr>
          <p:cNvPr id="18" name="文本框 17"/>
          <p:cNvSpPr txBox="1"/>
          <p:nvPr/>
        </p:nvSpPr>
        <p:spPr>
          <a:xfrm>
            <a:off x="3625104" y="3276764"/>
            <a:ext cx="5102723" cy="369332"/>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lumMod val="50000"/>
                    <a:lumOff val="50000"/>
                  </a:prstClr>
                </a:solidFill>
                <a:effectLst/>
                <a:uLnTx/>
                <a:uFillTx/>
                <a:latin typeface="Agency FB" panose="020B0503020202020204" pitchFamily="34" charset="0"/>
                <a:ea typeface="微软雅黑"/>
                <a:cs typeface="+mn-cs"/>
              </a:rPr>
              <a:t>Thank you for watching </a:t>
            </a:r>
          </a:p>
        </p:txBody>
      </p:sp>
      <p:cxnSp>
        <p:nvCxnSpPr>
          <p:cNvPr id="24" name="直接连接符 23"/>
          <p:cNvCxnSpPr/>
          <p:nvPr/>
        </p:nvCxnSpPr>
        <p:spPr>
          <a:xfrm flipH="1">
            <a:off x="11569700" y="4310556"/>
            <a:ext cx="622300" cy="5161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52BE52F2-5435-4582-B0E2-F5755779671A}"/>
              </a:ext>
            </a:extLst>
          </p:cNvPr>
          <p:cNvSpPr txBox="1"/>
          <p:nvPr/>
        </p:nvSpPr>
        <p:spPr>
          <a:xfrm>
            <a:off x="5260765" y="3811111"/>
            <a:ext cx="5735265" cy="1938992"/>
          </a:xfrm>
          <a:prstGeom prst="rect">
            <a:avLst/>
          </a:prstGeom>
          <a:noFill/>
        </p:spPr>
        <p:txBody>
          <a:bodyPr wrap="square">
            <a:spAutoFit/>
          </a:bodyPr>
          <a:lstStyle/>
          <a:p>
            <a:r>
              <a:rPr lang="zh-CN" altLang="en-US" sz="3200" dirty="0">
                <a:solidFill>
                  <a:srgbClr val="298CC5"/>
                </a:solidFill>
                <a:latin typeface="优设标题黑" panose="00000500000000000000" pitchFamily="2" charset="-122"/>
                <a:ea typeface="优设标题黑" panose="00000500000000000000" pitchFamily="2" charset="-122"/>
              </a:rPr>
              <a:t>无锡跑吧智能科技有限公司  </a:t>
            </a:r>
            <a:endParaRPr lang="en-US" altLang="zh-CN" sz="3200" dirty="0">
              <a:solidFill>
                <a:srgbClr val="298CC5"/>
              </a:solidFill>
              <a:latin typeface="优设标题黑" panose="00000500000000000000" pitchFamily="2" charset="-122"/>
              <a:ea typeface="优设标题黑" panose="00000500000000000000" pitchFamily="2" charset="-122"/>
            </a:endParaRPr>
          </a:p>
          <a:p>
            <a:r>
              <a:rPr lang="zh-CN" altLang="en-US" sz="3200" dirty="0">
                <a:solidFill>
                  <a:srgbClr val="298CC5"/>
                </a:solidFill>
                <a:latin typeface="优设标题黑" panose="00000500000000000000" pitchFamily="2" charset="-122"/>
                <a:ea typeface="优设标题黑" panose="00000500000000000000" pitchFamily="2" charset="-122"/>
              </a:rPr>
              <a:t>  </a:t>
            </a:r>
            <a:r>
              <a:rPr lang="zh-CN" altLang="en-US" sz="2800" dirty="0">
                <a:solidFill>
                  <a:srgbClr val="298CC5"/>
                </a:solidFill>
                <a:latin typeface="优设标题黑" panose="00000500000000000000" pitchFamily="2" charset="-122"/>
                <a:ea typeface="优设标题黑" panose="00000500000000000000" pitchFamily="2" charset="-122"/>
              </a:rPr>
              <a:t>创始人</a:t>
            </a:r>
            <a:r>
              <a:rPr lang="en-US" altLang="zh-CN" sz="2800" dirty="0">
                <a:solidFill>
                  <a:srgbClr val="298CC5"/>
                </a:solidFill>
                <a:latin typeface="优设标题黑" panose="00000500000000000000" pitchFamily="2" charset="-122"/>
                <a:ea typeface="优设标题黑" panose="00000500000000000000" pitchFamily="2" charset="-122"/>
              </a:rPr>
              <a:t>/CEO </a:t>
            </a:r>
            <a:r>
              <a:rPr lang="zh-CN" altLang="en-US" sz="2800" dirty="0">
                <a:solidFill>
                  <a:srgbClr val="298CC5"/>
                </a:solidFill>
                <a:latin typeface="优设标题黑" panose="00000500000000000000" pitchFamily="2" charset="-122"/>
                <a:ea typeface="优设标题黑" panose="00000500000000000000" pitchFamily="2" charset="-122"/>
              </a:rPr>
              <a:t>栾凯</a:t>
            </a:r>
            <a:endParaRPr lang="en-US" altLang="zh-CN" sz="3200" dirty="0">
              <a:solidFill>
                <a:srgbClr val="298CC5"/>
              </a:solidFill>
              <a:latin typeface="优设标题黑" panose="00000500000000000000" pitchFamily="2" charset="-122"/>
              <a:ea typeface="优设标题黑" panose="00000500000000000000" pitchFamily="2" charset="-122"/>
            </a:endParaRPr>
          </a:p>
          <a:p>
            <a:endParaRPr lang="en-US" altLang="zh-CN" sz="3200" dirty="0">
              <a:solidFill>
                <a:srgbClr val="298CC5"/>
              </a:solidFill>
              <a:latin typeface="优设标题黑" panose="00000500000000000000" pitchFamily="2" charset="-122"/>
              <a:ea typeface="优设标题黑" panose="00000500000000000000" pitchFamily="2" charset="-122"/>
            </a:endParaRPr>
          </a:p>
          <a:p>
            <a:r>
              <a:rPr lang="en-US" altLang="zh-CN" sz="2400" dirty="0">
                <a:latin typeface="金山云技术体" pitchFamily="2" charset="-122"/>
                <a:ea typeface="金山云技术体" pitchFamily="2" charset="-122"/>
              </a:rPr>
              <a:t>Tel</a:t>
            </a:r>
            <a:r>
              <a:rPr lang="zh-CN" altLang="en-US" sz="2400" dirty="0">
                <a:latin typeface="金山云技术体" pitchFamily="2" charset="-122"/>
                <a:ea typeface="金山云技术体" pitchFamily="2" charset="-122"/>
              </a:rPr>
              <a:t>：</a:t>
            </a:r>
            <a:r>
              <a:rPr lang="en-US" altLang="zh-CN" sz="2400" dirty="0">
                <a:latin typeface="金山云技术体" pitchFamily="2" charset="-122"/>
                <a:ea typeface="金山云技术体" pitchFamily="2" charset="-122"/>
              </a:rPr>
              <a:t>13003311706</a:t>
            </a:r>
          </a:p>
        </p:txBody>
      </p:sp>
      <p:pic>
        <p:nvPicPr>
          <p:cNvPr id="3" name="图片 2">
            <a:extLst>
              <a:ext uri="{FF2B5EF4-FFF2-40B4-BE49-F238E27FC236}">
                <a16:creationId xmlns:a16="http://schemas.microsoft.com/office/drawing/2014/main" id="{59AF2024-CA61-35AB-F3FF-8594FEC29F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68517" y="3646096"/>
            <a:ext cx="2257517" cy="2310949"/>
          </a:xfrm>
          <a:prstGeom prst="rect">
            <a:avLst/>
          </a:prstGeom>
        </p:spPr>
      </p:pic>
    </p:spTree>
    <p:extLst>
      <p:ext uri="{BB962C8B-B14F-4D97-AF65-F5344CB8AC3E}">
        <p14:creationId xmlns:p14="http://schemas.microsoft.com/office/powerpoint/2010/main" val="1619412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41CBEAF-5531-41F8-ABEB-655EDE51E033}"/>
              </a:ext>
            </a:extLst>
          </p:cNvPr>
          <p:cNvSpPr txBox="1"/>
          <p:nvPr/>
        </p:nvSpPr>
        <p:spPr>
          <a:xfrm>
            <a:off x="1218827" y="1885773"/>
            <a:ext cx="3878105" cy="1275670"/>
          </a:xfrm>
          <a:prstGeom prst="rect">
            <a:avLst/>
          </a:prstGeom>
          <a:noFill/>
        </p:spPr>
        <p:txBody>
          <a:bodyPr wrap="square" rtlCol="0">
            <a:spAutoFit/>
          </a:bodyPr>
          <a:lstStyle/>
          <a:p>
            <a:pPr>
              <a:lnSpc>
                <a:spcPct val="150000"/>
              </a:lnSpc>
              <a:spcBef>
                <a:spcPts val="600"/>
              </a:spcBef>
              <a:spcAft>
                <a:spcPts val="600"/>
              </a:spcAft>
            </a:pPr>
            <a:r>
              <a:rPr lang="zh-CN" altLang="en-US" sz="1050" dirty="0">
                <a:solidFill>
                  <a:schemeClr val="tx1">
                    <a:lumMod val="50000"/>
                    <a:lumOff val="50000"/>
                  </a:schemeClr>
                </a:solidFill>
                <a:latin typeface="+mn-ea"/>
              </a:rPr>
              <a:t>仅从国内体育投入来看，未来五年内预计各省市区各级体育部门，预计将至少投入</a:t>
            </a:r>
            <a:r>
              <a:rPr lang="en-US" altLang="zh-CN" sz="1000" b="1" i="1" dirty="0">
                <a:solidFill>
                  <a:srgbClr val="2E6DBF"/>
                </a:solidFill>
                <a:latin typeface="+mn-ea"/>
              </a:rPr>
              <a:t>5000</a:t>
            </a:r>
            <a:r>
              <a:rPr lang="zh-CN" altLang="en-US" sz="1000" b="1" i="1" dirty="0">
                <a:solidFill>
                  <a:srgbClr val="2E6DBF"/>
                </a:solidFill>
                <a:latin typeface="+mn-ea"/>
              </a:rPr>
              <a:t>亿 </a:t>
            </a:r>
            <a:r>
              <a:rPr lang="zh-CN" altLang="en-US" sz="1050" dirty="0">
                <a:solidFill>
                  <a:schemeClr val="tx1">
                    <a:lumMod val="50000"/>
                    <a:lumOff val="50000"/>
                  </a:schemeClr>
                </a:solidFill>
                <a:latin typeface="+mn-ea"/>
              </a:rPr>
              <a:t>元，用于从国家到地方的全民健身、体医融合、场馆基建、数字化资源和管理服务平台建设，大大提升我国数字化体育服务水平，</a:t>
            </a:r>
            <a:r>
              <a:rPr lang="zh-CN" altLang="zh-CN" sz="1050" dirty="0">
                <a:solidFill>
                  <a:schemeClr val="tx1">
                    <a:lumMod val="50000"/>
                    <a:lumOff val="50000"/>
                  </a:schemeClr>
                </a:solidFill>
                <a:latin typeface="+mn-ea"/>
              </a:rPr>
              <a:t>满足人民群众运动健康的迫切要求。</a:t>
            </a:r>
            <a:endParaRPr lang="en-US" altLang="zh-CN" sz="1050" dirty="0">
              <a:solidFill>
                <a:schemeClr val="tx1">
                  <a:lumMod val="50000"/>
                  <a:lumOff val="50000"/>
                </a:schemeClr>
              </a:solidFill>
              <a:latin typeface="+mn-ea"/>
            </a:endParaRPr>
          </a:p>
        </p:txBody>
      </p:sp>
      <p:sp>
        <p:nvSpPr>
          <p:cNvPr id="34" name="圆角矩形 17">
            <a:extLst>
              <a:ext uri="{FF2B5EF4-FFF2-40B4-BE49-F238E27FC236}">
                <a16:creationId xmlns:a16="http://schemas.microsoft.com/office/drawing/2014/main" id="{409769A7-17A1-4F3D-9D09-7A66DB5C73B4}"/>
              </a:ext>
            </a:extLst>
          </p:cNvPr>
          <p:cNvSpPr/>
          <p:nvPr/>
        </p:nvSpPr>
        <p:spPr>
          <a:xfrm>
            <a:off x="1248716" y="1363354"/>
            <a:ext cx="1460500" cy="299720"/>
          </a:xfrm>
          <a:prstGeom prst="roundRect">
            <a:avLst/>
          </a:prstGeom>
          <a:solidFill>
            <a:srgbClr val="2E6D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mn-ea"/>
              </a:rPr>
              <a:t>先进数字体育建设</a:t>
            </a:r>
          </a:p>
        </p:txBody>
      </p:sp>
      <p:sp>
        <p:nvSpPr>
          <p:cNvPr id="35" name="圆角矩形 17">
            <a:extLst>
              <a:ext uri="{FF2B5EF4-FFF2-40B4-BE49-F238E27FC236}">
                <a16:creationId xmlns:a16="http://schemas.microsoft.com/office/drawing/2014/main" id="{79EF85FE-837F-494C-8C50-A209FD7C636A}"/>
              </a:ext>
            </a:extLst>
          </p:cNvPr>
          <p:cNvSpPr/>
          <p:nvPr/>
        </p:nvSpPr>
        <p:spPr>
          <a:xfrm>
            <a:off x="1258556" y="3361634"/>
            <a:ext cx="1460500" cy="299720"/>
          </a:xfrm>
          <a:prstGeom prst="roundRect">
            <a:avLst/>
          </a:prstGeom>
          <a:solidFill>
            <a:srgbClr val="2E6D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mn-ea"/>
              </a:rPr>
              <a:t>竞技体育</a:t>
            </a:r>
            <a:r>
              <a:rPr lang="en-US" altLang="zh-CN" sz="1200" b="1" dirty="0">
                <a:solidFill>
                  <a:schemeClr val="bg1"/>
                </a:solidFill>
                <a:latin typeface="+mn-ea"/>
              </a:rPr>
              <a:t>AI</a:t>
            </a:r>
            <a:r>
              <a:rPr lang="zh-CN" altLang="en-US" sz="1200" b="1" dirty="0">
                <a:solidFill>
                  <a:schemeClr val="bg1"/>
                </a:solidFill>
                <a:latin typeface="+mn-ea"/>
              </a:rPr>
              <a:t>训练</a:t>
            </a:r>
          </a:p>
        </p:txBody>
      </p:sp>
      <p:sp>
        <p:nvSpPr>
          <p:cNvPr id="37" name="圆角矩形 171">
            <a:extLst>
              <a:ext uri="{FF2B5EF4-FFF2-40B4-BE49-F238E27FC236}">
                <a16:creationId xmlns:a16="http://schemas.microsoft.com/office/drawing/2014/main" id="{44603D61-250E-4A48-916C-309919CB8098}"/>
              </a:ext>
            </a:extLst>
          </p:cNvPr>
          <p:cNvSpPr/>
          <p:nvPr/>
        </p:nvSpPr>
        <p:spPr>
          <a:xfrm>
            <a:off x="1203009" y="5465567"/>
            <a:ext cx="4151644" cy="906585"/>
          </a:xfrm>
          <a:prstGeom prst="roundRect">
            <a:avLst/>
          </a:prstGeom>
          <a:solidFill>
            <a:schemeClr val="bg1"/>
          </a:solidFill>
          <a:ln>
            <a:solidFill>
              <a:srgbClr val="6D69D9"/>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spcBef>
                <a:spcPts val="600"/>
              </a:spcBef>
              <a:spcAft>
                <a:spcPts val="600"/>
              </a:spcAft>
            </a:pPr>
            <a:r>
              <a:rPr lang="zh-CN" altLang="en-US" sz="1000" dirty="0">
                <a:solidFill>
                  <a:schemeClr val="tx1">
                    <a:lumMod val="50000"/>
                    <a:lumOff val="50000"/>
                  </a:schemeClr>
                </a:solidFill>
                <a:latin typeface="+mn-ea"/>
              </a:rPr>
              <a:t>我公司</a:t>
            </a:r>
            <a:r>
              <a:rPr lang="zh-CN" altLang="en-US" sz="1000" b="1" i="1" dirty="0">
                <a:solidFill>
                  <a:srgbClr val="2E6DBF"/>
                </a:solidFill>
                <a:latin typeface="+mn-ea"/>
              </a:rPr>
              <a:t>已开展了相关竞训数据分析软件的英文版开发</a:t>
            </a:r>
            <a:r>
              <a:rPr lang="zh-CN" altLang="en-US" sz="1000" dirty="0">
                <a:solidFill>
                  <a:schemeClr val="tx1">
                    <a:lumMod val="50000"/>
                    <a:lumOff val="50000"/>
                  </a:schemeClr>
                </a:solidFill>
                <a:latin typeface="+mn-ea"/>
              </a:rPr>
              <a:t>，面向国外竞技体育训练提供更低成本、更高效率的数字化训练分析软件。国外体育商业价值高，覆盖人群高端，竞技体育数字分析高达</a:t>
            </a:r>
            <a:r>
              <a:rPr lang="en-US" altLang="zh-CN" sz="1000" b="1" i="1" dirty="0">
                <a:solidFill>
                  <a:srgbClr val="2E6DBF"/>
                </a:solidFill>
                <a:latin typeface="+mn-ea"/>
              </a:rPr>
              <a:t>3000</a:t>
            </a:r>
            <a:r>
              <a:rPr lang="zh-CN" altLang="en-US" sz="1000" b="1" i="1" dirty="0">
                <a:solidFill>
                  <a:srgbClr val="2E6DBF"/>
                </a:solidFill>
                <a:latin typeface="+mn-ea"/>
              </a:rPr>
              <a:t>亿美元 </a:t>
            </a:r>
            <a:r>
              <a:rPr lang="zh-CN" altLang="en-US" sz="1000" dirty="0">
                <a:solidFill>
                  <a:schemeClr val="tx1">
                    <a:lumMod val="50000"/>
                    <a:lumOff val="50000"/>
                  </a:schemeClr>
                </a:solidFill>
                <a:latin typeface="+mn-ea"/>
              </a:rPr>
              <a:t>的市场规模，过去从未有中国的竞训软件出现。</a:t>
            </a:r>
            <a:endParaRPr lang="en-US" altLang="zh-CN" sz="1000" dirty="0">
              <a:solidFill>
                <a:schemeClr val="tx1">
                  <a:lumMod val="50000"/>
                  <a:lumOff val="50000"/>
                </a:schemeClr>
              </a:solidFill>
              <a:latin typeface="+mn-ea"/>
            </a:endParaRPr>
          </a:p>
        </p:txBody>
      </p:sp>
      <p:sp>
        <p:nvSpPr>
          <p:cNvPr id="38" name="文本框 37">
            <a:extLst>
              <a:ext uri="{FF2B5EF4-FFF2-40B4-BE49-F238E27FC236}">
                <a16:creationId xmlns:a16="http://schemas.microsoft.com/office/drawing/2014/main" id="{B108EB8E-F695-4FA2-B65F-61CDCEB60908}"/>
              </a:ext>
            </a:extLst>
          </p:cNvPr>
          <p:cNvSpPr txBox="1"/>
          <p:nvPr/>
        </p:nvSpPr>
        <p:spPr>
          <a:xfrm>
            <a:off x="1203009" y="3762471"/>
            <a:ext cx="3878105" cy="1450141"/>
          </a:xfrm>
          <a:prstGeom prst="rect">
            <a:avLst/>
          </a:prstGeom>
          <a:noFill/>
        </p:spPr>
        <p:txBody>
          <a:bodyPr wrap="square">
            <a:spAutoFit/>
          </a:bodyPr>
          <a:lstStyle/>
          <a:p>
            <a:pPr algn="just">
              <a:lnSpc>
                <a:spcPct val="150000"/>
              </a:lnSpc>
            </a:pPr>
            <a:r>
              <a:rPr lang="zh-CN" altLang="en-US" sz="1000" dirty="0">
                <a:solidFill>
                  <a:schemeClr val="tx1">
                    <a:lumMod val="50000"/>
                    <a:lumOff val="50000"/>
                  </a:schemeClr>
                </a:solidFill>
                <a:latin typeface="+mn-ea"/>
                <a:sym typeface="+mn-ea"/>
              </a:rPr>
              <a:t>从国外来看，美国、欧洲、以及中东、西亚等国家对于数字化训练认可度较高，教练员科研水平高，但存在着顶尖教练员稀缺，优秀程序员人力成本高，竞训软件属于高度专业化科研软件，现有国外竞训软件价格均较高。</a:t>
            </a:r>
            <a:r>
              <a:rPr lang="zh-CN" altLang="en-US" sz="1000" b="1" i="1" dirty="0">
                <a:solidFill>
                  <a:srgbClr val="2E6DBF"/>
                </a:solidFill>
                <a:latin typeface="+mn-ea"/>
                <a:sym typeface="+mn-ea"/>
              </a:rPr>
              <a:t>单个项目价格高达数十万美元 </a:t>
            </a:r>
            <a:r>
              <a:rPr lang="zh-CN" altLang="en-US" sz="1000" dirty="0">
                <a:solidFill>
                  <a:schemeClr val="tx1">
                    <a:lumMod val="50000"/>
                    <a:lumOff val="50000"/>
                  </a:schemeClr>
                </a:solidFill>
                <a:latin typeface="+mn-ea"/>
                <a:sym typeface="+mn-ea"/>
              </a:rPr>
              <a:t>以上，各俱乐部对于相对低成本的竞训数字化分析软件需求强烈，且软件付费意识强。</a:t>
            </a:r>
            <a:endParaRPr lang="zh-Hans-HK" altLang="en-US" sz="1050" dirty="0">
              <a:solidFill>
                <a:schemeClr val="tx1">
                  <a:lumMod val="50000"/>
                  <a:lumOff val="50000"/>
                </a:schemeClr>
              </a:solidFill>
              <a:latin typeface="+mn-ea"/>
            </a:endParaRPr>
          </a:p>
        </p:txBody>
      </p:sp>
      <p:pic>
        <p:nvPicPr>
          <p:cNvPr id="29" name="图片 28">
            <a:extLst>
              <a:ext uri="{FF2B5EF4-FFF2-40B4-BE49-F238E27FC236}">
                <a16:creationId xmlns:a16="http://schemas.microsoft.com/office/drawing/2014/main" id="{570F6A98-69C2-412F-9BE8-405FCCB571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5939" y="2102701"/>
            <a:ext cx="2260600" cy="584200"/>
          </a:xfrm>
          <a:prstGeom prst="rect">
            <a:avLst/>
          </a:prstGeom>
        </p:spPr>
      </p:pic>
      <p:sp>
        <p:nvSpPr>
          <p:cNvPr id="43" name="圆角矩形 17">
            <a:extLst>
              <a:ext uri="{FF2B5EF4-FFF2-40B4-BE49-F238E27FC236}">
                <a16:creationId xmlns:a16="http://schemas.microsoft.com/office/drawing/2014/main" id="{04E00161-3994-4196-9C6B-31B79EEC5E70}"/>
              </a:ext>
            </a:extLst>
          </p:cNvPr>
          <p:cNvSpPr/>
          <p:nvPr/>
        </p:nvSpPr>
        <p:spPr>
          <a:xfrm>
            <a:off x="6382877" y="1363354"/>
            <a:ext cx="3084316" cy="299720"/>
          </a:xfrm>
          <a:prstGeom prst="roundRect">
            <a:avLst/>
          </a:prstGeom>
          <a:solidFill>
            <a:srgbClr val="2E6DB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mn-ea"/>
              </a:rPr>
              <a:t>国外领先数字体育科技公司</a:t>
            </a:r>
          </a:p>
        </p:txBody>
      </p:sp>
      <p:pic>
        <p:nvPicPr>
          <p:cNvPr id="47" name="图片 46">
            <a:extLst>
              <a:ext uri="{FF2B5EF4-FFF2-40B4-BE49-F238E27FC236}">
                <a16:creationId xmlns:a16="http://schemas.microsoft.com/office/drawing/2014/main" id="{3ECE8BE3-8D0E-499D-855B-40D8A23A41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07062" y="3002332"/>
            <a:ext cx="2575842" cy="553403"/>
          </a:xfrm>
          <a:prstGeom prst="rect">
            <a:avLst/>
          </a:prstGeom>
        </p:spPr>
      </p:pic>
      <p:pic>
        <p:nvPicPr>
          <p:cNvPr id="49" name="图形 48">
            <a:extLst>
              <a:ext uri="{FF2B5EF4-FFF2-40B4-BE49-F238E27FC236}">
                <a16:creationId xmlns:a16="http://schemas.microsoft.com/office/drawing/2014/main" id="{57CC6AC7-35FF-47C2-AA3B-EC155FEEB5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45939" y="3088534"/>
            <a:ext cx="2266950" cy="381000"/>
          </a:xfrm>
          <a:prstGeom prst="rect">
            <a:avLst/>
          </a:prstGeom>
        </p:spPr>
      </p:pic>
      <p:pic>
        <p:nvPicPr>
          <p:cNvPr id="51" name="图片 50">
            <a:extLst>
              <a:ext uri="{FF2B5EF4-FFF2-40B4-BE49-F238E27FC236}">
                <a16:creationId xmlns:a16="http://schemas.microsoft.com/office/drawing/2014/main" id="{52CD0D74-CB55-404F-9CC7-88A6DEDB812D}"/>
              </a:ext>
            </a:extLst>
          </p:cNvPr>
          <p:cNvPicPr>
            <a:picLocks noChangeAspect="1"/>
          </p:cNvPicPr>
          <p:nvPr/>
        </p:nvPicPr>
        <p:blipFill>
          <a:blip r:embed="rId6"/>
          <a:stretch>
            <a:fillRect/>
          </a:stretch>
        </p:blipFill>
        <p:spPr>
          <a:xfrm>
            <a:off x="6818586" y="3857244"/>
            <a:ext cx="1227312" cy="827722"/>
          </a:xfrm>
          <a:prstGeom prst="rect">
            <a:avLst/>
          </a:prstGeom>
        </p:spPr>
      </p:pic>
      <p:pic>
        <p:nvPicPr>
          <p:cNvPr id="53" name="图片 52">
            <a:extLst>
              <a:ext uri="{FF2B5EF4-FFF2-40B4-BE49-F238E27FC236}">
                <a16:creationId xmlns:a16="http://schemas.microsoft.com/office/drawing/2014/main" id="{61EA1862-1033-4C26-AED4-8643944DF1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01579" y="2102701"/>
            <a:ext cx="1936778" cy="656535"/>
          </a:xfrm>
          <a:prstGeom prst="rect">
            <a:avLst/>
          </a:prstGeom>
        </p:spPr>
      </p:pic>
      <p:sp>
        <p:nvSpPr>
          <p:cNvPr id="55" name="文本框 54">
            <a:extLst>
              <a:ext uri="{FF2B5EF4-FFF2-40B4-BE49-F238E27FC236}">
                <a16:creationId xmlns:a16="http://schemas.microsoft.com/office/drawing/2014/main" id="{34D74637-804F-42A0-881F-15CBE48847DD}"/>
              </a:ext>
            </a:extLst>
          </p:cNvPr>
          <p:cNvSpPr txBox="1"/>
          <p:nvPr/>
        </p:nvSpPr>
        <p:spPr>
          <a:xfrm>
            <a:off x="6373752" y="5422891"/>
            <a:ext cx="5151592" cy="700576"/>
          </a:xfrm>
          <a:prstGeom prst="rect">
            <a:avLst/>
          </a:prstGeom>
          <a:noFill/>
        </p:spPr>
        <p:txBody>
          <a:bodyPr wrap="square">
            <a:spAutoFit/>
          </a:bodyPr>
          <a:lstStyle/>
          <a:p>
            <a:pPr>
              <a:lnSpc>
                <a:spcPct val="150000"/>
              </a:lnSpc>
            </a:pPr>
            <a:r>
              <a:rPr lang="zh-CN" altLang="en-US" sz="1400" dirty="0">
                <a:solidFill>
                  <a:schemeClr val="tx1">
                    <a:lumMod val="50000"/>
                    <a:lumOff val="50000"/>
                  </a:schemeClr>
                </a:solidFill>
                <a:latin typeface="+mn-ea"/>
              </a:rPr>
              <a:t>国际前沿数字体育科技公司 估值</a:t>
            </a:r>
            <a:r>
              <a:rPr lang="en-US" altLang="zh-CN" sz="1400" b="1" i="1" dirty="0">
                <a:solidFill>
                  <a:srgbClr val="2E6DBF"/>
                </a:solidFill>
                <a:latin typeface="+mn-ea"/>
              </a:rPr>
              <a:t>20</a:t>
            </a:r>
            <a:r>
              <a:rPr lang="zh-CN" altLang="en-US" sz="1400" b="1" i="1" dirty="0">
                <a:solidFill>
                  <a:srgbClr val="2E6DBF"/>
                </a:solidFill>
                <a:latin typeface="+mn-ea"/>
              </a:rPr>
              <a:t>亿美元  </a:t>
            </a:r>
            <a:r>
              <a:rPr lang="zh-CN" altLang="en-US" sz="1400" dirty="0">
                <a:solidFill>
                  <a:schemeClr val="tx1">
                    <a:lumMod val="50000"/>
                    <a:lumOff val="50000"/>
                  </a:schemeClr>
                </a:solidFill>
                <a:latin typeface="+mn-ea"/>
              </a:rPr>
              <a:t>到 市值 </a:t>
            </a:r>
            <a:r>
              <a:rPr lang="en-US" altLang="zh-CN" sz="1400" b="1" i="1" dirty="0">
                <a:solidFill>
                  <a:srgbClr val="2E6DBF"/>
                </a:solidFill>
                <a:latin typeface="+mn-ea"/>
              </a:rPr>
              <a:t>300</a:t>
            </a:r>
            <a:r>
              <a:rPr lang="zh-CN" altLang="en-US" sz="1400" b="1" i="1" dirty="0">
                <a:solidFill>
                  <a:srgbClr val="2E6DBF"/>
                </a:solidFill>
                <a:latin typeface="+mn-ea"/>
              </a:rPr>
              <a:t>亿美元</a:t>
            </a:r>
            <a:r>
              <a:rPr lang="zh-CN" altLang="en-US" sz="1400" dirty="0">
                <a:solidFill>
                  <a:schemeClr val="tx1">
                    <a:lumMod val="50000"/>
                    <a:lumOff val="50000"/>
                  </a:schemeClr>
                </a:solidFill>
                <a:latin typeface="+mn-ea"/>
              </a:rPr>
              <a:t>，充分反映了数字体育的长期价值。</a:t>
            </a:r>
          </a:p>
        </p:txBody>
      </p:sp>
      <p:pic>
        <p:nvPicPr>
          <p:cNvPr id="57" name="图片 56">
            <a:extLst>
              <a:ext uri="{FF2B5EF4-FFF2-40B4-BE49-F238E27FC236}">
                <a16:creationId xmlns:a16="http://schemas.microsoft.com/office/drawing/2014/main" id="{E8295A04-7EE2-49E1-B2AC-6327E24A8D3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87756" y="3966719"/>
            <a:ext cx="2150601" cy="764325"/>
          </a:xfrm>
          <a:prstGeom prst="rect">
            <a:avLst/>
          </a:prstGeom>
        </p:spPr>
      </p:pic>
      <p:cxnSp>
        <p:nvCxnSpPr>
          <p:cNvPr id="58" name="直接连接符 57">
            <a:extLst>
              <a:ext uri="{FF2B5EF4-FFF2-40B4-BE49-F238E27FC236}">
                <a16:creationId xmlns:a16="http://schemas.microsoft.com/office/drawing/2014/main" id="{8ABB2D95-E01D-4FAE-8CA2-CC703C7A7C9F}"/>
              </a:ext>
            </a:extLst>
          </p:cNvPr>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48FED385-3077-422C-A795-B6D4EDAA0CFE}"/>
              </a:ext>
            </a:extLst>
          </p:cNvPr>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60" name="文本框 59">
            <a:extLst>
              <a:ext uri="{FF2B5EF4-FFF2-40B4-BE49-F238E27FC236}">
                <a16:creationId xmlns:a16="http://schemas.microsoft.com/office/drawing/2014/main" id="{21887AA9-ED9F-4535-BB6E-95C42D86DDE4}"/>
              </a:ext>
            </a:extLst>
          </p:cNvPr>
          <p:cNvSpPr txBox="1"/>
          <p:nvPr/>
        </p:nvSpPr>
        <p:spPr>
          <a:xfrm>
            <a:off x="4434328" y="404167"/>
            <a:ext cx="3323346" cy="461665"/>
          </a:xfrm>
          <a:prstGeom prst="rect">
            <a:avLst/>
          </a:prstGeom>
          <a:noFill/>
        </p:spPr>
        <p:txBody>
          <a:bodyPr wrap="none" rtlCol="0">
            <a:spAutoFit/>
            <a:scene3d>
              <a:camera prst="orthographicFront"/>
              <a:lightRig rig="threePt" dir="t"/>
            </a:scene3d>
            <a:sp3d contourW="12700"/>
          </a:bodyPr>
          <a:lstStyle/>
          <a:p>
            <a:pPr algn="ctr"/>
            <a:r>
              <a:rPr lang="zh-CN" altLang="en-US" sz="2400" dirty="0">
                <a:latin typeface="Agency FB" panose="020B0503020202020204" pitchFamily="34" charset="0"/>
              </a:rPr>
              <a:t>市场规模巨大 前景广阔</a:t>
            </a:r>
          </a:p>
        </p:txBody>
      </p:sp>
    </p:spTree>
    <p:extLst>
      <p:ext uri="{BB962C8B-B14F-4D97-AF65-F5344CB8AC3E}">
        <p14:creationId xmlns:p14="http://schemas.microsoft.com/office/powerpoint/2010/main" val="12087481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6200000">
            <a:off x="-409575" y="409575"/>
            <a:ext cx="6858000" cy="6038850"/>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33110" y="481461"/>
            <a:ext cx="4829175" cy="2947538"/>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CN" altLang="en-US" sz="2400" dirty="0">
                <a:solidFill>
                  <a:schemeClr val="bg1"/>
                </a:solidFill>
                <a:latin typeface="优设标题黑" panose="00000500000000000000" pitchFamily="2" charset="-122"/>
                <a:ea typeface="优设标题黑" panose="00000500000000000000" pitchFamily="2" charset="-122"/>
              </a:rPr>
              <a:t>数字化竞技体育训练系统与服务</a:t>
            </a:r>
          </a:p>
          <a:p>
            <a:pPr marL="342900" indent="-342900">
              <a:lnSpc>
                <a:spcPct val="200000"/>
              </a:lnSpc>
              <a:buFont typeface="Arial" panose="020B0604020202020204" pitchFamily="34" charset="0"/>
              <a:buChar char="•"/>
            </a:pPr>
            <a:r>
              <a:rPr lang="zh-CN" altLang="en-US" sz="2400" dirty="0">
                <a:solidFill>
                  <a:schemeClr val="bg1"/>
                </a:solidFill>
                <a:latin typeface="优设标题黑" panose="00000500000000000000" pitchFamily="2" charset="-122"/>
                <a:ea typeface="优设标题黑" panose="00000500000000000000" pitchFamily="2" charset="-122"/>
              </a:rPr>
              <a:t>数字化反兴奋剂系统与服务</a:t>
            </a:r>
          </a:p>
          <a:p>
            <a:pPr marL="342900" indent="-342900">
              <a:lnSpc>
                <a:spcPct val="200000"/>
              </a:lnSpc>
              <a:buFont typeface="Arial" panose="020B0604020202020204" pitchFamily="34" charset="0"/>
              <a:buChar char="•"/>
            </a:pPr>
            <a:r>
              <a:rPr lang="zh-CN" altLang="en-US" sz="2400" dirty="0">
                <a:solidFill>
                  <a:schemeClr val="bg1"/>
                </a:solidFill>
                <a:latin typeface="优设标题黑" panose="00000500000000000000" pitchFamily="2" charset="-122"/>
                <a:ea typeface="优设标题黑" panose="00000500000000000000" pitchFamily="2" charset="-122"/>
              </a:rPr>
              <a:t>竞技运动表现分析系统与服务</a:t>
            </a:r>
          </a:p>
          <a:p>
            <a:pPr marL="342900" indent="-342900">
              <a:lnSpc>
                <a:spcPct val="200000"/>
              </a:lnSpc>
              <a:buFont typeface="Arial" panose="020B0604020202020204" pitchFamily="34" charset="0"/>
              <a:buChar char="•"/>
            </a:pPr>
            <a:r>
              <a:rPr lang="zh-CN" altLang="en-US" sz="2400" dirty="0">
                <a:solidFill>
                  <a:schemeClr val="bg1"/>
                </a:solidFill>
                <a:latin typeface="优设标题黑" panose="00000500000000000000" pitchFamily="2" charset="-122"/>
                <a:ea typeface="优设标题黑" panose="00000500000000000000" pitchFamily="2" charset="-122"/>
              </a:rPr>
              <a:t>军事体能训练系统与服务</a:t>
            </a:r>
            <a:endParaRPr lang="zh-CN" altLang="en-US" sz="2400" dirty="0">
              <a:solidFill>
                <a:srgbClr val="157E9F"/>
              </a:solidFill>
              <a:latin typeface="优设标题黑" panose="00000500000000000000" pitchFamily="2" charset="-122"/>
              <a:ea typeface="优设标题黑" panose="00000500000000000000" pitchFamily="2" charset="-122"/>
            </a:endParaRPr>
          </a:p>
        </p:txBody>
      </p:sp>
      <p:sp>
        <p:nvSpPr>
          <p:cNvPr id="6" name="文本框 5"/>
          <p:cNvSpPr txBox="1"/>
          <p:nvPr/>
        </p:nvSpPr>
        <p:spPr>
          <a:xfrm>
            <a:off x="4939903" y="177306"/>
            <a:ext cx="4421980" cy="769441"/>
          </a:xfrm>
          <a:prstGeom prst="rect">
            <a:avLst/>
          </a:prstGeom>
          <a:noFill/>
        </p:spPr>
        <p:txBody>
          <a:bodyPr wrap="square" rtlCol="0">
            <a:spAutoFit/>
          </a:bodyPr>
          <a:lstStyle/>
          <a:p>
            <a:r>
              <a:rPr lang="zh-CN" altLang="en-US" sz="4400" dirty="0">
                <a:solidFill>
                  <a:schemeClr val="bg1"/>
                </a:solidFill>
                <a:latin typeface="优设标题黑" panose="00000500000000000000" pitchFamily="2" charset="-122"/>
                <a:ea typeface="优设标题黑" panose="00000500000000000000" pitchFamily="2" charset="-122"/>
              </a:rPr>
              <a:t>竞技</a:t>
            </a:r>
            <a:r>
              <a:rPr lang="zh-CN" altLang="en-US" sz="4400" dirty="0">
                <a:solidFill>
                  <a:srgbClr val="157E9F"/>
                </a:solidFill>
                <a:latin typeface="优设标题黑" panose="00000500000000000000" pitchFamily="2" charset="-122"/>
                <a:ea typeface="优设标题黑" panose="00000500000000000000" pitchFamily="2" charset="-122"/>
              </a:rPr>
              <a:t>体育</a:t>
            </a:r>
          </a:p>
        </p:txBody>
      </p:sp>
      <p:sp>
        <p:nvSpPr>
          <p:cNvPr id="8" name="文本框 7">
            <a:extLst>
              <a:ext uri="{FF2B5EF4-FFF2-40B4-BE49-F238E27FC236}">
                <a16:creationId xmlns:a16="http://schemas.microsoft.com/office/drawing/2014/main" id="{B255A69F-F63F-495A-AEE6-7DAC107620B7}"/>
              </a:ext>
            </a:extLst>
          </p:cNvPr>
          <p:cNvSpPr txBox="1"/>
          <p:nvPr/>
        </p:nvSpPr>
        <p:spPr>
          <a:xfrm>
            <a:off x="4939903" y="3210538"/>
            <a:ext cx="4421980" cy="769441"/>
          </a:xfrm>
          <a:prstGeom prst="rect">
            <a:avLst/>
          </a:prstGeom>
          <a:noFill/>
        </p:spPr>
        <p:txBody>
          <a:bodyPr wrap="square" rtlCol="0">
            <a:spAutoFit/>
          </a:bodyPr>
          <a:lstStyle/>
          <a:p>
            <a:r>
              <a:rPr lang="zh-CN" altLang="en-US" sz="4400" dirty="0">
                <a:solidFill>
                  <a:schemeClr val="bg1"/>
                </a:solidFill>
                <a:latin typeface="优设标题黑" panose="00000500000000000000" pitchFamily="2" charset="-122"/>
                <a:ea typeface="优设标题黑" panose="00000500000000000000" pitchFamily="2" charset="-122"/>
              </a:rPr>
              <a:t>群众</a:t>
            </a:r>
            <a:r>
              <a:rPr lang="zh-CN" altLang="en-US" sz="4400" dirty="0">
                <a:solidFill>
                  <a:srgbClr val="157E9F"/>
                </a:solidFill>
                <a:latin typeface="优设标题黑" panose="00000500000000000000" pitchFamily="2" charset="-122"/>
                <a:ea typeface="优设标题黑" panose="00000500000000000000" pitchFamily="2" charset="-122"/>
              </a:rPr>
              <a:t>体育</a:t>
            </a:r>
          </a:p>
        </p:txBody>
      </p:sp>
      <p:sp>
        <p:nvSpPr>
          <p:cNvPr id="9" name="文本框 8">
            <a:extLst>
              <a:ext uri="{FF2B5EF4-FFF2-40B4-BE49-F238E27FC236}">
                <a16:creationId xmlns:a16="http://schemas.microsoft.com/office/drawing/2014/main" id="{89BBAB51-8553-4541-AAB0-E3DB7B8FED7A}"/>
              </a:ext>
            </a:extLst>
          </p:cNvPr>
          <p:cNvSpPr txBox="1"/>
          <p:nvPr/>
        </p:nvSpPr>
        <p:spPr>
          <a:xfrm>
            <a:off x="7221537" y="3525988"/>
            <a:ext cx="4829175" cy="2947538"/>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CN" altLang="en-US" sz="2400" dirty="0">
                <a:solidFill>
                  <a:srgbClr val="157E9F"/>
                </a:solidFill>
                <a:latin typeface="优设标题黑" panose="00000500000000000000" pitchFamily="2" charset="-122"/>
                <a:ea typeface="优设标题黑" panose="00000500000000000000" pitchFamily="2" charset="-122"/>
              </a:rPr>
              <a:t>智慧化国民体质监测系统与服务</a:t>
            </a:r>
          </a:p>
          <a:p>
            <a:pPr marL="342900" indent="-342900">
              <a:lnSpc>
                <a:spcPct val="200000"/>
              </a:lnSpc>
              <a:buFont typeface="Arial" panose="020B0604020202020204" pitchFamily="34" charset="0"/>
              <a:buChar char="•"/>
            </a:pPr>
            <a:r>
              <a:rPr lang="zh-CN" altLang="en-US" sz="2400" dirty="0">
                <a:solidFill>
                  <a:srgbClr val="157E9F"/>
                </a:solidFill>
                <a:latin typeface="优设标题黑" panose="00000500000000000000" pitchFamily="2" charset="-122"/>
                <a:ea typeface="优设标题黑" panose="00000500000000000000" pitchFamily="2" charset="-122"/>
              </a:rPr>
              <a:t>全民健身大数据系统与服务</a:t>
            </a:r>
          </a:p>
          <a:p>
            <a:pPr marL="342900" indent="-342900">
              <a:lnSpc>
                <a:spcPct val="200000"/>
              </a:lnSpc>
              <a:buFont typeface="Arial" panose="020B0604020202020204" pitchFamily="34" charset="0"/>
              <a:buChar char="•"/>
            </a:pPr>
            <a:r>
              <a:rPr lang="zh-CN" altLang="en-US" sz="2400" dirty="0">
                <a:solidFill>
                  <a:srgbClr val="157E9F"/>
                </a:solidFill>
                <a:latin typeface="优设标题黑" panose="00000500000000000000" pitchFamily="2" charset="-122"/>
                <a:ea typeface="优设标题黑" panose="00000500000000000000" pitchFamily="2" charset="-122"/>
              </a:rPr>
              <a:t>体医融合健康管理系统与服务</a:t>
            </a:r>
          </a:p>
          <a:p>
            <a:pPr marL="342900" indent="-342900">
              <a:lnSpc>
                <a:spcPct val="200000"/>
              </a:lnSpc>
              <a:buFont typeface="Arial" panose="020B0604020202020204" pitchFamily="34" charset="0"/>
              <a:buChar char="•"/>
            </a:pPr>
            <a:r>
              <a:rPr lang="zh-CN" altLang="en-US" sz="2400" dirty="0">
                <a:solidFill>
                  <a:srgbClr val="157E9F"/>
                </a:solidFill>
                <a:latin typeface="优设标题黑" panose="00000500000000000000" pitchFamily="2" charset="-122"/>
                <a:ea typeface="优设标题黑" panose="00000500000000000000" pitchFamily="2" charset="-122"/>
              </a:rPr>
              <a:t>体教融合智慧服务系统与服务</a:t>
            </a:r>
          </a:p>
        </p:txBody>
      </p:sp>
    </p:spTree>
    <p:extLst>
      <p:ext uri="{BB962C8B-B14F-4D97-AF65-F5344CB8AC3E}">
        <p14:creationId xmlns:p14="http://schemas.microsoft.com/office/powerpoint/2010/main" val="459581358"/>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p:cNvSpPr/>
          <p:nvPr/>
        </p:nvSpPr>
        <p:spPr>
          <a:xfrm>
            <a:off x="-28575" y="-66040"/>
            <a:ext cx="12221210" cy="4781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0670F8A2-84C3-4D04-8EB2-4CC9D5AA54E8}"/>
              </a:ext>
            </a:extLst>
          </p:cNvPr>
          <p:cNvPicPr>
            <a:picLocks noChangeAspect="1"/>
          </p:cNvPicPr>
          <p:nvPr/>
        </p:nvPicPr>
        <p:blipFill rotWithShape="1">
          <a:blip r:embed="rId5">
            <a:extLst>
              <a:ext uri="{28A0092B-C50C-407E-A947-70E740481C1C}">
                <a14:useLocalDpi xmlns:a14="http://schemas.microsoft.com/office/drawing/2010/main" val="0"/>
              </a:ext>
            </a:extLst>
          </a:blip>
          <a:srcRect b="35013"/>
          <a:stretch/>
        </p:blipFill>
        <p:spPr>
          <a:xfrm>
            <a:off x="-28575" y="-66040"/>
            <a:ext cx="12249150" cy="5306907"/>
          </a:xfrm>
          <a:prstGeom prst="rect">
            <a:avLst/>
          </a:prstGeom>
        </p:spPr>
      </p:pic>
      <p:sp>
        <p:nvSpPr>
          <p:cNvPr id="6" name="矩形 5"/>
          <p:cNvSpPr/>
          <p:nvPr/>
        </p:nvSpPr>
        <p:spPr>
          <a:xfrm>
            <a:off x="0" y="3657599"/>
            <a:ext cx="7067621" cy="1897317"/>
          </a:xfrm>
          <a:prstGeom prst="rect">
            <a:avLst/>
          </a:prstGeom>
          <a:solidFill>
            <a:srgbClr val="3D9C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22" name="文本框 5"/>
          <p:cNvSpPr txBox="1"/>
          <p:nvPr/>
        </p:nvSpPr>
        <p:spPr>
          <a:xfrm>
            <a:off x="257493" y="3902290"/>
            <a:ext cx="6904454" cy="1015663"/>
          </a:xfrm>
          <a:prstGeom prst="rect">
            <a:avLst/>
          </a:prstGeom>
          <a:noFill/>
          <a:ln w="9525">
            <a:noFill/>
          </a:ln>
        </p:spPr>
        <p:txBody>
          <a:bodyPr wrap="none" anchor="t">
            <a:spAutoFit/>
          </a:bodyPr>
          <a:lstStyle/>
          <a:p>
            <a:r>
              <a:rPr lang="en-US" altLang="zh-CN" sz="2400" b="1" dirty="0">
                <a:solidFill>
                  <a:schemeClr val="bg1"/>
                </a:solidFill>
                <a:latin typeface="微软雅黑" panose="020B0503020204020204" pitchFamily="34" charset="-122"/>
                <a:ea typeface="方正黑体简体" panose="03000509000000000000" pitchFamily="2" charset="-122"/>
                <a:cs typeface="微软雅黑" panose="020B0503020204020204" pitchFamily="34" charset="-122"/>
              </a:rPr>
              <a:t>Digital Training Of Competitive sports SaaS</a:t>
            </a:r>
          </a:p>
          <a:p>
            <a:r>
              <a:rPr lang="zh-CN" altLang="en-US" sz="3600" b="1" dirty="0">
                <a:solidFill>
                  <a:schemeClr val="bg1"/>
                </a:solidFill>
                <a:latin typeface="微软雅黑" panose="020B0503020204020204" pitchFamily="34" charset="-122"/>
                <a:ea typeface="方正黑体简体" panose="03000509000000000000" pitchFamily="2" charset="-122"/>
                <a:cs typeface="微软雅黑" panose="020B0503020204020204" pitchFamily="34" charset="-122"/>
              </a:rPr>
              <a:t>竞技体育训练</a:t>
            </a:r>
            <a:r>
              <a:rPr lang="en-US" altLang="zh-CN" sz="3600" b="1" dirty="0">
                <a:solidFill>
                  <a:schemeClr val="bg1"/>
                </a:solidFill>
                <a:latin typeface="微软雅黑" panose="020B0503020204020204" pitchFamily="34" charset="-122"/>
                <a:ea typeface="方正黑体简体" panose="03000509000000000000" pitchFamily="2" charset="-122"/>
                <a:cs typeface="微软雅黑" panose="020B0503020204020204" pitchFamily="34" charset="-122"/>
              </a:rPr>
              <a:t>AI</a:t>
            </a:r>
            <a:r>
              <a:rPr lang="zh-CN" altLang="en-US" sz="3600" b="1" dirty="0">
                <a:solidFill>
                  <a:schemeClr val="bg1"/>
                </a:solidFill>
                <a:latin typeface="微软雅黑" panose="020B0503020204020204" pitchFamily="34" charset="-122"/>
                <a:ea typeface="方正黑体简体" panose="03000509000000000000" pitchFamily="2" charset="-122"/>
                <a:cs typeface="微软雅黑" panose="020B0503020204020204" pitchFamily="34" charset="-122"/>
              </a:rPr>
              <a:t>数据分析系统</a:t>
            </a:r>
          </a:p>
        </p:txBody>
      </p:sp>
      <p:sp>
        <p:nvSpPr>
          <p:cNvPr id="11" name="平行四边形 10"/>
          <p:cNvSpPr/>
          <p:nvPr/>
        </p:nvSpPr>
        <p:spPr>
          <a:xfrm>
            <a:off x="6853555" y="4715510"/>
            <a:ext cx="6235065" cy="1244600"/>
          </a:xfrm>
          <a:prstGeom prst="parallelogram">
            <a:avLst>
              <a:gd name="adj" fmla="val 49489"/>
            </a:avLst>
          </a:prstGeom>
          <a:solidFill>
            <a:srgbClr val="2C6F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flipV="1">
            <a:off x="7067621" y="3654333"/>
            <a:ext cx="1285103" cy="1897317"/>
          </a:xfrm>
          <a:prstGeom prst="rtTriangle">
            <a:avLst/>
          </a:prstGeom>
          <a:solidFill>
            <a:srgbClr val="3D9C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层 1"/>
          <p:cNvPicPr>
            <a:picLocks noChangeAspect="1"/>
          </p:cNvPicPr>
          <p:nvPr/>
        </p:nvPicPr>
        <p:blipFill>
          <a:blip r:embed="rId6"/>
          <a:stretch>
            <a:fillRect/>
          </a:stretch>
        </p:blipFill>
        <p:spPr>
          <a:xfrm>
            <a:off x="8581390" y="4804410"/>
            <a:ext cx="3165475" cy="1063625"/>
          </a:xfrm>
          <a:prstGeom prst="rect">
            <a:avLst/>
          </a:prstGeom>
        </p:spPr>
      </p:pic>
    </p:spTree>
    <p:custDataLst>
      <p:tags r:id="rId1"/>
    </p:custDataLst>
    <p:extLst>
      <p:ext uri="{BB962C8B-B14F-4D97-AF65-F5344CB8AC3E}">
        <p14:creationId xmlns:p14="http://schemas.microsoft.com/office/powerpoint/2010/main" val="1104146371"/>
      </p:ext>
    </p:extLst>
  </p:cSld>
  <p:clrMapOvr>
    <a:masterClrMapping/>
  </p:clrMapOvr>
  <p:transition spd="slow" advClick="0" advTm="3000">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457200" y="209550"/>
            <a:ext cx="11277600" cy="781050"/>
          </a:xfrm>
          <a:prstGeom prst="rect">
            <a:avLst/>
          </a:prstGeom>
        </p:spPr>
      </p:pic>
      <p:sp>
        <p:nvSpPr>
          <p:cNvPr id="16386" name="文本占位符 6"/>
          <p:cNvSpPr>
            <a:spLocks noGrp="1" noChangeArrowheads="1"/>
          </p:cNvSpPr>
          <p:nvPr>
            <p:ph type="body" sz="quarter" idx="13"/>
          </p:nvPr>
        </p:nvSpPr>
        <p:spPr>
          <a:xfrm>
            <a:off x="2635885" y="549910"/>
            <a:ext cx="6270625" cy="645160"/>
          </a:xfrm>
        </p:spPr>
        <p:txBody>
          <a:bodyPr wrap="square"/>
          <a:lstStyle/>
          <a:p>
            <a:pPr fontAlgn="base">
              <a:spcBef>
                <a:spcPct val="0"/>
              </a:spcBef>
              <a:spcAft>
                <a:spcPct val="0"/>
              </a:spcAft>
            </a:pPr>
            <a:r>
              <a:rPr lang="zh-CN" altLang="en-US" sz="3600" dirty="0">
                <a:solidFill>
                  <a:srgbClr val="04908B"/>
                </a:solidFill>
                <a:latin typeface="Century Gothic" panose="020B0502020202020204" pitchFamily="34" charset="0"/>
                <a:ea typeface="方正黑体简体" panose="03000509000000000000" pitchFamily="2" charset="-122"/>
              </a:rPr>
              <a:t>基于数据驱动的竞技体育训练</a:t>
            </a:r>
          </a:p>
        </p:txBody>
      </p:sp>
      <p:cxnSp>
        <p:nvCxnSpPr>
          <p:cNvPr id="38" name="直接连接符 37"/>
          <p:cNvCxnSpPr/>
          <p:nvPr/>
        </p:nvCxnSpPr>
        <p:spPr>
          <a:xfrm>
            <a:off x="2279392" y="1443512"/>
            <a:ext cx="7631960" cy="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4"/>
          <a:stretch>
            <a:fillRect/>
          </a:stretch>
        </p:blipFill>
        <p:spPr>
          <a:xfrm>
            <a:off x="804545" y="1485900"/>
            <a:ext cx="10582275" cy="52197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457200" y="209550"/>
            <a:ext cx="11277600" cy="781050"/>
          </a:xfrm>
          <a:prstGeom prst="rect">
            <a:avLst/>
          </a:prstGeom>
        </p:spPr>
      </p:pic>
      <p:sp>
        <p:nvSpPr>
          <p:cNvPr id="16386" name="文本占位符 6"/>
          <p:cNvSpPr>
            <a:spLocks noGrp="1" noChangeArrowheads="1"/>
          </p:cNvSpPr>
          <p:nvPr>
            <p:ph type="body" sz="quarter" idx="13"/>
          </p:nvPr>
        </p:nvSpPr>
        <p:spPr>
          <a:xfrm>
            <a:off x="3363277" y="298133"/>
            <a:ext cx="5465445" cy="521970"/>
          </a:xfrm>
        </p:spPr>
        <p:txBody>
          <a:bodyPr wrap="square"/>
          <a:lstStyle/>
          <a:p>
            <a:pPr fontAlgn="base">
              <a:spcBef>
                <a:spcPct val="0"/>
              </a:spcBef>
              <a:spcAft>
                <a:spcPct val="0"/>
              </a:spcAft>
            </a:pPr>
            <a:r>
              <a:rPr lang="zh-CN" altLang="en-US" dirty="0">
                <a:solidFill>
                  <a:srgbClr val="04908B"/>
                </a:solidFill>
                <a:latin typeface="Century Gothic" panose="020B0502020202020204" pitchFamily="34" charset="0"/>
                <a:ea typeface="方正黑体简体" panose="03000509000000000000" pitchFamily="2" charset="-122"/>
              </a:rPr>
              <a:t>数字化竞技实力平台解决方案</a:t>
            </a:r>
          </a:p>
        </p:txBody>
      </p:sp>
      <p:pic>
        <p:nvPicPr>
          <p:cNvPr id="6" name="图片 5"/>
          <p:cNvPicPr>
            <a:picLocks noChangeAspect="1"/>
          </p:cNvPicPr>
          <p:nvPr/>
        </p:nvPicPr>
        <p:blipFill>
          <a:blip r:embed="rId4"/>
          <a:stretch>
            <a:fillRect/>
          </a:stretch>
        </p:blipFill>
        <p:spPr>
          <a:xfrm>
            <a:off x="257175" y="908685"/>
            <a:ext cx="11820525" cy="55054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直接连接符 31"/>
          <p:cNvCxnSpPr/>
          <p:nvPr/>
        </p:nvCxnSpPr>
        <p:spPr>
          <a:xfrm>
            <a:off x="0" y="635000"/>
            <a:ext cx="4229100"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7962900" y="635000"/>
            <a:ext cx="4229100" cy="0"/>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4872577" y="434945"/>
            <a:ext cx="2646878" cy="461665"/>
          </a:xfrm>
          <a:prstGeom prst="rect">
            <a:avLst/>
          </a:prstGeom>
          <a:noFill/>
        </p:spPr>
        <p:txBody>
          <a:bodyPr wrap="none" rtlCol="0">
            <a:spAutoFit/>
            <a:scene3d>
              <a:camera prst="orthographicFront"/>
              <a:lightRig rig="threePt" dir="t"/>
            </a:scene3d>
            <a:sp3d contourW="12700"/>
          </a:bodyPr>
          <a:lstStyle/>
          <a:p>
            <a:pPr algn="ctr"/>
            <a:r>
              <a:rPr lang="zh-CN" altLang="en-US" sz="2400" dirty="0">
                <a:latin typeface="Agency FB" panose="020B0503020202020204" pitchFamily="34" charset="0"/>
              </a:rPr>
              <a:t>竞技体育数据服务</a:t>
            </a:r>
          </a:p>
        </p:txBody>
      </p:sp>
      <p:sp>
        <p:nvSpPr>
          <p:cNvPr id="8" name="文本框 7">
            <a:extLst>
              <a:ext uri="{FF2B5EF4-FFF2-40B4-BE49-F238E27FC236}">
                <a16:creationId xmlns:a16="http://schemas.microsoft.com/office/drawing/2014/main" id="{4FE13E10-DB96-42C0-96B6-A43E5F911293}"/>
              </a:ext>
            </a:extLst>
          </p:cNvPr>
          <p:cNvSpPr txBox="1"/>
          <p:nvPr/>
        </p:nvSpPr>
        <p:spPr>
          <a:xfrm>
            <a:off x="2286000" y="1494345"/>
            <a:ext cx="8368956" cy="823944"/>
          </a:xfrm>
          <a:prstGeom prst="rect">
            <a:avLst/>
          </a:prstGeom>
          <a:noFill/>
        </p:spPr>
        <p:txBody>
          <a:bodyPr wrap="square">
            <a:spAutoFit/>
          </a:bodyPr>
          <a:lstStyle/>
          <a:p>
            <a:pPr algn="just">
              <a:lnSpc>
                <a:spcPct val="200000"/>
              </a:lnSpc>
            </a:pPr>
            <a:r>
              <a:rPr lang="zh-CN" altLang="en-US" sz="2800" b="1" dirty="0">
                <a:solidFill>
                  <a:schemeClr val="tx2"/>
                </a:solidFill>
                <a:latin typeface="华文中宋" panose="02010600040101010101" pitchFamily="2" charset="-122"/>
                <a:ea typeface="华文中宋" panose="02010600040101010101" pitchFamily="2" charset="-122"/>
              </a:rPr>
              <a:t>国内 </a:t>
            </a:r>
            <a:r>
              <a:rPr lang="zh-CN" altLang="en-US" sz="2800" b="1" dirty="0">
                <a:solidFill>
                  <a:srgbClr val="FF0000"/>
                </a:solidFill>
                <a:latin typeface="华文中宋" panose="02010600040101010101" pitchFamily="2" charset="-122"/>
                <a:ea typeface="华文中宋" panose="02010600040101010101" pitchFamily="2" charset="-122"/>
              </a:rPr>
              <a:t>第一</a:t>
            </a:r>
            <a:r>
              <a:rPr lang="zh-CN" altLang="en-US" sz="2800" b="1" dirty="0">
                <a:solidFill>
                  <a:schemeClr val="tx2"/>
                </a:solidFill>
                <a:latin typeface="华文中宋" panose="02010600040101010101" pitchFamily="2" charset="-122"/>
                <a:ea typeface="华文中宋" panose="02010600040101010101" pitchFamily="2" charset="-122"/>
              </a:rPr>
              <a:t> 全维度竞技运动员数字化训练分析平台 </a:t>
            </a:r>
          </a:p>
        </p:txBody>
      </p:sp>
      <p:pic>
        <p:nvPicPr>
          <p:cNvPr id="3" name="图片 2">
            <a:extLst>
              <a:ext uri="{FF2B5EF4-FFF2-40B4-BE49-F238E27FC236}">
                <a16:creationId xmlns:a16="http://schemas.microsoft.com/office/drawing/2014/main" id="{06840C14-640A-495B-BF58-257BD66AF6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74793" y="3498965"/>
            <a:ext cx="3773807" cy="2358629"/>
          </a:xfrm>
          <a:prstGeom prst="rect">
            <a:avLst/>
          </a:prstGeom>
        </p:spPr>
      </p:pic>
      <p:pic>
        <p:nvPicPr>
          <p:cNvPr id="5" name="图片 4">
            <a:extLst>
              <a:ext uri="{FF2B5EF4-FFF2-40B4-BE49-F238E27FC236}">
                <a16:creationId xmlns:a16="http://schemas.microsoft.com/office/drawing/2014/main" id="{0A6D753E-00BA-483F-9BA5-E489ADDD3D4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13418"/>
          <a:stretch/>
        </p:blipFill>
        <p:spPr>
          <a:xfrm>
            <a:off x="557905" y="3498964"/>
            <a:ext cx="3456190" cy="2358629"/>
          </a:xfrm>
          <a:prstGeom prst="rect">
            <a:avLst/>
          </a:prstGeom>
        </p:spPr>
      </p:pic>
      <p:pic>
        <p:nvPicPr>
          <p:cNvPr id="7" name="图片 6">
            <a:extLst>
              <a:ext uri="{FF2B5EF4-FFF2-40B4-BE49-F238E27FC236}">
                <a16:creationId xmlns:a16="http://schemas.microsoft.com/office/drawing/2014/main" id="{3BC2CCBF-FA63-4635-8AB4-14670F45F93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9298" y="3498965"/>
            <a:ext cx="3773804" cy="2358628"/>
          </a:xfrm>
          <a:prstGeom prst="rect">
            <a:avLst/>
          </a:prstGeom>
        </p:spPr>
      </p:pic>
    </p:spTree>
    <p:custDataLst>
      <p:tags r:id="rId1"/>
    </p:custDataLst>
    <p:extLst>
      <p:ext uri="{BB962C8B-B14F-4D97-AF65-F5344CB8AC3E}">
        <p14:creationId xmlns:p14="http://schemas.microsoft.com/office/powerpoint/2010/main" val="9196005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10.xml><?xml version="1.0" encoding="utf-8"?>
<p:tagLst xmlns:a="http://schemas.openxmlformats.org/drawingml/2006/main" xmlns:r="http://schemas.openxmlformats.org/officeDocument/2006/relationships" xmlns:p="http://schemas.openxmlformats.org/presentationml/2006/main">
  <p:tag name="ISLIDE.DIAGRAM" val="fce02f6d-e5cd-4546-9067-9c516b8d3097"/>
</p:tagLst>
</file>

<file path=ppt/tags/tag11.xml><?xml version="1.0" encoding="utf-8"?>
<p:tagLst xmlns:a="http://schemas.openxmlformats.org/drawingml/2006/main" xmlns:r="http://schemas.openxmlformats.org/officeDocument/2006/relationships" xmlns:p="http://schemas.openxmlformats.org/presentationml/2006/main">
  <p:tag name="ISLIDE.DIAGRAM" val="c2a00a56-1909-4be2-9496-2cab7d0080d2"/>
</p:tagLst>
</file>

<file path=ppt/tags/tag12.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13.xml><?xml version="1.0" encoding="utf-8"?>
<p:tagLst xmlns:a="http://schemas.openxmlformats.org/drawingml/2006/main" xmlns:r="http://schemas.openxmlformats.org/officeDocument/2006/relationships" xmlns:p="http://schemas.openxmlformats.org/presentationml/2006/main">
  <p:tag name="ISLIDE.DIAGRAM" val="c2a00a56-1909-4be2-9496-2cab7d0080d2"/>
</p:tagLst>
</file>

<file path=ppt/tags/tag14.xml><?xml version="1.0" encoding="utf-8"?>
<p:tagLst xmlns:a="http://schemas.openxmlformats.org/drawingml/2006/main" xmlns:r="http://schemas.openxmlformats.org/officeDocument/2006/relationships" xmlns:p="http://schemas.openxmlformats.org/presentationml/2006/main">
  <p:tag name="ISLIDE.DIAGRAM" val="c2a00a56-1909-4be2-9496-2cab7d0080d2"/>
</p:tagLst>
</file>

<file path=ppt/tags/tag15.xml><?xml version="1.0" encoding="utf-8"?>
<p:tagLst xmlns:a="http://schemas.openxmlformats.org/drawingml/2006/main" xmlns:r="http://schemas.openxmlformats.org/officeDocument/2006/relationships" xmlns:p="http://schemas.openxmlformats.org/presentationml/2006/main">
  <p:tag name="ISLIDE.DIAGRAM" val="c2a00a56-1909-4be2-9496-2cab7d0080d2"/>
</p:tagLst>
</file>

<file path=ppt/tags/tag16.xml><?xml version="1.0" encoding="utf-8"?>
<p:tagLst xmlns:a="http://schemas.openxmlformats.org/drawingml/2006/main" xmlns:r="http://schemas.openxmlformats.org/officeDocument/2006/relationships" xmlns:p="http://schemas.openxmlformats.org/presentationml/2006/main">
  <p:tag name="ISLIDE.DIAGRAM" val="c2a00a56-1909-4be2-9496-2cab7d0080d2"/>
</p:tagLst>
</file>

<file path=ppt/tags/tag17.xml><?xml version="1.0" encoding="utf-8"?>
<p:tagLst xmlns:a="http://schemas.openxmlformats.org/drawingml/2006/main" xmlns:r="http://schemas.openxmlformats.org/officeDocument/2006/relationships" xmlns:p="http://schemas.openxmlformats.org/presentationml/2006/main">
  <p:tag name="ISLIDE.DIAGRAM" val="fce02f6d-e5cd-4546-9067-9c516b8d3097"/>
</p:tagLst>
</file>

<file path=ppt/tags/tag18.xml><?xml version="1.0" encoding="utf-8"?>
<p:tagLst xmlns:a="http://schemas.openxmlformats.org/drawingml/2006/main" xmlns:r="http://schemas.openxmlformats.org/officeDocument/2006/relationships" xmlns:p="http://schemas.openxmlformats.org/presentationml/2006/main">
  <p:tag name="ISLIDE.DIAGRAM" val="c2a00a56-1909-4be2-9496-2cab7d0080d2"/>
</p:tagLst>
</file>

<file path=ppt/tags/tag19.xml><?xml version="1.0" encoding="utf-8"?>
<p:tagLst xmlns:a="http://schemas.openxmlformats.org/drawingml/2006/main" xmlns:r="http://schemas.openxmlformats.org/officeDocument/2006/relationships" xmlns:p="http://schemas.openxmlformats.org/presentationml/2006/main">
  <p:tag name="ISLIDE.DIAGRAM" val="c2a00a56-1909-4be2-9496-2cab7d0080d2"/>
</p:tagLst>
</file>

<file path=ppt/tags/tag2.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20.xml><?xml version="1.0" encoding="utf-8"?>
<p:tagLst xmlns:a="http://schemas.openxmlformats.org/drawingml/2006/main" xmlns:r="http://schemas.openxmlformats.org/officeDocument/2006/relationships" xmlns:p="http://schemas.openxmlformats.org/presentationml/2006/main">
  <p:tag name="ISLIDE.DIAGRAM" val="c2a00a56-1909-4be2-9496-2cab7d0080d2"/>
</p:tagLst>
</file>

<file path=ppt/tags/tag21.xml><?xml version="1.0" encoding="utf-8"?>
<p:tagLst xmlns:a="http://schemas.openxmlformats.org/drawingml/2006/main" xmlns:r="http://schemas.openxmlformats.org/officeDocument/2006/relationships" xmlns:p="http://schemas.openxmlformats.org/presentationml/2006/main">
  <p:tag name="ISLIDE.DIAGRAM" val="c2a00a56-1909-4be2-9496-2cab7d0080d2"/>
</p:tagLst>
</file>

<file path=ppt/tags/tag3.xml><?xml version="1.0" encoding="utf-8"?>
<p:tagLst xmlns:a="http://schemas.openxmlformats.org/drawingml/2006/main" xmlns:r="http://schemas.openxmlformats.org/officeDocument/2006/relationships" xmlns:p="http://schemas.openxmlformats.org/presentationml/2006/main">
  <p:tag name="ISLIDE.DIAGRAM" val="c2a00a56-1909-4be2-9496-2cab7d0080d2"/>
</p:tagLst>
</file>

<file path=ppt/tags/tag4.xml><?xml version="1.0" encoding="utf-8"?>
<p:tagLst xmlns:a="http://schemas.openxmlformats.org/drawingml/2006/main" xmlns:r="http://schemas.openxmlformats.org/officeDocument/2006/relationships" xmlns:p="http://schemas.openxmlformats.org/presentationml/2006/main">
  <p:tag name="ISLIDE.DIAGRAM" val="c2a00a56-1909-4be2-9496-2cab7d0080d2"/>
</p:tagLst>
</file>

<file path=ppt/tags/tag5.xml><?xml version="1.0" encoding="utf-8"?>
<p:tagLst xmlns:a="http://schemas.openxmlformats.org/drawingml/2006/main" xmlns:r="http://schemas.openxmlformats.org/officeDocument/2006/relationships" xmlns:p="http://schemas.openxmlformats.org/presentationml/2006/main">
  <p:tag name="ISLIDE.DIAGRAM" val="c2a00a56-1909-4be2-9496-2cab7d0080d2"/>
</p:tagLst>
</file>

<file path=ppt/tags/tag6.xml><?xml version="1.0" encoding="utf-8"?>
<p:tagLst xmlns:a="http://schemas.openxmlformats.org/drawingml/2006/main" xmlns:r="http://schemas.openxmlformats.org/officeDocument/2006/relationships" xmlns:p="http://schemas.openxmlformats.org/presentationml/2006/main">
  <p:tag name="ISLIDE.DIAGRAM" val="fce02f6d-e5cd-4546-9067-9c516b8d3097"/>
</p:tagLst>
</file>

<file path=ppt/tags/tag7.xml><?xml version="1.0" encoding="utf-8"?>
<p:tagLst xmlns:a="http://schemas.openxmlformats.org/drawingml/2006/main" xmlns:r="http://schemas.openxmlformats.org/officeDocument/2006/relationships" xmlns:p="http://schemas.openxmlformats.org/presentationml/2006/main">
  <p:tag name="ISLIDE.DIAGRAM" val="c2a00a56-1909-4be2-9496-2cab7d0080d2"/>
</p:tagLst>
</file>

<file path=ppt/tags/tag8.xml><?xml version="1.0" encoding="utf-8"?>
<p:tagLst xmlns:a="http://schemas.openxmlformats.org/drawingml/2006/main" xmlns:r="http://schemas.openxmlformats.org/officeDocument/2006/relationships" xmlns:p="http://schemas.openxmlformats.org/presentationml/2006/main">
  <p:tag name="ISLIDE.DIAGRAM" val="c2a00a56-1909-4be2-9496-2cab7d0080d2"/>
</p:tagLst>
</file>

<file path=ppt/tags/tag9.xml><?xml version="1.0" encoding="utf-8"?>
<p:tagLst xmlns:a="http://schemas.openxmlformats.org/drawingml/2006/main" xmlns:r="http://schemas.openxmlformats.org/officeDocument/2006/relationships" xmlns:p="http://schemas.openxmlformats.org/presentationml/2006/main">
  <p:tag name="ISLIDE.DIAGRAM" val="fce02f6d-e5cd-4546-9067-9c516b8d3097"/>
</p:tagLst>
</file>

<file path=ppt/theme/theme1.xml><?xml version="1.0" encoding="utf-8"?>
<a:theme xmlns:a="http://schemas.openxmlformats.org/drawingml/2006/main" name="包图主题2">
  <a:themeElements>
    <a:clrScheme name="自定义 102">
      <a:dk1>
        <a:sysClr val="windowText" lastClr="000000"/>
      </a:dk1>
      <a:lt1>
        <a:sysClr val="window" lastClr="FFFFFF"/>
      </a:lt1>
      <a:dk2>
        <a:srgbClr val="44546A"/>
      </a:dk2>
      <a:lt2>
        <a:srgbClr val="E7E6E6"/>
      </a:lt2>
      <a:accent1>
        <a:srgbClr val="298CC5"/>
      </a:accent1>
      <a:accent2>
        <a:srgbClr val="4C4676"/>
      </a:accent2>
      <a:accent3>
        <a:srgbClr val="298CC5"/>
      </a:accent3>
      <a:accent4>
        <a:srgbClr val="4C4676"/>
      </a:accent4>
      <a:accent5>
        <a:srgbClr val="298CC5"/>
      </a:accent5>
      <a:accent6>
        <a:srgbClr val="4C4676"/>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24764</TotalTime>
  <Words>3146</Words>
  <Application>Microsoft Office PowerPoint</Application>
  <PresentationFormat>宽屏</PresentationFormat>
  <Paragraphs>433</Paragraphs>
  <Slides>38</Slides>
  <Notes>33</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38</vt:i4>
      </vt:variant>
    </vt:vector>
  </HeadingPairs>
  <TitlesOfParts>
    <vt:vector size="56" baseType="lpstr">
      <vt:lpstr>等线</vt:lpstr>
      <vt:lpstr>Century Gothic</vt:lpstr>
      <vt:lpstr>黑体</vt:lpstr>
      <vt:lpstr>Arial</vt:lpstr>
      <vt:lpstr>思源黑体 Normal</vt:lpstr>
      <vt:lpstr>方正黑体简体</vt:lpstr>
      <vt:lpstr>Agency FB</vt:lpstr>
      <vt:lpstr>Wingdings</vt:lpstr>
      <vt:lpstr>Times New Roman</vt:lpstr>
      <vt:lpstr>金山云技术体</vt:lpstr>
      <vt:lpstr>Calibri</vt:lpstr>
      <vt:lpstr>Verdana</vt:lpstr>
      <vt:lpstr>微软雅黑</vt:lpstr>
      <vt:lpstr>优设标题黑</vt:lpstr>
      <vt:lpstr>微软雅黑</vt:lpstr>
      <vt:lpstr>宋体</vt:lpstr>
      <vt:lpstr>华文中宋</vt:lpstr>
      <vt:lpstr>包图主题2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luke</dc:creator>
  <dc:description>http://www.ypppt.com/</dc:description>
  <cp:lastModifiedBy>凯 栾</cp:lastModifiedBy>
  <cp:revision>177</cp:revision>
  <dcterms:created xsi:type="dcterms:W3CDTF">2017-08-08T02:58:07Z</dcterms:created>
  <dcterms:modified xsi:type="dcterms:W3CDTF">2024-06-27T06:54:12Z</dcterms:modified>
</cp:coreProperties>
</file>